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8" r:id="rId10"/>
    <p:sldId id="267" r:id="rId11"/>
    <p:sldId id="265" r:id="rId12"/>
    <p:sldId id="266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72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E2AA-7021-4E79-9516-1D858ABA6A17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F9A1-8D9A-40B9-AE1F-0DE94E562F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E2AA-7021-4E79-9516-1D858ABA6A17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F9A1-8D9A-40B9-AE1F-0DE94E56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1756229"/>
            <a:ext cx="7518400" cy="175373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>
              <a:spcBef>
                <a:spcPts val="1000"/>
              </a:spcBef>
              <a:buFont typeface="Arial" panose="020B0604020202020204" pitchFamily="34" charset="0"/>
            </a:pPr>
            <a:r>
              <a:rPr lang="en-US" sz="2400" b="1" dirty="0">
                <a:latin typeface="Georgia Pro Cond Black" panose="02040A06050405020203" pitchFamily="18" charset="0"/>
                <a:ea typeface="+mn-ea"/>
                <a:cs typeface="+mn-cs"/>
              </a:rPr>
              <a:t>	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  <a:t>EKONOMI TRANSPORTASI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  <a:t>            (CIV -205)</a:t>
            </a:r>
            <a:endParaRPr lang="en-US" sz="2400" b="1" dirty="0">
              <a:latin typeface="Georgia Pro Cond Black" panose="02040A06050405020203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3703638"/>
            <a:ext cx="7518400" cy="165576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 anchorCtr="0"/>
          <a:lstStyle/>
          <a:p>
            <a:r>
              <a: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eorgia Pro Cond Black" panose="02040A06050405020203" pitchFamily="18" charset="0"/>
              </a:rPr>
              <a:t>PERTEMUAN 7</a:t>
            </a:r>
          </a:p>
          <a:p>
            <a:r>
              <a: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eorgia Pro Cond Black" panose="02040A06050405020203" pitchFamily="18" charset="0"/>
              </a:rPr>
              <a:t>PELAYANAN ANGKUTAN UMUM</a:t>
            </a:r>
            <a:endParaRPr lang="en-US" b="1" dirty="0">
              <a:latin typeface="Georgia Pro Cond Black" panose="02040A06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3E310-FB83-413B-B707-D2667D6681D9}"/>
              </a:ext>
            </a:extLst>
          </p:cNvPr>
          <p:cNvSpPr/>
          <p:nvPr/>
        </p:nvSpPr>
        <p:spPr>
          <a:xfrm>
            <a:off x="6400800" y="1120676"/>
            <a:ext cx="5050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/>
              <a:t>Persepsi</a:t>
            </a:r>
            <a:r>
              <a:rPr lang="en-US" sz="2400" dirty="0"/>
              <a:t> (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Latin </a:t>
            </a:r>
            <a:r>
              <a:rPr lang="en-US" sz="2400" dirty="0" err="1"/>
              <a:t>perceptio</a:t>
            </a:r>
            <a:r>
              <a:rPr lang="en-US" sz="2400" dirty="0"/>
              <a:t>, </a:t>
            </a:r>
            <a:r>
              <a:rPr lang="en-US" sz="2400" dirty="0" err="1"/>
              <a:t>percipio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, </a:t>
            </a:r>
            <a:r>
              <a:rPr lang="en-US" sz="2400" dirty="0" err="1"/>
              <a:t>mengenali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menafsirkan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sensoris</a:t>
            </a:r>
            <a:r>
              <a:rPr lang="en-US" sz="2400" dirty="0"/>
              <a:t>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memeberikan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pemahaman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9218" name="Picture 2" descr="Image result for perception images">
            <a:extLst>
              <a:ext uri="{FF2B5EF4-FFF2-40B4-BE49-F238E27FC236}">
                <a16:creationId xmlns:a16="http://schemas.microsoft.com/office/drawing/2014/main" id="{F168B1B9-13F1-43AA-AD77-D97B5015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45" y="906010"/>
            <a:ext cx="4696255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343EA6-8F3B-4A50-B4D0-E34FCB981B4D}"/>
              </a:ext>
            </a:extLst>
          </p:cNvPr>
          <p:cNvSpPr/>
          <p:nvPr/>
        </p:nvSpPr>
        <p:spPr>
          <a:xfrm>
            <a:off x="6400800" y="3429000"/>
            <a:ext cx="5050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effectLst/>
                <a:latin typeface="Arial Narrow" panose="020B0606020202030204" pitchFamily="34" charset="0"/>
              </a:rPr>
              <a:t>D</a:t>
            </a:r>
            <a:r>
              <a:rPr lang="en-US" sz="2400" b="1" dirty="0" err="1">
                <a:latin typeface="Arial Narrow" panose="020B0606020202030204" pitchFamily="34" charset="0"/>
              </a:rPr>
              <a:t>ipengaruhi</a:t>
            </a:r>
            <a:r>
              <a:rPr lang="en-US" sz="2400" b="1" dirty="0">
                <a:latin typeface="Arial Narrow" panose="020B0606020202030204" pitchFamily="34" charset="0"/>
              </a:rPr>
              <a:t> Oleh :</a:t>
            </a:r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ACA3C-58F6-458C-92B4-D52FD9E1F1A8}"/>
              </a:ext>
            </a:extLst>
          </p:cNvPr>
          <p:cNvSpPr txBox="1"/>
          <p:nvPr/>
        </p:nvSpPr>
        <p:spPr>
          <a:xfrm>
            <a:off x="6954981" y="3890665"/>
            <a:ext cx="293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rangsangan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22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63A777-204C-4CE2-8849-59E5F5310AC6}"/>
              </a:ext>
            </a:extLst>
          </p:cNvPr>
          <p:cNvSpPr/>
          <p:nvPr/>
        </p:nvSpPr>
        <p:spPr>
          <a:xfrm>
            <a:off x="1524001" y="750930"/>
            <a:ext cx="9462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mengelola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jasa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produk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baik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berkualitas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perusahaan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harus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mengenal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memperhatikan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lima </a:t>
            </a:r>
            <a:r>
              <a:rPr lang="en-US" sz="2000" b="1" dirty="0" err="1">
                <a:latin typeface="Arial" panose="020B0604020202020204" pitchFamily="34" charset="0"/>
              </a:rPr>
              <a:t>kesenjangan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yang </a:t>
            </a:r>
            <a:r>
              <a:rPr lang="en-US" sz="2000" dirty="0" err="1">
                <a:latin typeface="Arial" panose="020B0604020202020204" pitchFamily="34" charset="0"/>
              </a:rPr>
              <a:t>berkaitan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sebab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kegagalan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2BCA8-0E28-4620-BA9F-CF6D0508EF84}"/>
              </a:ext>
            </a:extLst>
          </p:cNvPr>
          <p:cNvSpPr/>
          <p:nvPr/>
        </p:nvSpPr>
        <p:spPr>
          <a:xfrm>
            <a:off x="1246908" y="2108308"/>
            <a:ext cx="10945091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400" dirty="0">
                <a:latin typeface="Arial Narrow" panose="020B0606020202030204" pitchFamily="34" charset="0"/>
              </a:rPr>
              <a:t>Gap antara harapan konsumen dan persepsi manajemen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Gap </a:t>
            </a:r>
            <a:r>
              <a:rPr lang="en-US" sz="2400" dirty="0" err="1">
                <a:latin typeface="Arial Narrow" panose="020B0606020202030204" pitchFamily="34" charset="0"/>
              </a:rPr>
              <a:t>antara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persepsi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manajemen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spesifikasi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kualitas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produk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Gap </a:t>
            </a:r>
            <a:r>
              <a:rPr lang="en-US" sz="2400" dirty="0" err="1">
                <a:latin typeface="Arial Narrow" panose="020B0606020202030204" pitchFamily="34" charset="0"/>
              </a:rPr>
              <a:t>antara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spesifikasi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kualitas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produk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Gap </a:t>
            </a:r>
            <a:r>
              <a:rPr lang="en-US" sz="2400" dirty="0" err="1">
                <a:latin typeface="Arial Narrow" panose="020B0606020202030204" pitchFamily="34" charset="0"/>
              </a:rPr>
              <a:t>antara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penyapaian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produk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komunikasi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eksternal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Gap </a:t>
            </a:r>
            <a:r>
              <a:rPr lang="en-US" sz="2400" dirty="0" err="1">
                <a:latin typeface="Arial Narrow" panose="020B0606020202030204" pitchFamily="34" charset="0"/>
              </a:rPr>
              <a:t>antara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produk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dirasakan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diharapkan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  <a:endParaRPr lang="sv-SE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FD66D-E8CA-43F6-9F9E-720A8BDBD74E}"/>
              </a:ext>
            </a:extLst>
          </p:cNvPr>
          <p:cNvSpPr txBox="1"/>
          <p:nvPr/>
        </p:nvSpPr>
        <p:spPr>
          <a:xfrm>
            <a:off x="2409372" y="4673599"/>
            <a:ext cx="817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umum</a:t>
            </a:r>
            <a:r>
              <a:rPr lang="en-US" sz="2400" b="1" dirty="0"/>
              <a:t>, KUALITAS juga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dipengaruhi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PRICE</a:t>
            </a:r>
          </a:p>
        </p:txBody>
      </p:sp>
    </p:spTree>
    <p:extLst>
      <p:ext uri="{BB962C8B-B14F-4D97-AF65-F5344CB8AC3E}">
        <p14:creationId xmlns:p14="http://schemas.microsoft.com/office/powerpoint/2010/main" val="390407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A7FB2D-1C81-4C04-BAB4-197FD18E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353" y="305934"/>
            <a:ext cx="7029904" cy="52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7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200" b="1" dirty="0"/>
              <a:t>STANDAR PELAYANAN ANGKUTAN UMUM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61C54-D499-41D6-B06A-07A999D30F0B}"/>
              </a:ext>
            </a:extLst>
          </p:cNvPr>
          <p:cNvSpPr/>
          <p:nvPr/>
        </p:nvSpPr>
        <p:spPr>
          <a:xfrm>
            <a:off x="1480456" y="1582623"/>
            <a:ext cx="9907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dikatakanbaik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apabila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mampu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memberikan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baik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Indikator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mengacu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standar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minimum (SPM) yang </a:t>
            </a:r>
            <a:r>
              <a:rPr lang="en-US" sz="2400" dirty="0" err="1">
                <a:latin typeface="Arial Narrow" panose="020B0606020202030204" pitchFamily="34" charset="0"/>
              </a:rPr>
              <a:t>ditetapkan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pemerintah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EA9A8F-6EEE-45FB-B206-1A2258F04C5E}"/>
              </a:ext>
            </a:extLst>
          </p:cNvPr>
          <p:cNvSpPr/>
          <p:nvPr/>
        </p:nvSpPr>
        <p:spPr>
          <a:xfrm>
            <a:off x="1480456" y="2925816"/>
            <a:ext cx="99079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Pemerintah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mengatur</a:t>
            </a:r>
            <a:r>
              <a:rPr lang="en-US" sz="2400" dirty="0">
                <a:latin typeface="Arial Narrow" panose="020B0606020202030204" pitchFamily="34" charset="0"/>
              </a:rPr>
              <a:t> SPM </a:t>
            </a:r>
            <a:r>
              <a:rPr lang="en-US" sz="2400" dirty="0" err="1">
                <a:latin typeface="Arial Narrow" panose="020B0606020202030204" pitchFamily="34" charset="0"/>
              </a:rPr>
              <a:t>menjadi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dua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kategori</a:t>
            </a:r>
            <a:r>
              <a:rPr lang="en-US" sz="2400" dirty="0">
                <a:latin typeface="Arial Narrow" panose="020B0606020202030204" pitchFamily="34" charset="0"/>
              </a:rPr>
              <a:t> :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>
                <a:latin typeface="Arial Narrow" panose="020B0606020202030204" pitchFamily="34" charset="0"/>
              </a:rPr>
              <a:t>Standar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minimal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orang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bermotor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trayek</a:t>
            </a:r>
            <a:r>
              <a:rPr lang="en-US" sz="2400" dirty="0">
                <a:latin typeface="Arial Narrow" panose="020B0606020202030204" pitchFamily="34" charset="0"/>
              </a:rPr>
              <a:t> (</a:t>
            </a:r>
            <a:r>
              <a:rPr lang="en-US" sz="24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Peraturan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Menteri </a:t>
            </a:r>
            <a:r>
              <a:rPr lang="en-US" sz="24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Perhubungan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RI No.PM 98 </a:t>
            </a:r>
            <a:r>
              <a:rPr lang="en-US" sz="24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tahun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2013)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>
                <a:latin typeface="Arial Narrow" panose="020B0606020202030204" pitchFamily="34" charset="0"/>
              </a:rPr>
              <a:t>Standar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minimal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orang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bermotor</a:t>
            </a:r>
            <a:r>
              <a:rPr lang="en-US" sz="2400" dirty="0">
                <a:latin typeface="Arial Narrow" panose="020B0606020202030204" pitchFamily="34" charset="0"/>
              </a:rPr>
              <a:t>  </a:t>
            </a:r>
            <a:r>
              <a:rPr lang="en-US" sz="2400" dirty="0" err="1">
                <a:latin typeface="Arial Narrow" panose="020B0606020202030204" pitchFamily="34" charset="0"/>
              </a:rPr>
              <a:t>tidak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trayek</a:t>
            </a:r>
            <a:r>
              <a:rPr lang="en-US" sz="2400" dirty="0">
                <a:latin typeface="Arial Narrow" panose="020B0606020202030204" pitchFamily="34" charset="0"/>
              </a:rPr>
              <a:t> (</a:t>
            </a:r>
            <a:r>
              <a:rPr lang="en-US" sz="24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Peraturan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Menteri </a:t>
            </a:r>
            <a:r>
              <a:rPr lang="en-US" sz="24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Perhubungan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RI No.PM 46 </a:t>
            </a:r>
            <a:r>
              <a:rPr lang="en-US" sz="2400" b="1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tahun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5189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46544-1A6E-4F63-BFBA-FF5FCEBDA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5" t="27262" r="21705" b="16549"/>
          <a:stretch/>
        </p:blipFill>
        <p:spPr>
          <a:xfrm>
            <a:off x="1510144" y="761999"/>
            <a:ext cx="10397889" cy="53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1D8DD-DFA4-4894-B0C6-8D68A0BC0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2" t="24961" r="22143" b="8763"/>
          <a:stretch/>
        </p:blipFill>
        <p:spPr>
          <a:xfrm>
            <a:off x="1436914" y="580571"/>
            <a:ext cx="10392324" cy="61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58CBF-C602-4CAF-AB99-AC61707FA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4" t="24115" r="22262" b="10668"/>
          <a:stretch/>
        </p:blipFill>
        <p:spPr>
          <a:xfrm>
            <a:off x="1378856" y="758372"/>
            <a:ext cx="10682510" cy="53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D2061-B59B-41F7-ADEC-18CAFCD7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5" t="34490" r="22024" b="15539"/>
          <a:stretch/>
        </p:blipFill>
        <p:spPr>
          <a:xfrm>
            <a:off x="432845" y="1266371"/>
            <a:ext cx="11326309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1EAA6-6C16-4D7A-84F3-18ABF6D96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" t="20939" r="21786" b="11303"/>
          <a:stretch/>
        </p:blipFill>
        <p:spPr>
          <a:xfrm>
            <a:off x="972456" y="508000"/>
            <a:ext cx="10697030" cy="55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85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F5D2D-DE54-440F-9C63-F124CB82E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7" t="27714" r="22024" b="12786"/>
          <a:stretch/>
        </p:blipFill>
        <p:spPr>
          <a:xfrm>
            <a:off x="827314" y="856343"/>
            <a:ext cx="11094542" cy="50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200" b="1" dirty="0"/>
              <a:t>PENDAHULUAN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E0307D-F43E-43B8-AD87-09363F851576}"/>
              </a:ext>
            </a:extLst>
          </p:cNvPr>
          <p:cNvSpPr/>
          <p:nvPr/>
        </p:nvSpPr>
        <p:spPr>
          <a:xfrm>
            <a:off x="1704110" y="1602244"/>
            <a:ext cx="9268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Helvetica" panose="020B0604020202020204" pitchFamily="34" charset="0"/>
              </a:rPr>
              <a:t>Dalam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Undang-undang</a:t>
            </a:r>
            <a:r>
              <a:rPr lang="en-US" sz="2000" dirty="0">
                <a:latin typeface="Helvetica" panose="020B0604020202020204" pitchFamily="34" charset="0"/>
              </a:rPr>
              <a:t> No. 14 Tahun1992 </a:t>
            </a:r>
            <a:r>
              <a:rPr lang="en-US" sz="2000" dirty="0" err="1">
                <a:latin typeface="Helvetica" panose="020B0604020202020204" pitchFamily="34" charset="0"/>
              </a:rPr>
              <a:t>tentang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Lalu</a:t>
            </a:r>
            <a:r>
              <a:rPr lang="en-US" sz="2000" dirty="0">
                <a:latin typeface="Helvetica" panose="020B0604020202020204" pitchFamily="34" charset="0"/>
              </a:rPr>
              <a:t> Lintas </a:t>
            </a:r>
            <a:r>
              <a:rPr lang="en-US" sz="2000" dirty="0" err="1">
                <a:latin typeface="Helvetica" panose="020B0604020202020204" pitchFamily="34" charset="0"/>
              </a:rPr>
              <a:t>dan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Angkutan</a:t>
            </a:r>
            <a:r>
              <a:rPr lang="en-US" sz="2000" dirty="0">
                <a:latin typeface="Helvetica" panose="020B0604020202020204" pitchFamily="34" charset="0"/>
              </a:rPr>
              <a:t> Jalan, </a:t>
            </a:r>
            <a:r>
              <a:rPr lang="fi-FI" sz="2000" dirty="0">
                <a:latin typeface="Helvetica" panose="020B0604020202020204" pitchFamily="34" charset="0"/>
              </a:rPr>
              <a:t>tertulis bahwa lalu lintas dan angkutan jalan </a:t>
            </a:r>
            <a:r>
              <a:rPr lang="en-US" sz="2000" dirty="0" err="1">
                <a:latin typeface="Helvetica" panose="020B0604020202020204" pitchFamily="34" charset="0"/>
              </a:rPr>
              <a:t>dikuasai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oleh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negara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dan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pembinaannya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dilakukan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oleh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pemerintah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68CE2-60E6-4310-9321-9CD8820C2A3E}"/>
              </a:ext>
            </a:extLst>
          </p:cNvPr>
          <p:cNvSpPr txBox="1"/>
          <p:nvPr/>
        </p:nvSpPr>
        <p:spPr>
          <a:xfrm>
            <a:off x="1727398" y="2859612"/>
            <a:ext cx="5030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MAKSUDNYA ADALAH ……………..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E35C9-AF1C-400C-B63D-7CFE8F4B15FB}"/>
              </a:ext>
            </a:extLst>
          </p:cNvPr>
          <p:cNvSpPr/>
          <p:nvPr/>
        </p:nvSpPr>
        <p:spPr>
          <a:xfrm>
            <a:off x="1727399" y="3732262"/>
            <a:ext cx="5747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Helvetica" panose="020B0604020202020204" pitchFamily="34" charset="0"/>
              </a:rPr>
              <a:t>pengadaan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dan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penyelenggaraan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angkutan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pt-BR" sz="2000" dirty="0">
                <a:latin typeface="Helvetica" panose="020B0604020202020204" pitchFamily="34" charset="0"/>
              </a:rPr>
              <a:t>umum itu ada pada pemerintah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latin typeface="Helvetica" panose="020B0604020202020204" pitchFamily="34" charset="0"/>
              </a:rPr>
              <a:t>Menyangkut kepentingan orang banyak </a:t>
            </a:r>
            <a:endParaRPr lang="en-US" sz="2000" dirty="0">
              <a:latin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DE0FF-6896-450D-B328-BB1175B8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320" y="2859612"/>
            <a:ext cx="3815427" cy="25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A31326-F9AA-4F43-A9A9-58A6EB7B1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t="26444" r="21786" b="11727"/>
          <a:stretch/>
        </p:blipFill>
        <p:spPr>
          <a:xfrm>
            <a:off x="696685" y="841829"/>
            <a:ext cx="11161486" cy="52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611DD-BE1A-4610-BEFF-1422DB23B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5" t="25384" r="22024" b="8763"/>
          <a:stretch/>
        </p:blipFill>
        <p:spPr>
          <a:xfrm>
            <a:off x="1349829" y="711200"/>
            <a:ext cx="10584974" cy="53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A7FF08-86A8-48BF-A11D-29D6882C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2" t="23691" r="22024" b="10880"/>
          <a:stretch/>
        </p:blipFill>
        <p:spPr>
          <a:xfrm>
            <a:off x="885372" y="812800"/>
            <a:ext cx="11045371" cy="55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ngujian spm angkutan umum">
            <a:extLst>
              <a:ext uri="{FF2B5EF4-FFF2-40B4-BE49-F238E27FC236}">
                <a16:creationId xmlns:a16="http://schemas.microsoft.com/office/drawing/2014/main" id="{4321683F-4EE2-4B3D-A928-BE6B1D73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39" y="1747837"/>
            <a:ext cx="50101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D4AF91-F21D-4E0C-A8CE-8B58A087C5EE}"/>
              </a:ext>
            </a:extLst>
          </p:cNvPr>
          <p:cNvSpPr txBox="1"/>
          <p:nvPr/>
        </p:nvSpPr>
        <p:spPr>
          <a:xfrm>
            <a:off x="1675039" y="943429"/>
            <a:ext cx="507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PELANGGARAN SPM ANGKUTAN KOTA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00CC36CA-BA88-4766-8CCA-6C106181E7B0}"/>
              </a:ext>
            </a:extLst>
          </p:cNvPr>
          <p:cNvSpPr/>
          <p:nvPr/>
        </p:nvSpPr>
        <p:spPr>
          <a:xfrm>
            <a:off x="5044415" y="1174261"/>
            <a:ext cx="4308764" cy="248557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SIAPA YANG PERDULI ????</a:t>
            </a:r>
          </a:p>
        </p:txBody>
      </p:sp>
      <p:pic>
        <p:nvPicPr>
          <p:cNvPr id="2052" name="Picture 4" descr="Image result for ANGKUTAN KOTA REYOT">
            <a:extLst>
              <a:ext uri="{FF2B5EF4-FFF2-40B4-BE49-F238E27FC236}">
                <a16:creationId xmlns:a16="http://schemas.microsoft.com/office/drawing/2014/main" id="{537F6356-4BEE-4B7B-A78C-DCC343F2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15" y="324199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FBF93-39D5-4AB3-8A32-16173A1D8352}"/>
              </a:ext>
            </a:extLst>
          </p:cNvPr>
          <p:cNvSpPr txBox="1"/>
          <p:nvPr/>
        </p:nvSpPr>
        <p:spPr>
          <a:xfrm>
            <a:off x="8138754" y="5499073"/>
            <a:ext cx="173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 yang </a:t>
            </a:r>
            <a:r>
              <a:rPr lang="en-US" dirty="0" err="1"/>
              <a:t>gundul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621DF-50E0-4F08-9290-8B9144241017}"/>
              </a:ext>
            </a:extLst>
          </p:cNvPr>
          <p:cNvSpPr txBox="1"/>
          <p:nvPr/>
        </p:nvSpPr>
        <p:spPr>
          <a:xfrm>
            <a:off x="2313925" y="5158665"/>
            <a:ext cx="26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Penumpang</a:t>
            </a:r>
            <a:r>
              <a:rPr lang="en-US" dirty="0"/>
              <a:t> over capacity</a:t>
            </a:r>
          </a:p>
        </p:txBody>
      </p:sp>
    </p:spTree>
    <p:extLst>
      <p:ext uri="{BB962C8B-B14F-4D97-AF65-F5344CB8AC3E}">
        <p14:creationId xmlns:p14="http://schemas.microsoft.com/office/powerpoint/2010/main" val="93037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ngujian spm angkutan umum">
            <a:extLst>
              <a:ext uri="{FF2B5EF4-FFF2-40B4-BE49-F238E27FC236}">
                <a16:creationId xmlns:a16="http://schemas.microsoft.com/office/drawing/2014/main" id="{0CE1F98E-3CF1-4FF0-9EA6-4146D457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69" y="1810453"/>
            <a:ext cx="5865358" cy="37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DD7CD0-4EEB-4211-B3DC-38078A5E7780}"/>
              </a:ext>
            </a:extLst>
          </p:cNvPr>
          <p:cNvSpPr txBox="1"/>
          <p:nvPr/>
        </p:nvSpPr>
        <p:spPr>
          <a:xfrm>
            <a:off x="2001384" y="609600"/>
            <a:ext cx="8832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CONTOH PENERAPAN :</a:t>
            </a:r>
          </a:p>
          <a:p>
            <a:r>
              <a:rPr lang="en-US" sz="2400" dirty="0" err="1"/>
              <a:t>Angkutan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di Bandung </a:t>
            </a:r>
            <a:r>
              <a:rPr lang="en-US" sz="2400" dirty="0" err="1"/>
              <a:t>diluncurkan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program </a:t>
            </a:r>
            <a:r>
              <a:rPr lang="en-US" sz="2400" b="1" dirty="0"/>
              <a:t>ANGKOT SAE</a:t>
            </a:r>
          </a:p>
        </p:txBody>
      </p:sp>
    </p:spTree>
    <p:extLst>
      <p:ext uri="{BB962C8B-B14F-4D97-AF65-F5344CB8AC3E}">
        <p14:creationId xmlns:p14="http://schemas.microsoft.com/office/powerpoint/2010/main" val="165290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EE80A-DDF0-46E6-9154-C9AD18940847}"/>
              </a:ext>
            </a:extLst>
          </p:cNvPr>
          <p:cNvSpPr txBox="1"/>
          <p:nvPr/>
        </p:nvSpPr>
        <p:spPr>
          <a:xfrm>
            <a:off x="1676400" y="969819"/>
            <a:ext cx="945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Pemilihan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moda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sebagai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alternatif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alat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mobilitas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mengacu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dirty="0">
                <a:latin typeface="Arial Narrow" panose="020B0606020202030204" pitchFamily="34" charset="0"/>
              </a:rPr>
              <a:t> proses </a:t>
            </a:r>
            <a:r>
              <a:rPr lang="en-US" sz="2400" dirty="0" err="1">
                <a:latin typeface="Arial Narrow" panose="020B0606020202030204" pitchFamily="34" charset="0"/>
              </a:rPr>
              <a:t>sbb</a:t>
            </a:r>
            <a:r>
              <a:rPr lang="en-US" sz="2400" dirty="0">
                <a:latin typeface="Arial Narrow" panose="020B0606020202030204" pitchFamily="34" charset="0"/>
              </a:rPr>
              <a:t>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46039-D605-4402-A72C-95D261749A47}"/>
              </a:ext>
            </a:extLst>
          </p:cNvPr>
          <p:cNvSpPr/>
          <p:nvPr/>
        </p:nvSpPr>
        <p:spPr>
          <a:xfrm>
            <a:off x="1676400" y="165138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fi-FI" sz="2400" dirty="0">
                <a:latin typeface="Arial Narrow" panose="020B0606020202030204" pitchFamily="34" charset="0"/>
              </a:rPr>
              <a:t>Pilihan pertama antara jalan kaki atau </a:t>
            </a:r>
            <a:r>
              <a:rPr lang="en-US" sz="2400" dirty="0" err="1">
                <a:latin typeface="Arial Narrow" panose="020B0606020202030204" pitchFamily="34" charset="0"/>
              </a:rPr>
              <a:t>menggunakan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,</a:t>
            </a:r>
          </a:p>
          <a:p>
            <a:pPr marL="342900" indent="-342900">
              <a:buFont typeface="+mj-lt"/>
              <a:buAutoNum type="alphaLcParenR"/>
            </a:pPr>
            <a:r>
              <a:rPr lang="fi-FI" sz="2400" dirty="0">
                <a:latin typeface="Arial Narrow" panose="020B0606020202030204" pitchFamily="34" charset="0"/>
              </a:rPr>
              <a:t>Jika kendaraan harus digunakan, apakah </a:t>
            </a:r>
            <a:r>
              <a:rPr lang="en-US" sz="2400" dirty="0" err="1">
                <a:latin typeface="Arial Narrow" panose="020B0606020202030204" pitchFamily="34" charset="0"/>
              </a:rPr>
              <a:t>merupakan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pribadi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</a:t>
            </a:r>
            <a:r>
              <a:rPr lang="en-US" sz="2400" dirty="0">
                <a:latin typeface="Arial Narrow" panose="020B0606020202030204" pitchFamily="34" charset="0"/>
              </a:rPr>
              <a:t>,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2400" dirty="0">
                <a:latin typeface="Arial Narrow" panose="020B0606020202030204" pitchFamily="34" charset="0"/>
              </a:rPr>
              <a:t>Jika digunakan angkutan umum, jenis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apa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digunakan</a:t>
            </a:r>
            <a:r>
              <a:rPr lang="en-US" sz="2400" dirty="0">
                <a:latin typeface="Arial Narrow" panose="020B0606020202030204" pitchFamily="34" charset="0"/>
              </a:rPr>
              <a:t> (bus,</a:t>
            </a:r>
            <a:r>
              <a:rPr lang="fi-FI" sz="2400" dirty="0">
                <a:latin typeface="Arial Narrow" panose="020B0606020202030204" pitchFamily="34" charset="0"/>
              </a:rPr>
              <a:t>taksi, kereta api atau yang lainnya).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11A9844-D062-40AC-AC63-FEC4540A0D61}"/>
              </a:ext>
            </a:extLst>
          </p:cNvPr>
          <p:cNvSpPr/>
          <p:nvPr/>
        </p:nvSpPr>
        <p:spPr>
          <a:xfrm>
            <a:off x="7661564" y="1842655"/>
            <a:ext cx="568036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49DA2-2D51-4F55-B615-2C1545FA3932}"/>
              </a:ext>
            </a:extLst>
          </p:cNvPr>
          <p:cNvSpPr txBox="1"/>
          <p:nvPr/>
        </p:nvSpPr>
        <p:spPr>
          <a:xfrm>
            <a:off x="8477569" y="2244759"/>
            <a:ext cx="3714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Pertimbangan</a:t>
            </a:r>
            <a:r>
              <a:rPr lang="en-US" sz="2400" dirty="0">
                <a:latin typeface="Arial Narrow" panose="020B0606020202030204" pitchFamily="34" charset="0"/>
              </a:rPr>
              <a:t> …..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Rute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terpendek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Rute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termurah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Rute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tercepat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Kombinasidi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atas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8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200" b="1" dirty="0"/>
              <a:t>KONDISI PADA NEGARA BERKEMBANG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C4776-7113-4F2F-BD4D-D5FC4BD3DFC4}"/>
              </a:ext>
            </a:extLst>
          </p:cNvPr>
          <p:cNvSpPr/>
          <p:nvPr/>
        </p:nvSpPr>
        <p:spPr>
          <a:xfrm>
            <a:off x="1704110" y="1418284"/>
            <a:ext cx="9365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Helvetica" panose="020B0604020202020204" pitchFamily="34" charset="0"/>
              </a:rPr>
              <a:t>Karakteristik lalu lintas di sebagian </a:t>
            </a:r>
            <a:r>
              <a:rPr lang="en-US" sz="2000" dirty="0" err="1">
                <a:latin typeface="Helvetica" panose="020B0604020202020204" pitchFamily="34" charset="0"/>
              </a:rPr>
              <a:t>besar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negara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berkembang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sangat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bervariasi</a:t>
            </a:r>
            <a:r>
              <a:rPr lang="en-US" sz="2000" dirty="0">
                <a:latin typeface="Helvetica" panose="020B0604020202020204" pitchFamily="34" charset="0"/>
              </a:rPr>
              <a:t>,</a:t>
            </a:r>
          </a:p>
          <a:p>
            <a:r>
              <a:rPr lang="en-US" sz="2000" dirty="0" err="1">
                <a:latin typeface="Helvetica" panose="020B0604020202020204" pitchFamily="34" charset="0"/>
              </a:rPr>
              <a:t>mulai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dari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pejalan</a:t>
            </a:r>
            <a:r>
              <a:rPr lang="en-US" sz="2000" dirty="0">
                <a:latin typeface="Helvetica" panose="020B0604020202020204" pitchFamily="34" charset="0"/>
              </a:rPr>
              <a:t> kaki, </a:t>
            </a:r>
            <a:r>
              <a:rPr lang="en-US" sz="2000" dirty="0" err="1">
                <a:latin typeface="Helvetica" panose="020B0604020202020204" pitchFamily="34" charset="0"/>
              </a:rPr>
              <a:t>sepeda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sampai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truk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dan</a:t>
            </a:r>
            <a:r>
              <a:rPr lang="en-US" sz="2000" dirty="0">
                <a:latin typeface="Helvetica" panose="020B0604020202020204" pitchFamily="34" charset="0"/>
              </a:rPr>
              <a:t> bus </a:t>
            </a:r>
            <a:r>
              <a:rPr lang="en-US" sz="2000" dirty="0" err="1">
                <a:latin typeface="Helvetica" panose="020B0604020202020204" pitchFamily="34" charset="0"/>
              </a:rPr>
              <a:t>besar</a:t>
            </a:r>
            <a:r>
              <a:rPr lang="en-US" sz="2000" dirty="0">
                <a:latin typeface="Helvetica" panose="020B0604020202020204" pitchFamily="34" charset="0"/>
              </a:rPr>
              <a:t>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136D6-FEA5-47A0-B9C3-2485CC42D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1" t="45077" r="34405" b="25702"/>
          <a:stretch/>
        </p:blipFill>
        <p:spPr>
          <a:xfrm>
            <a:off x="2305754" y="2126170"/>
            <a:ext cx="8764028" cy="29143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B4A63C-58DF-4D18-961F-11B0DC80CD23}"/>
              </a:ext>
            </a:extLst>
          </p:cNvPr>
          <p:cNvSpPr/>
          <p:nvPr/>
        </p:nvSpPr>
        <p:spPr>
          <a:xfrm>
            <a:off x="1524000" y="5085773"/>
            <a:ext cx="1013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Helvetica" panose="020B0604020202020204" pitchFamily="34" charset="0"/>
              </a:rPr>
              <a:t>Dalam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penyelenggaraan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sistem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angkutan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umum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ada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beberapa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pihak</a:t>
            </a:r>
            <a:r>
              <a:rPr lang="en-US" sz="2000" dirty="0">
                <a:latin typeface="Helvetica" panose="020B0604020202020204" pitchFamily="34" charset="0"/>
              </a:rPr>
              <a:t> yang</a:t>
            </a:r>
          </a:p>
          <a:p>
            <a:r>
              <a:rPr lang="en-US" sz="2000" dirty="0" err="1">
                <a:latin typeface="Helvetica" panose="020B0604020202020204" pitchFamily="34" charset="0"/>
              </a:rPr>
              <a:t>terkait</a:t>
            </a:r>
            <a:r>
              <a:rPr lang="en-US" sz="2000" dirty="0">
                <a:latin typeface="Helvetica" panose="020B0604020202020204" pitchFamily="34" charset="0"/>
              </a:rPr>
              <a:t>, </a:t>
            </a:r>
            <a:r>
              <a:rPr lang="en-US" sz="2000" dirty="0" err="1">
                <a:latin typeface="Helvetica" panose="020B0604020202020204" pitchFamily="34" charset="0"/>
              </a:rPr>
              <a:t>yaitu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b="1" i="1" dirty="0" err="1">
                <a:latin typeface="Helvetica" panose="020B0604020202020204" pitchFamily="34" charset="0"/>
              </a:rPr>
              <a:t>pengguna</a:t>
            </a:r>
            <a:r>
              <a:rPr lang="en-US" sz="2000" b="1" i="1" dirty="0">
                <a:latin typeface="Helvetica" panose="020B0604020202020204" pitchFamily="34" charset="0"/>
              </a:rPr>
              <a:t> (user)</a:t>
            </a:r>
            <a:r>
              <a:rPr lang="en-US" sz="2000" dirty="0">
                <a:latin typeface="Helvetica" panose="020B0604020202020204" pitchFamily="34" charset="0"/>
              </a:rPr>
              <a:t>,</a:t>
            </a:r>
            <a:r>
              <a:rPr lang="en-US" sz="2000" i="1" dirty="0">
                <a:latin typeface="Helvetica" panose="020B0604020202020204" pitchFamily="34" charset="0"/>
              </a:rPr>
              <a:t> </a:t>
            </a:r>
            <a:r>
              <a:rPr lang="en-US" sz="2000" b="1" i="1" dirty="0" err="1">
                <a:latin typeface="Helvetica" panose="020B0604020202020204" pitchFamily="34" charset="0"/>
              </a:rPr>
              <a:t>pengusaha</a:t>
            </a:r>
            <a:r>
              <a:rPr lang="en-US" sz="2000" b="1" i="1" dirty="0">
                <a:latin typeface="Helvetica" panose="020B0604020202020204" pitchFamily="34" charset="0"/>
              </a:rPr>
              <a:t> (operator)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</a:rPr>
              <a:t>dan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  <a:r>
              <a:rPr lang="en-US" sz="2000" b="1" i="1" dirty="0" err="1">
                <a:latin typeface="Helvetica" panose="020B0604020202020204" pitchFamily="34" charset="0"/>
              </a:rPr>
              <a:t>pemerintah</a:t>
            </a:r>
            <a:r>
              <a:rPr lang="en-US" sz="2000" b="1" i="1" dirty="0">
                <a:latin typeface="Helvetica" panose="020B0604020202020204" pitchFamily="34" charset="0"/>
              </a:rPr>
              <a:t> (regulator)</a:t>
            </a:r>
            <a:r>
              <a:rPr lang="en-US" sz="2000" dirty="0"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FD99BA-3311-4E1C-B819-3C72159769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912420"/>
            <a:ext cx="7588159" cy="5033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657A84-872E-4E6B-9ADD-5FF2D1A4BF45}"/>
              </a:ext>
            </a:extLst>
          </p:cNvPr>
          <p:cNvSpPr txBox="1"/>
          <p:nvPr/>
        </p:nvSpPr>
        <p:spPr>
          <a:xfrm>
            <a:off x="4890654" y="543088"/>
            <a:ext cx="342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KEPENTINGAN DALAM INVESTASI </a:t>
            </a:r>
          </a:p>
        </p:txBody>
      </p:sp>
    </p:spTree>
    <p:extLst>
      <p:ext uri="{BB962C8B-B14F-4D97-AF65-F5344CB8AC3E}">
        <p14:creationId xmlns:p14="http://schemas.microsoft.com/office/powerpoint/2010/main" val="420781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200" b="1" dirty="0"/>
              <a:t>ANGKUTAN UMUM PERKOTAAN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C286C-76EC-48F3-BF1D-E6468E269CE3}"/>
              </a:ext>
            </a:extLst>
          </p:cNvPr>
          <p:cNvSpPr/>
          <p:nvPr/>
        </p:nvSpPr>
        <p:spPr>
          <a:xfrm>
            <a:off x="1272974" y="1606566"/>
            <a:ext cx="44489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perkotaan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sv-SE" sz="2400" dirty="0">
                <a:latin typeface="Arial Narrow" panose="020B0606020202030204" pitchFamily="34" charset="0"/>
              </a:rPr>
              <a:t>merupakan bagian integral dari sistem kota </a:t>
            </a:r>
            <a:r>
              <a:rPr lang="en-US" sz="2400" dirty="0">
                <a:latin typeface="Arial Narrow" panose="020B0606020202030204" pitchFamily="34" charset="0"/>
              </a:rPr>
              <a:t>yang </a:t>
            </a:r>
            <a:r>
              <a:rPr lang="en-US" sz="2400" dirty="0" err="1">
                <a:latin typeface="Arial Narrow" panose="020B0606020202030204" pitchFamily="34" charset="0"/>
              </a:rPr>
              <a:t>menyusun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interaksi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timbal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balik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antara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fi-FI" sz="2400" dirty="0">
                <a:latin typeface="Arial Narrow" panose="020B0606020202030204" pitchFamily="34" charset="0"/>
              </a:rPr>
              <a:t>pola tata guna lahan(lokasi perumahan, pusat bisnis, pusat perbelanjaan, sekolah) berikut </a:t>
            </a:r>
            <a:r>
              <a:rPr lang="en-US" sz="2400" dirty="0" err="1">
                <a:latin typeface="Arial Narrow" panose="020B0606020202030204" pitchFamily="34" charset="0"/>
              </a:rPr>
              <a:t>atribut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populasinya</a:t>
            </a:r>
            <a:r>
              <a:rPr lang="en-US" sz="2400" dirty="0">
                <a:latin typeface="Arial Narrow" panose="020B0606020202030204" pitchFamily="34" charset="0"/>
              </a:rPr>
              <a:t> (</a:t>
            </a:r>
            <a:r>
              <a:rPr lang="en-US" sz="2400" dirty="0" err="1">
                <a:latin typeface="Arial Narrow" panose="020B0606020202030204" pitchFamily="34" charset="0"/>
              </a:rPr>
              <a:t>struktur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kepemilikan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kepadatan</a:t>
            </a:r>
            <a:r>
              <a:rPr lang="en-US" sz="2400" dirty="0">
                <a:latin typeface="Arial Narrow" panose="020B0606020202030204" pitchFamily="34" charset="0"/>
              </a:rPr>
              <a:t>)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sistem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transportasinya</a:t>
            </a:r>
            <a:r>
              <a:rPr lang="en-US" sz="2400" dirty="0">
                <a:latin typeface="Arial Narrow" panose="020B0606020202030204" pitchFamily="34" charset="0"/>
              </a:rPr>
              <a:t> (</a:t>
            </a:r>
            <a:r>
              <a:rPr lang="en-US" sz="2400" dirty="0" err="1">
                <a:latin typeface="Arial Narrow" panose="020B0606020202030204" pitchFamily="34" charset="0"/>
              </a:rPr>
              <a:t>sistem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jaringan</a:t>
            </a:r>
            <a:r>
              <a:rPr lang="en-US" sz="2400" dirty="0">
                <a:latin typeface="Arial Narrow" panose="020B0606020202030204" pitchFamily="34" charset="0"/>
              </a:rPr>
              <a:t> jalan </a:t>
            </a:r>
            <a:r>
              <a:rPr lang="en-US" sz="2400" dirty="0" err="1">
                <a:latin typeface="Arial Narrow" panose="020B0606020202030204" pitchFamily="34" charset="0"/>
              </a:rPr>
              <a:t>maupun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sistem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</a:t>
            </a:r>
            <a:r>
              <a:rPr lang="en-US" sz="2400" dirty="0">
                <a:latin typeface="Arial Narrow" panose="020B0606020202030204" pitchFamily="34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8487C-EBD2-4C1F-BD54-454341E8E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39384" r="37738" b="11304"/>
          <a:stretch/>
        </p:blipFill>
        <p:spPr>
          <a:xfrm>
            <a:off x="5721927" y="1364343"/>
            <a:ext cx="6470073" cy="44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489D4-5AD6-4618-9536-D8FE9EBD8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5" t="24538" r="36786" b="32266"/>
          <a:stretch/>
        </p:blipFill>
        <p:spPr>
          <a:xfrm>
            <a:off x="2326792" y="1372546"/>
            <a:ext cx="7819241" cy="4334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47C83-4EF5-4255-88AC-5C57BE291A4B}"/>
              </a:ext>
            </a:extLst>
          </p:cNvPr>
          <p:cNvSpPr txBox="1"/>
          <p:nvPr/>
        </p:nvSpPr>
        <p:spPr>
          <a:xfrm>
            <a:off x="2978068" y="559459"/>
            <a:ext cx="698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PERMASALAHAN TRANSPORTASI UMUM PERKOTAAN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24A6E9-5338-4D45-928D-F51E95676721}"/>
              </a:ext>
            </a:extLst>
          </p:cNvPr>
          <p:cNvSpPr/>
          <p:nvPr/>
        </p:nvSpPr>
        <p:spPr>
          <a:xfrm>
            <a:off x="4185939" y="3222171"/>
            <a:ext cx="4100945" cy="2484954"/>
          </a:xfrm>
          <a:prstGeom prst="ellipse">
            <a:avLst/>
          </a:prstGeom>
          <a:solidFill>
            <a:schemeClr val="accent2">
              <a:lumMod val="60000"/>
              <a:lumOff val="40000"/>
              <a:alpha val="33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320EEB4-2D64-40CB-B710-9BCAF4E5DE90}"/>
              </a:ext>
            </a:extLst>
          </p:cNvPr>
          <p:cNvSpPr/>
          <p:nvPr/>
        </p:nvSpPr>
        <p:spPr>
          <a:xfrm>
            <a:off x="9173029" y="1327343"/>
            <a:ext cx="3018971" cy="1348178"/>
          </a:xfrm>
          <a:prstGeom prst="cloudCallout">
            <a:avLst>
              <a:gd name="adj1" fmla="val -112660"/>
              <a:gd name="adj2" fmla="val 80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KUALITAS PELAYANAN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4EB8B18-D819-4FBE-AEAD-732D6425301B}"/>
              </a:ext>
            </a:extLst>
          </p:cNvPr>
          <p:cNvSpPr/>
          <p:nvPr/>
        </p:nvSpPr>
        <p:spPr>
          <a:xfrm>
            <a:off x="10598727" y="2992582"/>
            <a:ext cx="665018" cy="9282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E6933-0843-41BA-A14B-AC98D3DCD288}"/>
              </a:ext>
            </a:extLst>
          </p:cNvPr>
          <p:cNvSpPr txBox="1"/>
          <p:nvPr/>
        </p:nvSpPr>
        <p:spPr>
          <a:xfrm>
            <a:off x="10146033" y="4461164"/>
            <a:ext cx="185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STANDAR PELAYANAN</a:t>
            </a:r>
          </a:p>
        </p:txBody>
      </p:sp>
    </p:spTree>
    <p:extLst>
      <p:ext uri="{BB962C8B-B14F-4D97-AF65-F5344CB8AC3E}">
        <p14:creationId xmlns:p14="http://schemas.microsoft.com/office/powerpoint/2010/main" val="60725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200" b="1" dirty="0"/>
              <a:t>KUALITAS PELAYANAN DAN PERSEPSI PENGGUNA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13E310-FB83-413B-B707-D2667D6681D9}"/>
              </a:ext>
            </a:extLst>
          </p:cNvPr>
          <p:cNvSpPr/>
          <p:nvPr/>
        </p:nvSpPr>
        <p:spPr>
          <a:xfrm>
            <a:off x="1965367" y="1609589"/>
            <a:ext cx="5472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kualitas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menjadi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satu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tahap</a:t>
            </a:r>
            <a:r>
              <a:rPr lang="en-US" sz="2400" dirty="0">
                <a:latin typeface="Arial Narrow" panose="020B0606020202030204" pitchFamily="34" charset="0"/>
              </a:rPr>
              <a:t>  </a:t>
            </a:r>
            <a:r>
              <a:rPr lang="en-US" sz="2400" dirty="0" err="1">
                <a:latin typeface="Arial Narrow" panose="020B0606020202030204" pitchFamily="34" charset="0"/>
              </a:rPr>
              <a:t>faktor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dominan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terhadap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keberhasilan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suatu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,</a:t>
            </a:r>
            <a:r>
              <a:rPr lang="en-US" sz="2400" dirty="0" err="1">
                <a:latin typeface="Arial Narrow" panose="020B0606020202030204" pitchFamily="34" charset="0"/>
              </a:rPr>
              <a:t>khususnya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transportasi</a:t>
            </a:r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 result for quality service">
            <a:extLst>
              <a:ext uri="{FF2B5EF4-FFF2-40B4-BE49-F238E27FC236}">
                <a16:creationId xmlns:a16="http://schemas.microsoft.com/office/drawing/2014/main" id="{6AD2F07B-2310-41BB-953A-2F376997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1708079"/>
            <a:ext cx="2508477" cy="25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B61C54-D499-41D6-B06A-07A999D30F0B}"/>
              </a:ext>
            </a:extLst>
          </p:cNvPr>
          <p:cNvSpPr/>
          <p:nvPr/>
        </p:nvSpPr>
        <p:spPr>
          <a:xfrm>
            <a:off x="1341912" y="3259023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u="sng" dirty="0" err="1">
                <a:latin typeface="Arial Narrow" panose="020B0606020202030204" pitchFamily="34" charset="0"/>
              </a:rPr>
              <a:t>Kualisa</a:t>
            </a:r>
            <a:r>
              <a:rPr lang="en-US" sz="2400" b="1" u="sng" dirty="0">
                <a:latin typeface="Arial Narrow" panose="020B0606020202030204" pitchFamily="34" charset="0"/>
              </a:rPr>
              <a:t> </a:t>
            </a:r>
            <a:r>
              <a:rPr lang="en-US" sz="2400" b="1" u="sng" dirty="0" err="1">
                <a:latin typeface="Arial Narrow" panose="020B0606020202030204" pitchFamily="34" charset="0"/>
              </a:rPr>
              <a:t>Pelayanan</a:t>
            </a:r>
            <a:r>
              <a:rPr lang="en-US" sz="2400" b="1" u="sng" dirty="0">
                <a:latin typeface="Arial Narrow" panose="020B0606020202030204" pitchFamily="34" charset="0"/>
              </a:rPr>
              <a:t> </a:t>
            </a:r>
            <a:r>
              <a:rPr lang="en-US" sz="2400" b="1" u="sng" dirty="0" err="1">
                <a:latin typeface="Arial Narrow" panose="020B0606020202030204" pitchFamily="34" charset="0"/>
              </a:rPr>
              <a:t>jasa</a:t>
            </a:r>
            <a:r>
              <a:rPr lang="en-US" sz="2400" b="1" u="sng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adalah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tingkat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keunggulan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diharapkan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pengendalian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tingkat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keunggulan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tersebut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memenuhi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keinginan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pelanggan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3E310-FB83-413B-B707-D2667D6681D9}"/>
              </a:ext>
            </a:extLst>
          </p:cNvPr>
          <p:cNvSpPr/>
          <p:nvPr/>
        </p:nvSpPr>
        <p:spPr>
          <a:xfrm>
            <a:off x="4106225" y="955514"/>
            <a:ext cx="677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Arial Narrow" panose="020B0606020202030204" pitchFamily="34" charset="0"/>
              </a:rPr>
              <a:t>LIMA DIMENSI KUALITAS PELAYANAN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(</a:t>
            </a:r>
            <a:r>
              <a:rPr lang="en-US" sz="1400" dirty="0" err="1">
                <a:latin typeface="Arial Narrow" panose="020B0606020202030204" pitchFamily="34" charset="0"/>
              </a:rPr>
              <a:t>Pasuraman</a:t>
            </a:r>
            <a:r>
              <a:rPr lang="en-US" sz="1400" dirty="0">
                <a:latin typeface="Arial Narrow" panose="020B0606020202030204" pitchFamily="34" charset="0"/>
              </a:rPr>
              <a:t>. A, V.A. </a:t>
            </a:r>
            <a:r>
              <a:rPr lang="en-US" sz="1400" dirty="0" err="1">
                <a:latin typeface="Arial Narrow" panose="020B0606020202030204" pitchFamily="34" charset="0"/>
              </a:rPr>
              <a:t>Zeithaml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dan</a:t>
            </a:r>
            <a:r>
              <a:rPr lang="en-US" sz="1400" dirty="0">
                <a:latin typeface="Arial Narrow" panose="020B0606020202030204" pitchFamily="34" charset="0"/>
              </a:rPr>
              <a:t> Leonard L. Berry (1985:47</a:t>
            </a:r>
            <a:r>
              <a:rPr lang="en-US" dirty="0"/>
              <a:t>),</a:t>
            </a:r>
          </a:p>
          <a:p>
            <a:endParaRPr lang="en-US" sz="24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61C54-D499-41D6-B06A-07A999D30F0B}"/>
              </a:ext>
            </a:extLst>
          </p:cNvPr>
          <p:cNvSpPr/>
          <p:nvPr/>
        </p:nvSpPr>
        <p:spPr>
          <a:xfrm>
            <a:off x="1575460" y="2280534"/>
            <a:ext cx="10117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Arial Narrow" panose="020B0606020202030204" pitchFamily="34" charset="0"/>
              </a:rPr>
              <a:t>Tangibles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p</a:t>
            </a:r>
            <a:r>
              <a:rPr lang="es-ES" sz="2000" dirty="0" err="1">
                <a:latin typeface="Arial Narrow" panose="020B0606020202030204" pitchFamily="34" charset="0"/>
              </a:rPr>
              <a:t>enampilan</a:t>
            </a:r>
            <a:r>
              <a:rPr lang="es-ES" sz="2000" dirty="0">
                <a:latin typeface="Arial Narrow" panose="020B0606020202030204" pitchFamily="34" charset="0"/>
              </a:rPr>
              <a:t> dan </a:t>
            </a:r>
            <a:r>
              <a:rPr lang="es-ES" sz="2000" dirty="0" err="1">
                <a:latin typeface="Arial Narrow" panose="020B0606020202030204" pitchFamily="34" charset="0"/>
              </a:rPr>
              <a:t>kemampuan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sarana</a:t>
            </a:r>
            <a:r>
              <a:rPr lang="es-ES" sz="2000" dirty="0">
                <a:latin typeface="Arial Narrow" panose="020B0606020202030204" pitchFamily="34" charset="0"/>
              </a:rPr>
              <a:t> dan </a:t>
            </a:r>
            <a:r>
              <a:rPr lang="es-ES" sz="2000" dirty="0" err="1">
                <a:latin typeface="Arial Narrow" panose="020B0606020202030204" pitchFamily="34" charset="0"/>
              </a:rPr>
              <a:t>prasarana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fisik</a:t>
            </a:r>
            <a:r>
              <a:rPr lang="es-ES" sz="2400" dirty="0"/>
              <a:t> </a:t>
            </a:r>
            <a:endParaRPr lang="en-US" sz="2400" b="1" u="sng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Arial Narrow" panose="020B0606020202030204" pitchFamily="34" charset="0"/>
              </a:rPr>
              <a:t>Reliability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sesuai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dengan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apa</a:t>
            </a:r>
            <a:r>
              <a:rPr lang="en-US" sz="2000" dirty="0">
                <a:latin typeface="Arial Narrow" panose="020B0606020202030204" pitchFamily="34" charset="0"/>
              </a:rPr>
              <a:t> yang </a:t>
            </a:r>
            <a:r>
              <a:rPr lang="en-US" sz="2000" dirty="0" err="1">
                <a:latin typeface="Arial Narrow" panose="020B0606020202030204" pitchFamily="34" charset="0"/>
              </a:rPr>
              <a:t>telah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dijanjikan</a:t>
            </a:r>
            <a:endParaRPr lang="en-US" sz="2400" b="1" u="sng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Arial Narrow" panose="020B0606020202030204" pitchFamily="34" charset="0"/>
              </a:rPr>
              <a:t>Responsiveness, </a:t>
            </a:r>
            <a:r>
              <a:rPr lang="en-US" sz="2000" dirty="0" err="1">
                <a:latin typeface="Arial Narrow" panose="020B0606020202030204" pitchFamily="34" charset="0"/>
              </a:rPr>
              <a:t>membantukonsumen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memberikan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pelayanan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sebaik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mungkin</a:t>
            </a:r>
            <a:endParaRPr lang="en-US" sz="2400" b="1" u="sng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 err="1">
                <a:latin typeface="Arial Narrow" panose="020B0606020202030204" pitchFamily="34" charset="0"/>
              </a:rPr>
              <a:t>Assurance</a:t>
            </a:r>
            <a:r>
              <a:rPr lang="en-US" sz="2400" dirty="0" err="1">
                <a:latin typeface="Arial Narrow" panose="020B0606020202030204" pitchFamily="34" charset="0"/>
              </a:rPr>
              <a:t>,</a:t>
            </a:r>
            <a:r>
              <a:rPr lang="en-US" sz="2000" dirty="0" err="1">
                <a:latin typeface="Arial Narrow" panose="020B0606020202030204" pitchFamily="34" charset="0"/>
              </a:rPr>
              <a:t>pengetahuan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sopan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santun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pegawai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menumbuhkan</a:t>
            </a:r>
            <a:r>
              <a:rPr lang="en-US" sz="2000" dirty="0">
                <a:latin typeface="Arial Narrow" panose="020B0606020202030204" pitchFamily="34" charset="0"/>
              </a:rPr>
              <a:t> rasa </a:t>
            </a:r>
            <a:r>
              <a:rPr lang="en-US" sz="2000" dirty="0" err="1">
                <a:latin typeface="Arial Narrow" panose="020B0606020202030204" pitchFamily="34" charset="0"/>
              </a:rPr>
              <a:t>percaya</a:t>
            </a:r>
            <a:endParaRPr lang="en-US" sz="2400" b="1" u="sng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Arial Narrow" panose="020B0606020202030204" pitchFamily="34" charset="0"/>
              </a:rPr>
              <a:t>Empathy, </a:t>
            </a:r>
            <a:r>
              <a:rPr lang="en-US" sz="2000" dirty="0" err="1">
                <a:latin typeface="Arial Narrow" panose="020B0606020202030204" pitchFamily="34" charset="0"/>
              </a:rPr>
              <a:t>perhatian</a:t>
            </a:r>
            <a:r>
              <a:rPr lang="en-US" sz="2000" dirty="0">
                <a:latin typeface="Arial Narrow" panose="020B0606020202030204" pitchFamily="34" charset="0"/>
              </a:rPr>
              <a:t> yang </a:t>
            </a:r>
            <a:r>
              <a:rPr lang="en-US" sz="2000" dirty="0" err="1">
                <a:latin typeface="Arial Narrow" panose="020B0606020202030204" pitchFamily="34" charset="0"/>
              </a:rPr>
              <a:t>tulus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kepada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konsumen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8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561</Words>
  <Application>Microsoft Office PowerPoint</Application>
  <PresentationFormat>Widescreen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Georgia Pro Cond Black</vt:lpstr>
      <vt:lpstr>Helvetica</vt:lpstr>
      <vt:lpstr>Wingdings</vt:lpstr>
      <vt:lpstr>Office Theme</vt:lpstr>
      <vt:lpstr> EKONOMI TRANSPORTASI              (CIV -205)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Jhon Philip S.</dc:creator>
  <cp:lastModifiedBy>Fredy Jhon Philip S.</cp:lastModifiedBy>
  <cp:revision>206</cp:revision>
  <dcterms:created xsi:type="dcterms:W3CDTF">2016-07-21T02:18:12Z</dcterms:created>
  <dcterms:modified xsi:type="dcterms:W3CDTF">2018-03-31T15:07:20Z</dcterms:modified>
</cp:coreProperties>
</file>