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3" r:id="rId3"/>
    <p:sldId id="351" r:id="rId4"/>
    <p:sldId id="308" r:id="rId5"/>
    <p:sldId id="352" r:id="rId6"/>
    <p:sldId id="353" r:id="rId7"/>
    <p:sldId id="305" r:id="rId8"/>
    <p:sldId id="354" r:id="rId9"/>
    <p:sldId id="355" r:id="rId1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54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93E1C-2280-4A47-91C2-A1976116D207}" type="datetimeFigureOut">
              <a:rPr lang="id-ID" smtClean="0"/>
              <a:t>13/04/2015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73F88-3639-44AC-92B6-F9C3A2E4E89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043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11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54766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43" y="188640"/>
            <a:ext cx="1142177" cy="114217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d-ID" b="1" i="1" dirty="0" smtClean="0"/>
              <a:t>PROGRAM</a:t>
            </a:r>
            <a:r>
              <a:rPr lang="id-ID" b="1" i="1" baseline="0" dirty="0" smtClean="0"/>
              <a:t> STUDI TEKNIK SIPIL </a:t>
            </a:r>
            <a:endParaRPr lang="id-ID" b="1" i="1" dirty="0"/>
          </a:p>
        </p:txBody>
      </p:sp>
    </p:spTree>
    <p:extLst>
      <p:ext uri="{BB962C8B-B14F-4D97-AF65-F5344CB8AC3E}">
        <p14:creationId xmlns:p14="http://schemas.microsoft.com/office/powerpoint/2010/main" val="107054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1009188"/>
            <a:ext cx="759633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id-ID" sz="2400" b="1" i="1" dirty="0" smtClean="0">
                <a:latin typeface="Arial Black" panose="020B0A04020102020204" pitchFamily="34" charset="0"/>
              </a:rPr>
              <a:t>REKAYASA JALAN REL</a:t>
            </a:r>
            <a:endParaRPr lang="id-ID" sz="2400" b="1" i="1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6409" y="4444663"/>
            <a:ext cx="397172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id-I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Fredy Jhon Philip.S,ST,MT</a:t>
            </a:r>
            <a:endParaRPr lang="id-ID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0938" y="3429000"/>
            <a:ext cx="6500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i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MODUL </a:t>
            </a:r>
            <a:r>
              <a:rPr lang="id-ID" sz="2000" b="1" i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9 : Lengkung Vertikal</a:t>
            </a:r>
            <a:endParaRPr lang="id-ID" sz="2000" b="1" i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4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75963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d-ID" sz="2000" b="1" i="1" dirty="0" smtClean="0"/>
              <a:t>Landai Penentu</a:t>
            </a:r>
            <a:endParaRPr lang="id-ID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29448" y="1183104"/>
            <a:ext cx="6586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 smtClean="0"/>
              <a:t>Merupakan suatu kelandaian (pendakian) yang terbesar yang ada pada suatu lintas lurus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 smtClean="0"/>
              <a:t>berpengaruh pada kombinasi daya tarik lokomotif dan rangkaian yang dioperasikan</a:t>
            </a:r>
            <a:endParaRPr lang="id-ID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94" y="2996952"/>
            <a:ext cx="56292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75963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d-ID" sz="2000" b="1" i="1" dirty="0" smtClean="0"/>
              <a:t>Landai Penentu</a:t>
            </a:r>
            <a:endParaRPr lang="id-ID" sz="20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62497" y="1340768"/>
                <a:ext cx="2039148" cy="696729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b="0" i="1" smtClean="0">
                          <a:latin typeface="Cambria Math"/>
                        </a:rPr>
                        <m:t>𝑙𝑐</m:t>
                      </m:r>
                      <m:r>
                        <a:rPr lang="id-ID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d-ID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d-ID" b="0" i="1" smtClean="0">
                                  <a:latin typeface="Cambria Math"/>
                                </a:rPr>
                                <m:t>𝑉𝑘</m:t>
                              </m:r>
                            </m:e>
                            <m:sup>
                              <m:r>
                                <a:rPr lang="id-ID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id-ID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id-ID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d-ID" b="0" i="1" smtClean="0">
                                  <a:latin typeface="Cambria Math"/>
                                </a:rPr>
                                <m:t>𝑉𝑝</m:t>
                              </m:r>
                            </m:e>
                            <m:sup>
                              <m:r>
                                <a:rPr lang="id-ID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d-ID" b="0" i="1" smtClean="0">
                              <a:latin typeface="Cambria Math"/>
                            </a:rPr>
                            <m:t>2.</m:t>
                          </m:r>
                          <m:r>
                            <a:rPr lang="id-ID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id-ID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d-ID" b="0" i="1" smtClean="0">
                                  <a:latin typeface="Cambria Math"/>
                                </a:rPr>
                                <m:t>𝑆𝑝</m:t>
                              </m:r>
                              <m:r>
                                <a:rPr lang="id-ID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id-ID" b="0" i="1" smtClean="0">
                                  <a:latin typeface="Cambria Math"/>
                                </a:rPr>
                                <m:t>𝑆𝑐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497" y="1340768"/>
                <a:ext cx="2039148" cy="6967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8" t="16652" r="4592" b="3953"/>
          <a:stretch/>
        </p:blipFill>
        <p:spPr bwMode="auto">
          <a:xfrm>
            <a:off x="2571282" y="2420888"/>
            <a:ext cx="5328593" cy="385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0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75963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d-ID" sz="2000" b="1" i="1" dirty="0" smtClean="0"/>
              <a:t>ALINEMEN VERTIKAL</a:t>
            </a:r>
            <a:endParaRPr lang="id-ID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07918" y="698688"/>
            <a:ext cx="6841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/>
              <a:t>Alinemen </a:t>
            </a:r>
            <a:r>
              <a:rPr lang="id-ID" sz="2000" dirty="0" smtClean="0"/>
              <a:t>vertikal  </a:t>
            </a:r>
            <a:r>
              <a:rPr lang="id-ID" sz="2000" dirty="0"/>
              <a:t>adalah proyeksi sumbu </a:t>
            </a:r>
            <a:r>
              <a:rPr lang="id-ID" sz="2000" dirty="0" smtClean="0"/>
              <a:t>jalan rel pada arah vertikal yang melalui sumbu jalan rel tersebut.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Terdiri dari garis lurus dengan atau tanpa kelandaian dan lengkung vertikal berupa busur lingkaran</a:t>
            </a:r>
            <a:endParaRPr lang="id-ID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85" y="3428999"/>
            <a:ext cx="7562850" cy="19526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79912" y="3106837"/>
            <a:ext cx="347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Jari-jari minimum lengkung vertikal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4404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75963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d-ID" sz="2000" b="1" i="1" dirty="0" smtClean="0"/>
              <a:t>ALINEMEN VERTIKAL</a:t>
            </a:r>
            <a:endParaRPr lang="id-ID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07918" y="4221088"/>
            <a:ext cx="6841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Lengkung vertikal sebagai lengkung transisi dari suatu kelandaian ke kelandaian berikutnya, sehingga perubahan berangsur-angsur dan beraturan.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Dua tipe lengkung vertikal : Cembung dan cekung</a:t>
            </a:r>
            <a:endParaRPr lang="id-ID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1" t="34367" r="7275" b="25525"/>
          <a:stretch/>
        </p:blipFill>
        <p:spPr bwMode="auto">
          <a:xfrm>
            <a:off x="2123728" y="1400628"/>
            <a:ext cx="5602515" cy="227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9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75" t="12013" r="20287" b="7961"/>
          <a:stretch/>
        </p:blipFill>
        <p:spPr bwMode="auto">
          <a:xfrm>
            <a:off x="2555776" y="116632"/>
            <a:ext cx="4789714" cy="570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94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476672"/>
            <a:ext cx="6948264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id-ID" sz="2000" b="1" i="1" dirty="0" smtClean="0">
                <a:solidFill>
                  <a:schemeClr val="tx2">
                    <a:lumMod val="75000"/>
                  </a:schemeClr>
                </a:solidFill>
              </a:rPr>
              <a:t>Geometrik lengkung vertikal cembung</a:t>
            </a:r>
            <a:endParaRPr lang="id-ID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7"/>
          <a:stretch/>
        </p:blipFill>
        <p:spPr bwMode="auto">
          <a:xfrm>
            <a:off x="1835696" y="5085184"/>
            <a:ext cx="5727229" cy="112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225" y="969392"/>
            <a:ext cx="6406355" cy="404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181674" y="3717032"/>
                <a:ext cx="1184363" cy="60907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id-ID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id-ID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b="0" i="1" smtClean="0">
                              <a:latin typeface="Cambria Math"/>
                            </a:rPr>
                            <m:t>𝑅</m:t>
                          </m:r>
                        </m:num>
                        <m:den>
                          <m:r>
                            <a:rPr lang="id-ID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id-ID" b="0" i="1" smtClean="0">
                          <a:latin typeface="Cambria Math"/>
                          <a:ea typeface="Cambria Math"/>
                        </a:rPr>
                        <m:t>𝜑</m:t>
                      </m:r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674" y="3717032"/>
                <a:ext cx="1184363" cy="6090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81674" y="4478509"/>
                <a:ext cx="1282339" cy="61087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id-ID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id-ID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b="0" i="1" smtClean="0">
                              <a:latin typeface="Cambria Math"/>
                            </a:rPr>
                            <m:t>𝑅</m:t>
                          </m:r>
                        </m:num>
                        <m:den>
                          <m:r>
                            <a:rPr lang="id-ID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id-ID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d-ID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p>
                          <m:r>
                            <a:rPr lang="id-ID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674" y="4478509"/>
                <a:ext cx="1282339" cy="6108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01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476672"/>
            <a:ext cx="6948264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id-ID" sz="2000" b="1" i="1" dirty="0" smtClean="0">
                <a:solidFill>
                  <a:schemeClr val="tx2">
                    <a:lumMod val="75000"/>
                  </a:schemeClr>
                </a:solidFill>
              </a:rPr>
              <a:t>Geometrik lengkung vertikal cekung</a:t>
            </a:r>
            <a:endParaRPr lang="id-ID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1020529"/>
            <a:ext cx="34741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Pada dasarnya lengkung cekung dibuat pada kondisi turunan bertemu dengan tanjakan atau turunan ketemu dengan turunan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Lengkung vertikal selain berbentuk lengkung lingkaran dapat berupa lengkung parabola</a:t>
            </a:r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5812" y="1015639"/>
            <a:ext cx="3381828" cy="506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33870" y="3730479"/>
                <a:ext cx="1430455" cy="61093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i="1" smtClean="0">
                          <a:latin typeface="Cambria Math"/>
                        </a:rPr>
                        <m:t>𝐿</m:t>
                      </m:r>
                      <m:r>
                        <a:rPr lang="id-ID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id-ID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id-ID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d-ID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id-ID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id-ID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870" y="3730479"/>
                <a:ext cx="1430455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691681" y="4653136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/>
            <a:r>
              <a:rPr lang="id-ID" dirty="0" smtClean="0"/>
              <a:t>L = panjang lengkung (dalam  kelipatan 100 ft)</a:t>
            </a:r>
          </a:p>
          <a:p>
            <a:pPr marL="261938" indent="-261938"/>
            <a:r>
              <a:rPr lang="id-ID" dirty="0" smtClean="0"/>
              <a:t>r = tingkat perubahan kemiringan dlm % tiap 100 ft</a:t>
            </a:r>
          </a:p>
          <a:p>
            <a:pPr marL="261938" indent="-261938"/>
            <a:r>
              <a:rPr lang="id-ID" dirty="0" smtClean="0"/>
              <a:t>G1 dan G2 = kemiringan (+ naik, - turunan)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427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476672"/>
            <a:ext cx="6948264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id-ID" sz="2000" b="1" i="1" dirty="0" smtClean="0">
                <a:solidFill>
                  <a:schemeClr val="tx2">
                    <a:lumMod val="75000"/>
                  </a:schemeClr>
                </a:solidFill>
              </a:rPr>
              <a:t>Geometrik lengkung vertikal cekung</a:t>
            </a:r>
            <a:endParaRPr lang="id-ID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02970" y="1556792"/>
            <a:ext cx="6400801" cy="233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02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3999</TotalTime>
  <Words>230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FREDY SITORUS</dc:creator>
  <cp:lastModifiedBy>FREDY SITORUS</cp:lastModifiedBy>
  <cp:revision>293</cp:revision>
  <dcterms:created xsi:type="dcterms:W3CDTF">2014-11-16T14:48:12Z</dcterms:created>
  <dcterms:modified xsi:type="dcterms:W3CDTF">2015-04-13T03:03:30Z</dcterms:modified>
</cp:coreProperties>
</file>