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18"/>
  </p:notesMasterIdLst>
  <p:sldIdLst>
    <p:sldId id="259" r:id="rId2"/>
    <p:sldId id="268" r:id="rId3"/>
    <p:sldId id="269" r:id="rId4"/>
    <p:sldId id="275" r:id="rId5"/>
    <p:sldId id="270" r:id="rId6"/>
    <p:sldId id="272" r:id="rId7"/>
    <p:sldId id="273" r:id="rId8"/>
    <p:sldId id="274" r:id="rId9"/>
    <p:sldId id="276" r:id="rId10"/>
    <p:sldId id="277" r:id="rId11"/>
    <p:sldId id="278" r:id="rId12"/>
    <p:sldId id="279" r:id="rId13"/>
    <p:sldId id="280" r:id="rId14"/>
    <p:sldId id="281" r:id="rId15"/>
    <p:sldId id="282" r:id="rId16"/>
    <p:sldId id="283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5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975756-EF33-4F37-A334-F55CA33AB075}" type="datetimeFigureOut">
              <a:rPr lang="en-US" smtClean="0"/>
              <a:t>3/20/2014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E46D22-6E34-4BA9-82E4-B239FD08A2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9610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D8D61A6-DC1D-4FC3-B93E-43CEB9D24130}" type="slidenum">
              <a:rPr lang="en-US" altLang="en-US" smtClean="0"/>
              <a:pPr eaLnBrk="1" hangingPunct="1">
                <a:spcBef>
                  <a:spcPct val="0"/>
                </a:spcBef>
              </a:pPr>
              <a:t>1</a:t>
            </a:fld>
            <a:endParaRPr lang="en-US" altLang="en-US" smtClean="0"/>
          </a:p>
        </p:txBody>
      </p:sp>
      <p:sp>
        <p:nvSpPr>
          <p:cNvPr id="90115" name="Notes Placeholder 5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200">
                <a:latin typeface="Arial" charset="0"/>
              </a:rPr>
              <a:t>Excavators</a:t>
            </a:r>
          </a:p>
        </p:txBody>
      </p:sp>
      <p:sp>
        <p:nvSpPr>
          <p:cNvPr id="2048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BF79A19-6B88-4C8C-9684-3549A79FF125}" type="slidenum">
              <a:rPr lang="en-US" altLang="en-US" sz="1200">
                <a:latin typeface="Arial" charset="0"/>
              </a:rPr>
              <a:pPr eaLnBrk="1" hangingPunct="1"/>
              <a:t>5</a:t>
            </a:fld>
            <a:endParaRPr lang="en-US" altLang="en-US" sz="1200">
              <a:latin typeface="Arial" charset="0"/>
            </a:endParaRPr>
          </a:p>
        </p:txBody>
      </p:sp>
      <p:sp>
        <p:nvSpPr>
          <p:cNvPr id="20484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048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1D8BD707-D9CF-40AE-B4C6-C98DA3205C09}" type="datetimeFigureOut">
              <a:rPr lang="en-US" smtClean="0"/>
              <a:pPr/>
              <a:t>3/20/2014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152400"/>
            <a:ext cx="73914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600200" y="1447800"/>
            <a:ext cx="3587262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328138" y="1447800"/>
            <a:ext cx="3587262" cy="2247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328138" y="3848100"/>
            <a:ext cx="3587262" cy="2247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SI-4151 Metoda dan Peralatan Konstruksi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EB8246-56DA-405D-966F-30E6AC9755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8409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152400"/>
            <a:ext cx="73914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00200" y="1447800"/>
            <a:ext cx="3587262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328138" y="1447800"/>
            <a:ext cx="3587262" cy="2247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328138" y="3848100"/>
            <a:ext cx="3587262" cy="2247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SI-4151 Metoda dan Peralatan Konstruksi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079FB7-59A3-46DF-B328-6F8F5B8501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4242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152400"/>
            <a:ext cx="73914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600200" y="1447800"/>
            <a:ext cx="3587262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28138" y="1447800"/>
            <a:ext cx="3587262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SI-4151 Metoda dan Peralatan Konstruksi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67541D-35AA-4065-93B8-20230B0FE5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134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  <p:sldLayoutId id="2147483793" r:id="rId13"/>
    <p:sldLayoutId id="2147483794" r:id="rId14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5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en-US" sz="4000" b="1" dirty="0"/>
              <a:t>Excavators</a:t>
            </a:r>
            <a:endParaRPr lang="en-US" altLang="en-US" sz="4000" b="1" dirty="0" smtClean="0"/>
          </a:p>
        </p:txBody>
      </p:sp>
      <p:sp>
        <p:nvSpPr>
          <p:cNvPr id="5" name="Text Placeholder 6"/>
          <p:cNvSpPr txBox="1">
            <a:spLocks/>
          </p:cNvSpPr>
          <p:nvPr/>
        </p:nvSpPr>
        <p:spPr bwMode="auto">
          <a:xfrm>
            <a:off x="13855" y="0"/>
            <a:ext cx="7737231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None/>
              <a:defRPr sz="1800">
                <a:solidFill>
                  <a:schemeClr val="tx1"/>
                </a:solidFill>
                <a:latin typeface="+mn-lt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None/>
              <a:defRPr sz="1600">
                <a:solidFill>
                  <a:schemeClr val="tx1"/>
                </a:solidFill>
                <a:latin typeface="+mn-lt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+mn-lt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+mn-lt"/>
              </a:defRPr>
            </a:lvl5pPr>
            <a:lvl6pPr marL="2286000" indent="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+mn-lt"/>
              </a:defRPr>
            </a:lvl6pPr>
            <a:lvl7pPr marL="2743200" indent="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+mn-lt"/>
              </a:defRPr>
            </a:lvl7pPr>
            <a:lvl8pPr marL="3200400" indent="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+mn-lt"/>
              </a:defRPr>
            </a:lvl8pPr>
            <a:lvl9pPr marL="3657600" indent="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en-US" sz="3600" b="1" kern="0" dirty="0" smtClean="0">
                <a:latin typeface="Amienne" panose="04000508060000020003" pitchFamily="82" charset="0"/>
                <a:cs typeface="Miriam" panose="020B0502050101010101" pitchFamily="34" charset="-79"/>
              </a:rPr>
              <a:t>Lecture 7</a:t>
            </a:r>
            <a:endParaRPr lang="en-US" sz="3600" b="1" kern="0" dirty="0">
              <a:latin typeface="Amienne" panose="04000508060000020003" pitchFamily="82" charset="0"/>
              <a:cs typeface="Miriam" panose="020B0502050101010101" pitchFamily="34" charset="-79"/>
            </a:endParaRPr>
          </a:p>
        </p:txBody>
      </p:sp>
      <p:sp>
        <p:nvSpPr>
          <p:cNvPr id="7" name="Text Placeholder 6"/>
          <p:cNvSpPr txBox="1">
            <a:spLocks/>
          </p:cNvSpPr>
          <p:nvPr/>
        </p:nvSpPr>
        <p:spPr bwMode="auto">
          <a:xfrm>
            <a:off x="13855" y="6400800"/>
            <a:ext cx="913014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None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4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+mn-lt"/>
              </a:defRPr>
            </a:lvl2pPr>
            <a:lvl3pPr marL="1022350" indent="-3508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</a:defRPr>
            </a:lvl3pPr>
            <a:lvl4pPr marL="1339850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4pPr>
            <a:lvl5pPr marL="1681163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1383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5955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0527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5099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id-ID" altLang="en-US" sz="1800" b="1" dirty="0">
                <a:latin typeface="Bradley Hand ITC" panose="03070402050302030203" pitchFamily="66" charset="0"/>
                <a:ea typeface="BatangChe" pitchFamily="49" charset="-127"/>
              </a:rPr>
              <a:t>TSP-</a:t>
            </a:r>
            <a:r>
              <a:rPr lang="en-US" altLang="en-US" sz="1800" b="1" dirty="0" smtClean="0">
                <a:latin typeface="Bradley Hand ITC" panose="03070402050302030203" pitchFamily="66" charset="0"/>
                <a:ea typeface="BatangChe" pitchFamily="49" charset="-127"/>
              </a:rPr>
              <a:t>308 MPK</a:t>
            </a:r>
            <a:r>
              <a:rPr lang="en-US" altLang="en-US" sz="1800" b="1" dirty="0">
                <a:latin typeface="Bradley Hand ITC" panose="03070402050302030203" pitchFamily="66" charset="0"/>
                <a:ea typeface="BatangChe" pitchFamily="49" charset="-127"/>
              </a:rPr>
              <a:t> </a:t>
            </a:r>
            <a:r>
              <a:rPr lang="en-US" altLang="en-US" sz="1800" b="1" dirty="0" smtClean="0">
                <a:latin typeface="Bradley Hand ITC" panose="03070402050302030203" pitchFamily="66" charset="0"/>
                <a:ea typeface="BatangChe" pitchFamily="49" charset="-127"/>
              </a:rPr>
              <a:t> 					     	              </a:t>
            </a:r>
            <a:r>
              <a:rPr lang="en-US" altLang="en-US" sz="1800" b="1" kern="0" dirty="0" smtClean="0">
                <a:latin typeface="Bradley Hand ITC" panose="03070402050302030203" pitchFamily="66" charset="0"/>
                <a:ea typeface="BatangChe" pitchFamily="49" charset="-127"/>
              </a:rPr>
              <a:t>Ferdinand </a:t>
            </a:r>
            <a:r>
              <a:rPr lang="en-US" altLang="en-US" sz="1800" b="1" kern="0" dirty="0" err="1" smtClean="0">
                <a:latin typeface="Bradley Hand ITC" panose="03070402050302030203" pitchFamily="66" charset="0"/>
                <a:ea typeface="BatangChe" pitchFamily="49" charset="-127"/>
              </a:rPr>
              <a:t>Fassa</a:t>
            </a:r>
            <a:endParaRPr lang="en-US" altLang="en-US" sz="1800" b="1" kern="0" dirty="0" smtClean="0">
              <a:latin typeface="Bradley Hand ITC" panose="03070402050302030203" pitchFamily="66" charset="0"/>
              <a:ea typeface="BatangChe" pitchFamily="49" charset="-127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7520614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F06BC48-603B-4113-BB73-E9DF0422C943}" type="slidenum">
              <a:rPr lang="en-US"/>
              <a:pPr>
                <a:defRPr/>
              </a:pPr>
              <a:t>10</a:t>
            </a:fld>
            <a:endParaRPr lang="en-US"/>
          </a:p>
        </p:txBody>
      </p:sp>
      <p:sp>
        <p:nvSpPr>
          <p:cNvPr id="10244" name="Rectangle 2"/>
          <p:cNvSpPr>
            <a:spLocks noGrp="1" noChangeArrowheads="1"/>
          </p:cNvSpPr>
          <p:nvPr>
            <p:ph type="title"/>
          </p:nvPr>
        </p:nvSpPr>
        <p:spPr>
          <a:xfrm>
            <a:off x="1600200" y="-104775"/>
            <a:ext cx="7391400" cy="1066800"/>
          </a:xfrm>
        </p:spPr>
        <p:txBody>
          <a:bodyPr/>
          <a:lstStyle/>
          <a:p>
            <a:pPr algn="r" eaLnBrk="1" hangingPunct="1"/>
            <a:r>
              <a:rPr lang="en-US" altLang="en-US" i="1" smtClean="0">
                <a:solidFill>
                  <a:srgbClr val="3333CC"/>
                </a:solidFill>
              </a:rPr>
              <a:t>Loading Mechanism</a:t>
            </a:r>
          </a:p>
        </p:txBody>
      </p:sp>
      <p:pic>
        <p:nvPicPr>
          <p:cNvPr id="108548" name="Picture 4" descr="p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39" y="3851275"/>
            <a:ext cx="2930769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8549" name="Picture 5" descr="p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39" y="1239838"/>
            <a:ext cx="2930769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8550" name="Picture 6" descr="p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3169" y="1273175"/>
            <a:ext cx="2930769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8551" name="Picture 7" descr="p2(1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7723" y="3937000"/>
            <a:ext cx="2930769" cy="260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8552" name="Picture 8" descr="p1(1)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3169" y="3889375"/>
            <a:ext cx="2930769" cy="260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8553" name="Picture 9" descr="p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9446" y="1277939"/>
            <a:ext cx="2954215" cy="256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2711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85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85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85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85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85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85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85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85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85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85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85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85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4849E32-2621-450D-AC33-C150FA37E5B0}" type="slidenum">
              <a:rPr lang="en-US"/>
              <a:pPr>
                <a:defRPr/>
              </a:pPr>
              <a:t>11</a:t>
            </a:fld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0339" y="1085850"/>
            <a:ext cx="7728438" cy="5162550"/>
          </a:xfrm>
          <a:solidFill>
            <a:srgbClr val="F8F8F8"/>
          </a:solidFill>
        </p:spPr>
        <p:txBody>
          <a:bodyPr/>
          <a:lstStyle/>
          <a:p>
            <a:pPr eaLnBrk="1" hangingPunct="1">
              <a:buClr>
                <a:srgbClr val="FA0243"/>
              </a:buClr>
            </a:pPr>
            <a:r>
              <a:rPr lang="en-US" altLang="en-US" sz="2400" smtClean="0">
                <a:solidFill>
                  <a:srgbClr val="3333CC"/>
                </a:solidFill>
                <a:latin typeface="Trebuchet MS" pitchFamily="34" charset="0"/>
              </a:rPr>
              <a:t>Bucket Capacity (manufacture listed specs)</a:t>
            </a:r>
          </a:p>
          <a:p>
            <a:pPr lvl="2" eaLnBrk="1" hangingPunct="1">
              <a:buClr>
                <a:srgbClr val="FA0243"/>
              </a:buClr>
              <a:buFont typeface="Wingdings" pitchFamily="2" charset="2"/>
              <a:buChar char="q"/>
            </a:pPr>
            <a:r>
              <a:rPr lang="en-US" altLang="en-US" sz="2000" smtClean="0">
                <a:solidFill>
                  <a:schemeClr val="tx2"/>
                </a:solidFill>
                <a:latin typeface="Trebuchet MS" pitchFamily="34" charset="0"/>
              </a:rPr>
              <a:t> volume  (heaped / struck) </a:t>
            </a:r>
          </a:p>
          <a:p>
            <a:pPr lvl="2" eaLnBrk="1" hangingPunct="1">
              <a:buClr>
                <a:srgbClr val="FA0243"/>
              </a:buClr>
              <a:buFont typeface="Wingdings" pitchFamily="2" charset="2"/>
              <a:buChar char="q"/>
            </a:pPr>
            <a:r>
              <a:rPr lang="en-US" altLang="en-US" sz="2000" smtClean="0">
                <a:solidFill>
                  <a:schemeClr val="tx2"/>
                </a:solidFill>
                <a:latin typeface="Trebuchet MS" pitchFamily="34" charset="0"/>
              </a:rPr>
              <a:t> weight  (static tipping load, front or side, outriggers)</a:t>
            </a:r>
          </a:p>
          <a:p>
            <a:pPr eaLnBrk="1" hangingPunct="1">
              <a:spcBef>
                <a:spcPct val="35000"/>
              </a:spcBef>
              <a:spcAft>
                <a:spcPct val="35000"/>
              </a:spcAft>
              <a:buClr>
                <a:srgbClr val="FA0243"/>
              </a:buClr>
            </a:pPr>
            <a:r>
              <a:rPr lang="en-US" altLang="en-US" sz="2400" smtClean="0">
                <a:solidFill>
                  <a:srgbClr val="3333CC"/>
                </a:solidFill>
                <a:latin typeface="Trebuchet MS" pitchFamily="34" charset="0"/>
              </a:rPr>
              <a:t>Bucket Fill Factors (type of material)</a:t>
            </a:r>
          </a:p>
          <a:p>
            <a:pPr eaLnBrk="1" hangingPunct="1">
              <a:buClr>
                <a:srgbClr val="FA0243"/>
              </a:buClr>
            </a:pPr>
            <a:r>
              <a:rPr lang="en-US" altLang="en-US" sz="2400" smtClean="0">
                <a:solidFill>
                  <a:srgbClr val="3333CC"/>
                </a:solidFill>
                <a:latin typeface="Trebuchet MS" pitchFamily="34" charset="0"/>
              </a:rPr>
              <a:t>Cycle Time</a:t>
            </a:r>
          </a:p>
          <a:p>
            <a:pPr lvl="2" eaLnBrk="1" hangingPunct="1">
              <a:buClr>
                <a:srgbClr val="FA0243"/>
              </a:buClr>
              <a:buFont typeface="Wingdings" pitchFamily="2" charset="2"/>
              <a:buChar char="q"/>
            </a:pPr>
            <a:r>
              <a:rPr lang="en-US" altLang="en-US" sz="2000" smtClean="0">
                <a:solidFill>
                  <a:schemeClr val="tx2"/>
                </a:solidFill>
                <a:latin typeface="Trebuchet MS" pitchFamily="34" charset="0"/>
              </a:rPr>
              <a:t> Load-raise, swing, dump, swing back, lower</a:t>
            </a:r>
            <a:r>
              <a:rPr lang="en-US" altLang="en-US" sz="2000" smtClean="0">
                <a:solidFill>
                  <a:srgbClr val="3333CC"/>
                </a:solidFill>
                <a:latin typeface="Trebuchet MS" pitchFamily="34" charset="0"/>
              </a:rPr>
              <a:t>,</a:t>
            </a:r>
          </a:p>
          <a:p>
            <a:pPr eaLnBrk="1" hangingPunct="1">
              <a:spcBef>
                <a:spcPct val="35000"/>
              </a:spcBef>
              <a:spcAft>
                <a:spcPct val="35000"/>
              </a:spcAft>
              <a:buClr>
                <a:srgbClr val="FA0243"/>
              </a:buClr>
            </a:pPr>
            <a:r>
              <a:rPr lang="en-US" altLang="en-US" sz="2400" smtClean="0">
                <a:solidFill>
                  <a:srgbClr val="3333CC"/>
                </a:solidFill>
                <a:latin typeface="Trebuchet MS" pitchFamily="34" charset="0"/>
              </a:rPr>
              <a:t>Correction Factors  </a:t>
            </a:r>
          </a:p>
          <a:p>
            <a:pPr lvl="2" eaLnBrk="1" hangingPunct="1">
              <a:buClr>
                <a:srgbClr val="FA0243"/>
              </a:buClr>
              <a:buFont typeface="Wingdings" pitchFamily="2" charset="2"/>
              <a:buChar char="q"/>
            </a:pPr>
            <a:r>
              <a:rPr lang="en-US" altLang="en-US" sz="2000" smtClean="0">
                <a:solidFill>
                  <a:schemeClr val="tx2"/>
                </a:solidFill>
                <a:latin typeface="Trebuchet MS" pitchFamily="34" charset="0"/>
              </a:rPr>
              <a:t> Bucket Fill factor</a:t>
            </a:r>
          </a:p>
          <a:p>
            <a:pPr lvl="2" eaLnBrk="1" hangingPunct="1">
              <a:buClr>
                <a:srgbClr val="FA0243"/>
              </a:buClr>
              <a:buFont typeface="Wingdings" pitchFamily="2" charset="2"/>
              <a:buChar char="q"/>
            </a:pPr>
            <a:r>
              <a:rPr lang="en-US" altLang="en-US" sz="2000" smtClean="0">
                <a:solidFill>
                  <a:schemeClr val="tx2"/>
                </a:solidFill>
                <a:latin typeface="Trebuchet MS" pitchFamily="34" charset="0"/>
              </a:rPr>
              <a:t> % Optimum Depth of Cut – Angle of Swing</a:t>
            </a:r>
          </a:p>
          <a:p>
            <a:pPr lvl="2" eaLnBrk="1" hangingPunct="1">
              <a:buClr>
                <a:srgbClr val="FA0243"/>
              </a:buClr>
              <a:buFont typeface="Wingdings" pitchFamily="2" charset="2"/>
              <a:buChar char="q"/>
            </a:pPr>
            <a:r>
              <a:rPr lang="en-US" altLang="en-US" sz="2000" smtClean="0">
                <a:solidFill>
                  <a:schemeClr val="tx2"/>
                </a:solidFill>
                <a:latin typeface="Trebuchet MS" pitchFamily="34" charset="0"/>
              </a:rPr>
              <a:t> working and management conditions</a:t>
            </a:r>
          </a:p>
          <a:p>
            <a:pPr eaLnBrk="1" hangingPunct="1">
              <a:spcBef>
                <a:spcPct val="60000"/>
              </a:spcBef>
              <a:buClr>
                <a:srgbClr val="FA0243"/>
              </a:buClr>
            </a:pPr>
            <a:r>
              <a:rPr lang="en-US" altLang="en-US" sz="2600" smtClean="0">
                <a:solidFill>
                  <a:srgbClr val="3333CC"/>
                </a:solidFill>
                <a:latin typeface="Trebuchet MS" pitchFamily="34" charset="0"/>
              </a:rPr>
              <a:t>P = corrected bucket capacity / cycle time</a:t>
            </a:r>
          </a:p>
          <a:p>
            <a:pPr lvl="2" eaLnBrk="1" hangingPunct="1">
              <a:buClr>
                <a:srgbClr val="FA0243"/>
              </a:buClr>
              <a:buFontTx/>
              <a:buNone/>
            </a:pPr>
            <a:endParaRPr lang="en-US" altLang="en-US" smtClean="0">
              <a:solidFill>
                <a:srgbClr val="3333CC"/>
              </a:solidFill>
              <a:latin typeface="Trebuchet MS" pitchFamily="34" charset="0"/>
            </a:endParaRPr>
          </a:p>
        </p:txBody>
      </p:sp>
      <p:sp>
        <p:nvSpPr>
          <p:cNvPr id="11269" name="Rectangle 2"/>
          <p:cNvSpPr>
            <a:spLocks noGrp="1" noChangeArrowheads="1"/>
          </p:cNvSpPr>
          <p:nvPr>
            <p:ph type="title"/>
          </p:nvPr>
        </p:nvSpPr>
        <p:spPr>
          <a:xfrm>
            <a:off x="1477108" y="177800"/>
            <a:ext cx="5474677" cy="666750"/>
          </a:xfrm>
        </p:spPr>
        <p:txBody>
          <a:bodyPr>
            <a:normAutofit fontScale="90000"/>
          </a:bodyPr>
          <a:lstStyle/>
          <a:p>
            <a:pPr algn="r" eaLnBrk="1" hangingPunct="1"/>
            <a:r>
              <a:rPr lang="en-US" altLang="en-US" sz="4000" u="sng" smtClean="0">
                <a:latin typeface="Trebuchet MS" pitchFamily="34" charset="0"/>
              </a:rPr>
              <a:t>Excavator Productivity</a:t>
            </a:r>
          </a:p>
        </p:txBody>
      </p:sp>
      <p:grpSp>
        <p:nvGrpSpPr>
          <p:cNvPr id="11270" name="Group 10"/>
          <p:cNvGrpSpPr>
            <a:grpSpLocks/>
          </p:cNvGrpSpPr>
          <p:nvPr/>
        </p:nvGrpSpPr>
        <p:grpSpPr bwMode="auto">
          <a:xfrm>
            <a:off x="5884985" y="2928939"/>
            <a:ext cx="2870689" cy="2535237"/>
            <a:chOff x="3676" y="1483"/>
            <a:chExt cx="2371" cy="2140"/>
          </a:xfrm>
        </p:grpSpPr>
        <p:pic>
          <p:nvPicPr>
            <p:cNvPr id="11271" name="Picture 7" descr="BackHoe6b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76" y="1483"/>
              <a:ext cx="2298" cy="18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72" name="Line 8"/>
            <p:cNvSpPr>
              <a:spLocks noChangeShapeType="1"/>
            </p:cNvSpPr>
            <p:nvPr/>
          </p:nvSpPr>
          <p:spPr bwMode="auto">
            <a:xfrm>
              <a:off x="4378" y="2160"/>
              <a:ext cx="1669" cy="1064"/>
            </a:xfrm>
            <a:prstGeom prst="line">
              <a:avLst/>
            </a:prstGeom>
            <a:noFill/>
            <a:ln w="38100">
              <a:solidFill>
                <a:srgbClr val="FA0243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73" name="Line 9"/>
            <p:cNvSpPr>
              <a:spLocks noChangeShapeType="1"/>
            </p:cNvSpPr>
            <p:nvPr/>
          </p:nvSpPr>
          <p:spPr bwMode="auto">
            <a:xfrm rot="5400000">
              <a:off x="4535" y="2257"/>
              <a:ext cx="1669" cy="1064"/>
            </a:xfrm>
            <a:prstGeom prst="line">
              <a:avLst/>
            </a:prstGeom>
            <a:noFill/>
            <a:ln w="38100">
              <a:solidFill>
                <a:srgbClr val="FA0243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91196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7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7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4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4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4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4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3C0A55D-2ABB-4F4B-B34E-D67EC41EF752}" type="slidenum">
              <a:rPr lang="en-US"/>
              <a:pPr>
                <a:defRPr/>
              </a:pPr>
              <a:t>12</a:t>
            </a:fld>
            <a:endParaRPr lang="en-US"/>
          </a:p>
        </p:txBody>
      </p:sp>
      <p:sp>
        <p:nvSpPr>
          <p:cNvPr id="12292" name="Rectangle 2"/>
          <p:cNvSpPr>
            <a:spLocks noGrp="1" noChangeArrowheads="1"/>
          </p:cNvSpPr>
          <p:nvPr>
            <p:ph type="title"/>
          </p:nvPr>
        </p:nvSpPr>
        <p:spPr>
          <a:xfrm>
            <a:off x="353158" y="519113"/>
            <a:ext cx="7391400" cy="1066800"/>
          </a:xfrm>
        </p:spPr>
        <p:txBody>
          <a:bodyPr/>
          <a:lstStyle/>
          <a:p>
            <a:pPr algn="l" eaLnBrk="1" hangingPunct="1"/>
            <a:r>
              <a:rPr lang="en-US" altLang="en-US" b="1" smtClean="0">
                <a:solidFill>
                  <a:schemeClr val="accent2"/>
                </a:solidFill>
              </a:rPr>
              <a:t>Buckets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40677" y="203200"/>
            <a:ext cx="8603274" cy="6489700"/>
            <a:chOff x="96" y="128"/>
            <a:chExt cx="5871" cy="4088"/>
          </a:xfrm>
        </p:grpSpPr>
        <p:pic>
          <p:nvPicPr>
            <p:cNvPr id="12294" name="Picture 4" descr="pict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1628"/>
              <a:ext cx="3605" cy="1598"/>
            </a:xfrm>
            <a:prstGeom prst="rect">
              <a:avLst/>
            </a:pr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295" name="Picture 5" descr="pict%201(1)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12" y="128"/>
              <a:ext cx="2255" cy="4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05311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CE458AA-9825-4C8C-898C-6D2B6077A589}" type="slidenum">
              <a:rPr lang="en-US"/>
              <a:pPr>
                <a:defRPr/>
              </a:pPr>
              <a:t>13</a:t>
            </a:fld>
            <a:endParaRPr lang="en-US" dirty="0"/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211015" y="87314"/>
            <a:ext cx="6062297" cy="7335837"/>
            <a:chOff x="144" y="55"/>
            <a:chExt cx="4137" cy="4621"/>
          </a:xfrm>
        </p:grpSpPr>
        <p:pic>
          <p:nvPicPr>
            <p:cNvPr id="14342" name="Picture 5" descr="tabel 8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55"/>
              <a:ext cx="4137" cy="2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3" name="Picture 6" descr="tabel 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" y="2024"/>
              <a:ext cx="3871" cy="26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341" name="Rectangle 4"/>
          <p:cNvSpPr>
            <a:spLocks noGrp="1" noChangeArrowheads="1"/>
          </p:cNvSpPr>
          <p:nvPr>
            <p:ph type="title"/>
          </p:nvPr>
        </p:nvSpPr>
        <p:spPr>
          <a:xfrm>
            <a:off x="6167804" y="1955800"/>
            <a:ext cx="2823796" cy="666750"/>
          </a:xfrm>
          <a:noFill/>
        </p:spPr>
        <p:txBody>
          <a:bodyPr anchor="t">
            <a:normAutofit fontScale="90000"/>
          </a:bodyPr>
          <a:lstStyle/>
          <a:p>
            <a:pPr eaLnBrk="1" hangingPunct="1"/>
            <a:r>
              <a:rPr lang="en-US" altLang="en-US" sz="3800" smtClean="0">
                <a:solidFill>
                  <a:srgbClr val="0000F4"/>
                </a:solidFill>
                <a:latin typeface="Trebuchet MS" pitchFamily="34" charset="0"/>
              </a:rPr>
              <a:t>Tables for Backhoe</a:t>
            </a:r>
          </a:p>
        </p:txBody>
      </p:sp>
    </p:spTree>
    <p:extLst>
      <p:ext uri="{BB962C8B-B14F-4D97-AF65-F5344CB8AC3E}">
        <p14:creationId xmlns:p14="http://schemas.microsoft.com/office/powerpoint/2010/main" val="3206873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939456A-ACBB-42ED-9CBD-529CE4F74D1F}" type="slidenum">
              <a:rPr lang="en-US"/>
              <a:pPr>
                <a:defRPr/>
              </a:pPr>
              <a:t>14</a:t>
            </a:fld>
            <a:endParaRPr lang="en-US"/>
          </a:p>
        </p:txBody>
      </p:sp>
      <p:sp>
        <p:nvSpPr>
          <p:cNvPr id="15364" name="Rectangle 2"/>
          <p:cNvSpPr>
            <a:spLocks noGrp="1" noChangeArrowheads="1"/>
          </p:cNvSpPr>
          <p:nvPr>
            <p:ph type="title"/>
          </p:nvPr>
        </p:nvSpPr>
        <p:spPr>
          <a:xfrm>
            <a:off x="211015" y="152400"/>
            <a:ext cx="8780585" cy="1066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4000" smtClean="0">
                <a:solidFill>
                  <a:srgbClr val="3333CC"/>
                </a:solidFill>
                <a:latin typeface="Trebuchet MS" pitchFamily="34" charset="0"/>
              </a:rPr>
              <a:t>Correction factor for </a:t>
            </a:r>
            <a:br>
              <a:rPr lang="en-US" altLang="en-US" sz="4000" smtClean="0">
                <a:solidFill>
                  <a:srgbClr val="3333CC"/>
                </a:solidFill>
                <a:latin typeface="Trebuchet MS" pitchFamily="34" charset="0"/>
              </a:rPr>
            </a:br>
            <a:r>
              <a:rPr lang="en-US" altLang="en-US" sz="4000" smtClean="0">
                <a:solidFill>
                  <a:srgbClr val="3333CC"/>
                </a:solidFill>
                <a:latin typeface="Trebuchet MS" pitchFamily="34" charset="0"/>
              </a:rPr>
              <a:t>Opt. Depth of Cut – Angle of Swing </a:t>
            </a:r>
          </a:p>
        </p:txBody>
      </p:sp>
      <p:pic>
        <p:nvPicPr>
          <p:cNvPr id="93188" name="Picture 4" descr="tabl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82764"/>
            <a:ext cx="9144000" cy="3779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133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3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460A960-0785-48A4-AACC-F53C480506B6}" type="slidenum">
              <a:rPr lang="en-US"/>
              <a:pPr>
                <a:defRPr/>
              </a:pPr>
              <a:t>15</a:t>
            </a:fld>
            <a:endParaRPr lang="en-US"/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247650" y="152401"/>
            <a:ext cx="8743950" cy="473075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en-US" altLang="en-US" sz="4000" i="1" u="sng" smtClean="0"/>
              <a:t>exercise</a:t>
            </a:r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2820" y="739776"/>
            <a:ext cx="8472854" cy="2112963"/>
          </a:xfrm>
          <a:solidFill>
            <a:srgbClr val="F8F8F8"/>
          </a:solidFill>
        </p:spPr>
        <p:txBody>
          <a:bodyPr>
            <a:normAutofit fontScale="92500" lnSpcReduction="10000"/>
          </a:bodyPr>
          <a:lstStyle/>
          <a:p>
            <a:r>
              <a:rPr lang="en-US" altLang="en-US" sz="1800" dirty="0" smtClean="0"/>
              <a:t>Determine actual productivity of a backhoe loader having </a:t>
            </a:r>
            <a:endParaRPr lang="en-US" altLang="en-US" sz="1800" dirty="0" smtClean="0"/>
          </a:p>
          <a:p>
            <a:r>
              <a:rPr lang="en-US" altLang="en-US" sz="1800" dirty="0" smtClean="0"/>
              <a:t>optimum </a:t>
            </a:r>
            <a:r>
              <a:rPr lang="en-US" altLang="en-US" sz="1800" dirty="0" err="1" smtClean="0"/>
              <a:t>dept</a:t>
            </a:r>
            <a:r>
              <a:rPr lang="en-US" altLang="en-US" sz="1800" dirty="0" smtClean="0"/>
              <a:t> of cut of 2.2 </a:t>
            </a:r>
            <a:r>
              <a:rPr lang="en-US" altLang="en-US" sz="1800" dirty="0" smtClean="0"/>
              <a:t>m and working </a:t>
            </a:r>
            <a:r>
              <a:rPr lang="en-US" altLang="en-US" sz="1800" dirty="0" smtClean="0"/>
              <a:t>to excavate sand at depth of 2.5 m and angle of swing 150</a:t>
            </a:r>
            <a:r>
              <a:rPr lang="en-US" altLang="en-US" sz="1800" baseline="30000" dirty="0" smtClean="0"/>
              <a:t>o</a:t>
            </a:r>
            <a:r>
              <a:rPr lang="en-US" altLang="en-US" sz="1800" dirty="0" smtClean="0"/>
              <a:t>. </a:t>
            </a:r>
            <a:r>
              <a:rPr lang="en-US" altLang="en-US" sz="1800" dirty="0" smtClean="0"/>
              <a:t> Bucket </a:t>
            </a:r>
            <a:r>
              <a:rPr lang="en-US" altLang="en-US" sz="1800" dirty="0" smtClean="0"/>
              <a:t>size is 3 cy. </a:t>
            </a:r>
            <a:r>
              <a:rPr lang="en-US" altLang="en-US" sz="1800" dirty="0" smtClean="0"/>
              <a:t> </a:t>
            </a:r>
          </a:p>
          <a:p>
            <a:r>
              <a:rPr lang="en-US" altLang="en-US" sz="1800" dirty="0" smtClean="0"/>
              <a:t>Percent swell 26%</a:t>
            </a:r>
          </a:p>
          <a:p>
            <a:r>
              <a:rPr lang="en-US" altLang="en-US" sz="1800" dirty="0" smtClean="0"/>
              <a:t>Working </a:t>
            </a:r>
            <a:r>
              <a:rPr lang="en-US" altLang="en-US" sz="1800" dirty="0" smtClean="0"/>
              <a:t>in 40 min-hour</a:t>
            </a:r>
            <a:r>
              <a:rPr lang="en-US" altLang="en-US" sz="1800" dirty="0" smtClean="0"/>
              <a:t>.  </a:t>
            </a:r>
          </a:p>
          <a:p>
            <a:r>
              <a:rPr lang="en-US" altLang="en-US" sz="1800" dirty="0" smtClean="0"/>
              <a:t>T</a:t>
            </a:r>
            <a:r>
              <a:rPr lang="en-US" altLang="en-US" sz="1800" dirty="0" smtClean="0">
                <a:latin typeface="Arial" charset="0"/>
                <a:sym typeface="Wingdings" pitchFamily="2" charset="2"/>
              </a:rPr>
              <a:t>otal </a:t>
            </a:r>
            <a:r>
              <a:rPr lang="en-US" altLang="en-US" sz="1800" dirty="0">
                <a:latin typeface="Arial" charset="0"/>
                <a:sym typeface="Wingdings" pitchFamily="2" charset="2"/>
              </a:rPr>
              <a:t>cycle time = 20 </a:t>
            </a:r>
            <a:r>
              <a:rPr lang="en-US" altLang="en-US" sz="1800" dirty="0" smtClean="0">
                <a:latin typeface="Arial" charset="0"/>
                <a:sym typeface="Wingdings" pitchFamily="2" charset="2"/>
              </a:rPr>
              <a:t>sec</a:t>
            </a:r>
          </a:p>
          <a:p>
            <a:r>
              <a:rPr lang="en-US" altLang="en-US" sz="1800" dirty="0">
                <a:latin typeface="Arial" charset="0"/>
                <a:sym typeface="Wingdings" pitchFamily="2" charset="2"/>
              </a:rPr>
              <a:t>bucket fill factor 95%</a:t>
            </a:r>
            <a:endParaRPr lang="en-US" altLang="en-US" sz="1800" dirty="0" smtClean="0"/>
          </a:p>
          <a:p>
            <a:pPr eaLnBrk="1" hangingPunct="1"/>
            <a:endParaRPr lang="en-US" altLang="en-US" sz="1000" dirty="0" smtClean="0"/>
          </a:p>
        </p:txBody>
      </p:sp>
      <p:sp>
        <p:nvSpPr>
          <p:cNvPr id="112644" name="Rectangle 4"/>
          <p:cNvSpPr>
            <a:spLocks noChangeArrowheads="1"/>
          </p:cNvSpPr>
          <p:nvPr/>
        </p:nvSpPr>
        <p:spPr bwMode="auto">
          <a:xfrm>
            <a:off x="152400" y="2971800"/>
            <a:ext cx="8694494" cy="3733800"/>
          </a:xfrm>
          <a:prstGeom prst="rect">
            <a:avLst/>
          </a:prstGeom>
          <a:solidFill>
            <a:srgbClr val="F8F8F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altLang="en-US" sz="1000" dirty="0" smtClean="0">
              <a:latin typeface="Arial" charset="0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altLang="en-US" sz="1800" dirty="0" smtClean="0">
                <a:solidFill>
                  <a:srgbClr val="3333CC"/>
                </a:solidFill>
                <a:latin typeface="Arial" charset="0"/>
                <a:sym typeface="Wingdings" pitchFamily="2" charset="2"/>
              </a:rPr>
              <a:t>bucket </a:t>
            </a:r>
            <a:r>
              <a:rPr lang="en-US" altLang="en-US" sz="1800" dirty="0">
                <a:solidFill>
                  <a:srgbClr val="3333CC"/>
                </a:solidFill>
                <a:latin typeface="Arial" charset="0"/>
                <a:sym typeface="Wingdings" pitchFamily="2" charset="2"/>
              </a:rPr>
              <a:t>load = 95% * 3 cy = 2.85 </a:t>
            </a:r>
            <a:r>
              <a:rPr lang="en-US" altLang="en-US" sz="1800" dirty="0" err="1">
                <a:solidFill>
                  <a:srgbClr val="3333CC"/>
                </a:solidFill>
                <a:latin typeface="Arial" charset="0"/>
                <a:sym typeface="Wingdings" pitchFamily="2" charset="2"/>
              </a:rPr>
              <a:t>Lcy</a:t>
            </a:r>
            <a:endParaRPr lang="en-US" altLang="en-US" sz="1800" dirty="0">
              <a:solidFill>
                <a:srgbClr val="3333CC"/>
              </a:solidFill>
              <a:latin typeface="Arial" charset="0"/>
              <a:sym typeface="Wingdings" pitchFamily="2" charset="2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altLang="en-US" sz="1800" dirty="0">
                <a:solidFill>
                  <a:srgbClr val="3333CC"/>
                </a:solidFill>
                <a:latin typeface="Arial" charset="0"/>
                <a:sym typeface="Wingdings" pitchFamily="2" charset="2"/>
              </a:rPr>
              <a:t>% opt. depth of cut </a:t>
            </a:r>
            <a:r>
              <a:rPr lang="en-US" altLang="en-US" sz="1800" dirty="0" smtClean="0">
                <a:solidFill>
                  <a:srgbClr val="3333CC"/>
                </a:solidFill>
                <a:latin typeface="Arial" charset="0"/>
                <a:sym typeface="Wingdings" pitchFamily="2" charset="2"/>
              </a:rPr>
              <a:t>	= </a:t>
            </a:r>
            <a:r>
              <a:rPr lang="en-US" altLang="en-US" sz="1800" dirty="0" err="1" smtClean="0">
                <a:solidFill>
                  <a:srgbClr val="3333CC"/>
                </a:solidFill>
                <a:latin typeface="Arial" charset="0"/>
                <a:sym typeface="Wingdings" pitchFamily="2" charset="2"/>
              </a:rPr>
              <a:t>dept</a:t>
            </a:r>
            <a:r>
              <a:rPr lang="en-US" altLang="en-US" sz="1800" dirty="0" smtClean="0">
                <a:solidFill>
                  <a:srgbClr val="3333CC"/>
                </a:solidFill>
                <a:latin typeface="Arial" charset="0"/>
                <a:sym typeface="Wingdings" pitchFamily="2" charset="2"/>
              </a:rPr>
              <a:t> of excavation/ max </a:t>
            </a:r>
            <a:r>
              <a:rPr lang="en-US" altLang="en-US" sz="1800" dirty="0" err="1" smtClean="0">
                <a:solidFill>
                  <a:srgbClr val="3333CC"/>
                </a:solidFill>
                <a:latin typeface="Arial" charset="0"/>
                <a:sym typeface="Wingdings" pitchFamily="2" charset="2"/>
              </a:rPr>
              <a:t>dept</a:t>
            </a:r>
            <a:endParaRPr lang="en-US" altLang="en-US" sz="1800" dirty="0" smtClean="0">
              <a:solidFill>
                <a:srgbClr val="3333CC"/>
              </a:solidFill>
              <a:latin typeface="Arial" charset="0"/>
              <a:sym typeface="Wingdings" pitchFamily="2" charset="2"/>
            </a:endParaRPr>
          </a:p>
          <a:p>
            <a:pPr marL="57150" indent="0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1800" dirty="0">
                <a:solidFill>
                  <a:srgbClr val="3333CC"/>
                </a:solidFill>
                <a:latin typeface="Arial" charset="0"/>
                <a:sym typeface="Wingdings" pitchFamily="2" charset="2"/>
              </a:rPr>
              <a:t>	</a:t>
            </a:r>
            <a:r>
              <a:rPr lang="en-US" altLang="en-US" sz="1800" dirty="0" smtClean="0">
                <a:solidFill>
                  <a:srgbClr val="3333CC"/>
                </a:solidFill>
                <a:latin typeface="Arial" charset="0"/>
                <a:sym typeface="Wingdings" pitchFamily="2" charset="2"/>
              </a:rPr>
              <a:t>			= 2.5 </a:t>
            </a:r>
            <a:r>
              <a:rPr lang="en-US" altLang="en-US" sz="1800" dirty="0">
                <a:solidFill>
                  <a:srgbClr val="3333CC"/>
                </a:solidFill>
                <a:latin typeface="Arial" charset="0"/>
                <a:sym typeface="Wingdings" pitchFamily="2" charset="2"/>
              </a:rPr>
              <a:t>m/2.2 m </a:t>
            </a:r>
            <a:endParaRPr lang="en-US" altLang="en-US" sz="1800" dirty="0" smtClean="0">
              <a:solidFill>
                <a:srgbClr val="3333CC"/>
              </a:solidFill>
              <a:latin typeface="Arial" charset="0"/>
              <a:sym typeface="Wingdings" pitchFamily="2" charset="2"/>
            </a:endParaRPr>
          </a:p>
          <a:p>
            <a:pPr marL="57150" indent="0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1800" dirty="0">
                <a:solidFill>
                  <a:srgbClr val="3333CC"/>
                </a:solidFill>
                <a:latin typeface="Arial" charset="0"/>
                <a:sym typeface="Wingdings" pitchFamily="2" charset="2"/>
              </a:rPr>
              <a:t>	</a:t>
            </a:r>
            <a:r>
              <a:rPr lang="en-US" altLang="en-US" sz="1800" dirty="0" smtClean="0">
                <a:solidFill>
                  <a:srgbClr val="3333CC"/>
                </a:solidFill>
                <a:latin typeface="Arial" charset="0"/>
                <a:sym typeface="Wingdings" pitchFamily="2" charset="2"/>
              </a:rPr>
              <a:t>			=</a:t>
            </a:r>
            <a:r>
              <a:rPr lang="en-US" altLang="en-US" sz="1800" dirty="0">
                <a:solidFill>
                  <a:srgbClr val="3333CC"/>
                </a:solidFill>
                <a:latin typeface="Arial" charset="0"/>
                <a:sym typeface="Wingdings" pitchFamily="2" charset="2"/>
              </a:rPr>
              <a:t>114%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altLang="en-US" sz="1800" dirty="0">
                <a:solidFill>
                  <a:srgbClr val="3333CC"/>
                </a:solidFill>
                <a:latin typeface="Arial" charset="0"/>
                <a:sym typeface="Wingdings" pitchFamily="2" charset="2"/>
              </a:rPr>
              <a:t>Correction </a:t>
            </a:r>
            <a:r>
              <a:rPr lang="en-US" altLang="en-US" sz="1800" dirty="0" smtClean="0">
                <a:solidFill>
                  <a:srgbClr val="3333CC"/>
                </a:solidFill>
                <a:latin typeface="Arial" charset="0"/>
                <a:sym typeface="Wingdings" pitchFamily="2" charset="2"/>
              </a:rPr>
              <a:t>factor:</a:t>
            </a:r>
          </a:p>
          <a:p>
            <a:pPr marL="0" indent="0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1800" dirty="0">
                <a:solidFill>
                  <a:srgbClr val="3333CC"/>
                </a:solidFill>
                <a:latin typeface="Arial" charset="0"/>
                <a:sym typeface="Wingdings" pitchFamily="2" charset="2"/>
              </a:rPr>
              <a:t>	</a:t>
            </a:r>
            <a:r>
              <a:rPr lang="en-US" altLang="en-US" sz="1800" dirty="0" smtClean="0">
                <a:solidFill>
                  <a:srgbClr val="3333CC"/>
                </a:solidFill>
                <a:latin typeface="Arial" charset="0"/>
                <a:sym typeface="Wingdings" pitchFamily="2" charset="2"/>
              </a:rPr>
              <a:t>= 1/(1+ swell factor)</a:t>
            </a:r>
          </a:p>
          <a:p>
            <a:pPr marL="0" indent="0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1800" dirty="0">
                <a:solidFill>
                  <a:srgbClr val="3333CC"/>
                </a:solidFill>
                <a:latin typeface="Arial" charset="0"/>
                <a:sym typeface="Wingdings" pitchFamily="2" charset="2"/>
              </a:rPr>
              <a:t>	</a:t>
            </a:r>
            <a:r>
              <a:rPr lang="en-US" altLang="en-US" sz="1800" dirty="0" smtClean="0">
                <a:solidFill>
                  <a:srgbClr val="3333CC"/>
                </a:solidFill>
                <a:latin typeface="Arial" charset="0"/>
                <a:sym typeface="Wingdings" pitchFamily="2" charset="2"/>
              </a:rPr>
              <a:t>= 1/(1+0.26)  0.79</a:t>
            </a:r>
            <a:endParaRPr lang="en-US" altLang="en-US" sz="1800" dirty="0">
              <a:solidFill>
                <a:srgbClr val="3333CC"/>
              </a:solidFill>
              <a:latin typeface="Arial" charset="0"/>
              <a:sym typeface="Wingdings" pitchFamily="2" charset="2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altLang="en-US" sz="1800" dirty="0" smtClean="0">
                <a:solidFill>
                  <a:srgbClr val="3333CC"/>
                </a:solidFill>
                <a:latin typeface="Arial" charset="0"/>
                <a:sym typeface="Wingdings" pitchFamily="2" charset="2"/>
              </a:rPr>
              <a:t>Estimated productivity:</a:t>
            </a:r>
          </a:p>
          <a:p>
            <a:pPr marL="0" indent="0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1800" dirty="0" smtClean="0">
                <a:solidFill>
                  <a:srgbClr val="3333CC"/>
                </a:solidFill>
                <a:latin typeface="Arial" charset="0"/>
                <a:sym typeface="Wingdings" pitchFamily="2" charset="2"/>
              </a:rPr>
              <a:t>	= (bucket size x fill factor x working efficiency) cycle time 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altLang="en-US" sz="1800" dirty="0" smtClean="0">
                <a:solidFill>
                  <a:srgbClr val="3333CC"/>
                </a:solidFill>
                <a:latin typeface="Arial" charset="0"/>
                <a:sym typeface="Wingdings" pitchFamily="2" charset="2"/>
              </a:rPr>
              <a:t>(</a:t>
            </a:r>
            <a:r>
              <a:rPr lang="en-US" altLang="en-US" sz="1800" dirty="0">
                <a:solidFill>
                  <a:srgbClr val="3333CC"/>
                </a:solidFill>
                <a:latin typeface="Arial" charset="0"/>
                <a:sym typeface="Wingdings" pitchFamily="2" charset="2"/>
              </a:rPr>
              <a:t>2.85 </a:t>
            </a:r>
            <a:r>
              <a:rPr lang="en-US" altLang="en-US" sz="1800" dirty="0" err="1">
                <a:solidFill>
                  <a:srgbClr val="3333CC"/>
                </a:solidFill>
                <a:latin typeface="Arial" charset="0"/>
                <a:sym typeface="Wingdings" pitchFamily="2" charset="2"/>
              </a:rPr>
              <a:t>Lcy</a:t>
            </a:r>
            <a:r>
              <a:rPr lang="en-US" altLang="en-US" sz="1800" dirty="0">
                <a:solidFill>
                  <a:srgbClr val="3333CC"/>
                </a:solidFill>
                <a:latin typeface="Arial" charset="0"/>
                <a:sym typeface="Wingdings" pitchFamily="2" charset="2"/>
              </a:rPr>
              <a:t> x </a:t>
            </a:r>
            <a:r>
              <a:rPr lang="en-US" altLang="en-US" sz="1800" dirty="0" smtClean="0">
                <a:solidFill>
                  <a:srgbClr val="3333CC"/>
                </a:solidFill>
                <a:latin typeface="Arial" charset="0"/>
                <a:sym typeface="Wingdings" pitchFamily="2" charset="2"/>
              </a:rPr>
              <a:t>0.79 </a:t>
            </a:r>
            <a:r>
              <a:rPr lang="en-US" altLang="en-US" sz="1800" dirty="0">
                <a:solidFill>
                  <a:srgbClr val="3333CC"/>
                </a:solidFill>
                <a:latin typeface="Arial" charset="0"/>
                <a:sym typeface="Wingdings" pitchFamily="2" charset="2"/>
              </a:rPr>
              <a:t>x 40/60) / 20 </a:t>
            </a:r>
            <a:r>
              <a:rPr lang="en-US" altLang="en-US" sz="1800" dirty="0" smtClean="0">
                <a:solidFill>
                  <a:srgbClr val="3333CC"/>
                </a:solidFill>
                <a:latin typeface="Arial" charset="0"/>
                <a:sym typeface="Wingdings" pitchFamily="2" charset="2"/>
              </a:rPr>
              <a:t>	= 0.075 </a:t>
            </a:r>
            <a:r>
              <a:rPr lang="en-US" altLang="en-US" sz="1800" dirty="0" err="1" smtClean="0">
                <a:solidFill>
                  <a:srgbClr val="3333CC"/>
                </a:solidFill>
                <a:latin typeface="Arial" charset="0"/>
                <a:sym typeface="Wingdings" pitchFamily="2" charset="2"/>
              </a:rPr>
              <a:t>lcy</a:t>
            </a:r>
            <a:r>
              <a:rPr lang="en-US" altLang="en-US" sz="1800" dirty="0" smtClean="0">
                <a:solidFill>
                  <a:srgbClr val="3333CC"/>
                </a:solidFill>
                <a:latin typeface="Arial" charset="0"/>
                <a:sym typeface="Wingdings" pitchFamily="2" charset="2"/>
              </a:rPr>
              <a:t>/s x 3600 s</a:t>
            </a:r>
          </a:p>
          <a:p>
            <a:pPr marL="914400" lvl="2" indent="0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1800" dirty="0">
                <a:solidFill>
                  <a:srgbClr val="3333CC"/>
                </a:solidFill>
                <a:latin typeface="Arial" charset="0"/>
                <a:sym typeface="Wingdings" pitchFamily="2" charset="2"/>
              </a:rPr>
              <a:t>	</a:t>
            </a:r>
            <a:r>
              <a:rPr lang="en-US" altLang="en-US" sz="1800" dirty="0" smtClean="0">
                <a:solidFill>
                  <a:srgbClr val="3333CC"/>
                </a:solidFill>
                <a:latin typeface="Arial" charset="0"/>
                <a:sym typeface="Wingdings" pitchFamily="2" charset="2"/>
              </a:rPr>
              <a:t>		 </a:t>
            </a:r>
            <a:r>
              <a:rPr lang="en-US" altLang="en-US" sz="1800" dirty="0">
                <a:solidFill>
                  <a:srgbClr val="3333CC"/>
                </a:solidFill>
                <a:latin typeface="Arial" charset="0"/>
                <a:sym typeface="Wingdings" pitchFamily="2" charset="2"/>
              </a:rPr>
              <a:t>= </a:t>
            </a:r>
            <a:r>
              <a:rPr lang="en-US" altLang="en-US" sz="1800" dirty="0" smtClean="0">
                <a:solidFill>
                  <a:srgbClr val="3333CC"/>
                </a:solidFill>
                <a:latin typeface="Arial" charset="0"/>
                <a:sym typeface="Wingdings" pitchFamily="2" charset="2"/>
              </a:rPr>
              <a:t>270 </a:t>
            </a:r>
            <a:r>
              <a:rPr lang="en-US" altLang="en-US" sz="1800" dirty="0" err="1">
                <a:solidFill>
                  <a:srgbClr val="3333CC"/>
                </a:solidFill>
                <a:latin typeface="Arial" charset="0"/>
                <a:sym typeface="Wingdings" pitchFamily="2" charset="2"/>
              </a:rPr>
              <a:t>Lcy</a:t>
            </a:r>
            <a:r>
              <a:rPr lang="en-US" altLang="en-US" sz="1800" dirty="0">
                <a:solidFill>
                  <a:srgbClr val="3333CC"/>
                </a:solidFill>
                <a:latin typeface="Arial" charset="0"/>
                <a:sym typeface="Wingdings" pitchFamily="2" charset="2"/>
              </a:rPr>
              <a:t>/</a:t>
            </a:r>
            <a:r>
              <a:rPr lang="en-US" altLang="en-US" sz="1800" dirty="0" err="1">
                <a:solidFill>
                  <a:srgbClr val="3333CC"/>
                </a:solidFill>
                <a:latin typeface="Arial" charset="0"/>
                <a:sym typeface="Wingdings" pitchFamily="2" charset="2"/>
              </a:rPr>
              <a:t>hr</a:t>
            </a:r>
            <a:endParaRPr lang="en-US" altLang="en-US" sz="1800" dirty="0">
              <a:solidFill>
                <a:srgbClr val="3333CC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4904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2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26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26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26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26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26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26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26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26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26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26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26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26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26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26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126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126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126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126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1264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1264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1264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1264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1264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1264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1264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1264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1264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1264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3" grpId="0" build="p" bldLvl="2" autoUpdateAnimBg="0"/>
      <p:bldP spid="112644" grpId="0" build="p" bldLvl="2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248400"/>
            <a:ext cx="8229600" cy="5334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 smtClean="0"/>
              <a:t>CONSTRUCTION EQUIPMENT AND METHODS</a:t>
            </a:r>
            <a:endParaRPr lang="en-US" b="1" dirty="0"/>
          </a:p>
        </p:txBody>
      </p:sp>
      <p:pic>
        <p:nvPicPr>
          <p:cNvPr id="11266" name="Picture 2" descr="http://gurukomputerindo.files.wordpress.com/2012/09/logo_bula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828800"/>
            <a:ext cx="3733800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571500" y="76200"/>
            <a:ext cx="8229600" cy="1066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800" b="1" dirty="0" smtClean="0">
                <a:latin typeface="Bradley Hand ITC" panose="03070402050302030203" pitchFamily="66" charset="0"/>
              </a:rPr>
              <a:t>Next</a:t>
            </a:r>
            <a:endParaRPr lang="en-US" sz="2800" b="1" dirty="0" smtClean="0">
              <a:latin typeface="Bradley Hand ITC" panose="03070402050302030203" pitchFamily="66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2800" b="1" dirty="0" smtClean="0">
                <a:latin typeface="Bradley Hand ITC" panose="03070402050302030203" pitchFamily="66" charset="0"/>
              </a:rPr>
              <a:t>Lecture </a:t>
            </a:r>
            <a:r>
              <a:rPr lang="en-US" sz="2800" b="1" dirty="0" smtClean="0">
                <a:latin typeface="Bradley Hand ITC" panose="03070402050302030203" pitchFamily="66" charset="0"/>
              </a:rPr>
              <a:t>8</a:t>
            </a:r>
            <a:endParaRPr lang="en-US" sz="2800" b="1" dirty="0" smtClean="0"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47427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23455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</a:rPr>
              <a:t>OUTLINE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Introduction</a:t>
            </a:r>
          </a:p>
          <a:p>
            <a:r>
              <a:rPr lang="en-US" sz="3200" dirty="0" smtClean="0"/>
              <a:t>Type of Excavator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6152108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23455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</a:rPr>
              <a:t>INTRODUCTION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Hydraulic front shovel are used  for hard digging above track level and for loading haul units</a:t>
            </a:r>
          </a:p>
          <a:p>
            <a:r>
              <a:rPr lang="en-US" sz="3200" dirty="0" smtClean="0"/>
              <a:t>Hydraulic hoe excavator are used to excavated below natural surface of the ground on</a:t>
            </a:r>
            <a:endParaRPr lang="en-US" sz="3200" dirty="0"/>
          </a:p>
        </p:txBody>
      </p:sp>
      <p:pic>
        <p:nvPicPr>
          <p:cNvPr id="4" name="Picture 2" descr="http://img.directindustry.com/images_di/photo-g/front-shovels-20180-276776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22" y="3886200"/>
            <a:ext cx="3605978" cy="2418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s://www.rbauction.com/cms_assets/images/blog/article62_RH200_574x29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7960" y="3886200"/>
            <a:ext cx="3714750" cy="2468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11073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C47E495-101B-47D2-A9DA-350221A7769A}" type="slidenum">
              <a:rPr lang="en-US"/>
              <a:pPr>
                <a:defRPr/>
              </a:pPr>
              <a:t>4</a:t>
            </a:fld>
            <a:endParaRPr lang="en-US"/>
          </a:p>
        </p:txBody>
      </p:sp>
      <p:sp>
        <p:nvSpPr>
          <p:cNvPr id="4100" name="AutoShape 9"/>
          <p:cNvSpPr>
            <a:spLocks noChangeArrowheads="1"/>
          </p:cNvSpPr>
          <p:nvPr/>
        </p:nvSpPr>
        <p:spPr bwMode="auto">
          <a:xfrm>
            <a:off x="8721969" y="533400"/>
            <a:ext cx="269631" cy="5867400"/>
          </a:xfrm>
          <a:prstGeom prst="can">
            <a:avLst>
              <a:gd name="adj" fmla="val 50589"/>
            </a:avLst>
          </a:prstGeom>
          <a:gradFill rotWithShape="1">
            <a:gsLst>
              <a:gs pos="0">
                <a:srgbClr val="FFCC00">
                  <a:alpha val="51999"/>
                </a:srgbClr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endParaRPr lang="en-US" altLang="en-US" sz="1800">
              <a:latin typeface="Arial" charset="0"/>
            </a:endParaRPr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-211015" y="228600"/>
            <a:ext cx="8229600" cy="484188"/>
          </a:xfrm>
        </p:spPr>
        <p:txBody>
          <a:bodyPr>
            <a:normAutofit fontScale="90000"/>
          </a:bodyPr>
          <a:lstStyle/>
          <a:p>
            <a:pPr algn="r" eaLnBrk="1" hangingPunct="1"/>
            <a:r>
              <a:rPr lang="en-US" altLang="en-US" sz="3400" b="1" smtClean="0">
                <a:solidFill>
                  <a:schemeClr val="accent1"/>
                </a:solidFill>
                <a:latin typeface="Trebuchet MS" pitchFamily="34" charset="0"/>
              </a:rPr>
              <a:t>Type of Excavators</a:t>
            </a:r>
          </a:p>
        </p:txBody>
      </p:sp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304800" y="304800"/>
            <a:ext cx="6019800" cy="2114550"/>
            <a:chOff x="208" y="192"/>
            <a:chExt cx="4108" cy="1332"/>
          </a:xfrm>
        </p:grpSpPr>
        <p:pic>
          <p:nvPicPr>
            <p:cNvPr id="4116" name="Picture 10" descr="backhoe2b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8" y="192"/>
              <a:ext cx="1808" cy="1332"/>
            </a:xfrm>
            <a:prstGeom prst="rect">
              <a:avLst/>
            </a:prstGeom>
            <a:noFill/>
            <a:ln w="9525">
              <a:solidFill>
                <a:srgbClr val="FA0243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17" name="Rectangle 11"/>
            <p:cNvSpPr>
              <a:spLocks noChangeArrowheads="1"/>
            </p:cNvSpPr>
            <p:nvPr/>
          </p:nvSpPr>
          <p:spPr bwMode="auto">
            <a:xfrm>
              <a:off x="1820" y="864"/>
              <a:ext cx="249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20000"/>
                </a:spcBef>
                <a:buFontTx/>
                <a:buChar char="•"/>
              </a:pPr>
              <a:r>
                <a:rPr lang="en-US" altLang="en-US" sz="2800">
                  <a:latin typeface="Trebuchet MS" pitchFamily="34" charset="0"/>
                </a:rPr>
                <a:t>Backhoes</a:t>
              </a:r>
            </a:p>
            <a:p>
              <a:pPr eaLnBrk="1" hangingPunct="1">
                <a:lnSpc>
                  <a:spcPct val="80000"/>
                </a:lnSpc>
                <a:spcBef>
                  <a:spcPct val="20000"/>
                </a:spcBef>
                <a:buFontTx/>
                <a:buChar char="•"/>
              </a:pPr>
              <a:endParaRPr lang="en-US" altLang="en-US" sz="2800">
                <a:latin typeface="Trebuchet MS" pitchFamily="34" charset="0"/>
              </a:endParaRPr>
            </a:p>
            <a:p>
              <a:pPr eaLnBrk="1" hangingPunct="1">
                <a:lnSpc>
                  <a:spcPct val="80000"/>
                </a:lnSpc>
                <a:spcBef>
                  <a:spcPct val="20000"/>
                </a:spcBef>
                <a:buFontTx/>
                <a:buChar char="•"/>
              </a:pPr>
              <a:endParaRPr lang="en-US" altLang="en-US" sz="2800">
                <a:latin typeface="Trebuchet MS" pitchFamily="34" charset="0"/>
              </a:endParaRPr>
            </a:p>
            <a:p>
              <a:pPr eaLnBrk="1" hangingPunct="1">
                <a:lnSpc>
                  <a:spcPct val="80000"/>
                </a:lnSpc>
                <a:spcBef>
                  <a:spcPct val="20000"/>
                </a:spcBef>
              </a:pPr>
              <a:endParaRPr lang="en-US" altLang="en-US" sz="2800">
                <a:latin typeface="Trebuchet MS" pitchFamily="34" charset="0"/>
              </a:endParaRPr>
            </a:p>
            <a:p>
              <a:pPr eaLnBrk="1" hangingPunct="1">
                <a:lnSpc>
                  <a:spcPct val="80000"/>
                </a:lnSpc>
                <a:spcBef>
                  <a:spcPct val="20000"/>
                </a:spcBef>
                <a:buFontTx/>
                <a:buChar char="•"/>
              </a:pPr>
              <a:endParaRPr lang="en-US" altLang="en-US" sz="2800">
                <a:latin typeface="Trebuchet MS" pitchFamily="34" charset="0"/>
              </a:endParaRPr>
            </a:p>
            <a:p>
              <a:pPr eaLnBrk="1" hangingPunct="1">
                <a:lnSpc>
                  <a:spcPct val="80000"/>
                </a:lnSpc>
                <a:spcBef>
                  <a:spcPct val="20000"/>
                </a:spcBef>
              </a:pPr>
              <a:endParaRPr lang="en-US" altLang="en-US" sz="2800">
                <a:latin typeface="Trebuchet MS" pitchFamily="34" charset="0"/>
              </a:endParaRPr>
            </a:p>
          </p:txBody>
        </p:sp>
      </p:grpSp>
      <p:grpSp>
        <p:nvGrpSpPr>
          <p:cNvPr id="3" name="Group 30"/>
          <p:cNvGrpSpPr>
            <a:grpSpLocks/>
          </p:cNvGrpSpPr>
          <p:nvPr/>
        </p:nvGrpSpPr>
        <p:grpSpPr bwMode="auto">
          <a:xfrm>
            <a:off x="6301154" y="4419600"/>
            <a:ext cx="2209800" cy="1752600"/>
            <a:chOff x="4300" y="2784"/>
            <a:chExt cx="1508" cy="1104"/>
          </a:xfrm>
        </p:grpSpPr>
        <p:sp>
          <p:nvSpPr>
            <p:cNvPr id="4114" name="Rectangle 12"/>
            <p:cNvSpPr>
              <a:spLocks noChangeArrowheads="1"/>
            </p:cNvSpPr>
            <p:nvPr/>
          </p:nvSpPr>
          <p:spPr bwMode="auto">
            <a:xfrm>
              <a:off x="4300" y="3648"/>
              <a:ext cx="1508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20000"/>
                </a:spcBef>
                <a:buFontTx/>
                <a:buChar char="•"/>
              </a:pPr>
              <a:r>
                <a:rPr lang="en-US" altLang="en-US" sz="2800">
                  <a:latin typeface="Trebuchet MS" pitchFamily="34" charset="0"/>
                </a:rPr>
                <a:t>Clamshells</a:t>
              </a:r>
            </a:p>
          </p:txBody>
        </p:sp>
        <p:pic>
          <p:nvPicPr>
            <p:cNvPr id="4115" name="Picture 19" descr="ClamShellBucket0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0" y="2784"/>
              <a:ext cx="1248" cy="871"/>
            </a:xfrm>
            <a:prstGeom prst="rect">
              <a:avLst/>
            </a:prstGeom>
            <a:noFill/>
            <a:ln w="9525">
              <a:solidFill>
                <a:srgbClr val="FA0243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" name="Group 26"/>
          <p:cNvGrpSpPr>
            <a:grpSpLocks/>
          </p:cNvGrpSpPr>
          <p:nvPr/>
        </p:nvGrpSpPr>
        <p:grpSpPr bwMode="auto">
          <a:xfrm>
            <a:off x="304800" y="2613025"/>
            <a:ext cx="5257800" cy="2027238"/>
            <a:chOff x="208" y="1646"/>
            <a:chExt cx="3588" cy="1277"/>
          </a:xfrm>
        </p:grpSpPr>
        <p:pic>
          <p:nvPicPr>
            <p:cNvPr id="4111" name="Picture 15" descr="homestead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8" y="1646"/>
              <a:ext cx="1760" cy="1277"/>
            </a:xfrm>
            <a:prstGeom prst="rect">
              <a:avLst/>
            </a:prstGeom>
            <a:noFill/>
            <a:ln w="9525">
              <a:solidFill>
                <a:srgbClr val="FA0243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12" name="Rectangle 18"/>
            <p:cNvSpPr>
              <a:spLocks noChangeArrowheads="1"/>
            </p:cNvSpPr>
            <p:nvPr/>
          </p:nvSpPr>
          <p:spPr bwMode="auto">
            <a:xfrm>
              <a:off x="1872" y="2496"/>
              <a:ext cx="192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20000"/>
                </a:spcBef>
                <a:buFontTx/>
                <a:buChar char="•"/>
              </a:pPr>
              <a:r>
                <a:rPr lang="en-US" altLang="en-US" sz="2800">
                  <a:latin typeface="Trebuchet MS" pitchFamily="34" charset="0"/>
                </a:rPr>
                <a:t>Draglines</a:t>
              </a:r>
            </a:p>
          </p:txBody>
        </p:sp>
        <p:pic>
          <p:nvPicPr>
            <p:cNvPr id="4113" name="Picture 20" descr="bucket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8" y="1920"/>
              <a:ext cx="689" cy="600"/>
            </a:xfrm>
            <a:prstGeom prst="rect">
              <a:avLst/>
            </a:prstGeom>
            <a:noFill/>
            <a:ln w="9525">
              <a:solidFill>
                <a:srgbClr val="FA0243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" name="Group 27"/>
          <p:cNvGrpSpPr>
            <a:grpSpLocks/>
          </p:cNvGrpSpPr>
          <p:nvPr/>
        </p:nvGrpSpPr>
        <p:grpSpPr bwMode="auto">
          <a:xfrm>
            <a:off x="1266092" y="4648200"/>
            <a:ext cx="4741985" cy="1981200"/>
            <a:chOff x="864" y="2928"/>
            <a:chExt cx="3236" cy="1248"/>
          </a:xfrm>
        </p:grpSpPr>
        <p:pic>
          <p:nvPicPr>
            <p:cNvPr id="4109" name="Picture 22" descr="400w-hda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2928"/>
              <a:ext cx="2548" cy="1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10" name="Rectangle 21"/>
            <p:cNvSpPr>
              <a:spLocks noChangeArrowheads="1"/>
            </p:cNvSpPr>
            <p:nvPr/>
          </p:nvSpPr>
          <p:spPr bwMode="auto">
            <a:xfrm>
              <a:off x="2592" y="3936"/>
              <a:ext cx="1508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20000"/>
                </a:spcBef>
                <a:buFontTx/>
                <a:buChar char="•"/>
              </a:pPr>
              <a:r>
                <a:rPr lang="en-US" altLang="en-US" sz="2800" dirty="0">
                  <a:latin typeface="Trebuchet MS" pitchFamily="34" charset="0"/>
                </a:rPr>
                <a:t>Trenchers</a:t>
              </a:r>
            </a:p>
          </p:txBody>
        </p:sp>
      </p:grpSp>
      <p:grpSp>
        <p:nvGrpSpPr>
          <p:cNvPr id="6" name="Group 33"/>
          <p:cNvGrpSpPr>
            <a:grpSpLocks/>
          </p:cNvGrpSpPr>
          <p:nvPr/>
        </p:nvGrpSpPr>
        <p:grpSpPr bwMode="auto">
          <a:xfrm>
            <a:off x="5180136" y="966789"/>
            <a:ext cx="2980592" cy="3360737"/>
            <a:chOff x="3535" y="609"/>
            <a:chExt cx="2034" cy="2117"/>
          </a:xfrm>
        </p:grpSpPr>
        <p:pic>
          <p:nvPicPr>
            <p:cNvPr id="4107" name="Picture 23" descr="equipment_getimage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6" y="609"/>
              <a:ext cx="1868" cy="15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08" name="Rectangle 31"/>
            <p:cNvSpPr>
              <a:spLocks noChangeArrowheads="1"/>
            </p:cNvSpPr>
            <p:nvPr/>
          </p:nvSpPr>
          <p:spPr bwMode="auto">
            <a:xfrm>
              <a:off x="3535" y="2184"/>
              <a:ext cx="2034" cy="5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r" eaLnBrk="1" hangingPunct="1">
                <a:lnSpc>
                  <a:spcPct val="80000"/>
                </a:lnSpc>
                <a:spcBef>
                  <a:spcPct val="20000"/>
                </a:spcBef>
                <a:buFontTx/>
                <a:buChar char="•"/>
              </a:pPr>
              <a:r>
                <a:rPr lang="en-US" altLang="en-US" sz="2800">
                  <a:latin typeface="Trebuchet MS" pitchFamily="34" charset="0"/>
                </a:rPr>
                <a:t>Front Shovels   </a:t>
              </a:r>
              <a:r>
                <a:rPr lang="en-US" altLang="en-US" sz="2600">
                  <a:latin typeface="Trebuchet MS" pitchFamily="34" charset="0"/>
                </a:rPr>
                <a:t>(Power Shovels)</a:t>
              </a:r>
              <a:endParaRPr lang="en-US" altLang="en-US" sz="2800">
                <a:latin typeface="Trebuchet MS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10667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EDC2EC0-E8D9-4976-850E-838EDF6DEF41}" type="slidenum">
              <a:rPr lang="en-US"/>
              <a:pPr>
                <a:defRPr/>
              </a:pPr>
              <a:t>5</a:t>
            </a:fld>
            <a:endParaRPr lang="en-US"/>
          </a:p>
        </p:txBody>
      </p:sp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788988"/>
          </a:xfrm>
        </p:spPr>
        <p:txBody>
          <a:bodyPr/>
          <a:lstStyle/>
          <a:p>
            <a:pPr eaLnBrk="1" hangingPunct="1"/>
            <a:r>
              <a:rPr lang="en-US" altLang="en-US" sz="4200" b="1" dirty="0" smtClean="0">
                <a:solidFill>
                  <a:schemeClr val="accent1"/>
                </a:solidFill>
                <a:latin typeface="Trebuchet MS" pitchFamily="34" charset="0"/>
              </a:rPr>
              <a:t>Excavators</a:t>
            </a:r>
          </a:p>
        </p:txBody>
      </p:sp>
      <p:pic>
        <p:nvPicPr>
          <p:cNvPr id="6151" name="Picture 7" descr="backhoe2"/>
          <p:cNvPicPr>
            <a:picLocks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338" y="914400"/>
            <a:ext cx="8932985" cy="5189538"/>
          </a:xfrm>
          <a:noFill/>
        </p:spPr>
      </p:pic>
      <p:sp>
        <p:nvSpPr>
          <p:cNvPr id="3078" name="Text Box 9"/>
          <p:cNvSpPr txBox="1">
            <a:spLocks noChangeArrowheads="1"/>
          </p:cNvSpPr>
          <p:nvPr/>
        </p:nvSpPr>
        <p:spPr bwMode="auto">
          <a:xfrm>
            <a:off x="1688124" y="6172200"/>
            <a:ext cx="727474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b="1">
                <a:latin typeface="Trebuchet MS" pitchFamily="34" charset="0"/>
              </a:rPr>
              <a:t>excavate and load dirt (soil/aggregate) to haulers</a:t>
            </a:r>
          </a:p>
        </p:txBody>
      </p:sp>
    </p:spTree>
    <p:extLst>
      <p:ext uri="{BB962C8B-B14F-4D97-AF65-F5344CB8AC3E}">
        <p14:creationId xmlns:p14="http://schemas.microsoft.com/office/powerpoint/2010/main" val="2705458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7433916-D1EA-4AE4-8BC9-E5F848DFA624}" type="slidenum">
              <a:rPr lang="en-US"/>
              <a:pPr>
                <a:defRPr/>
              </a:pPr>
              <a:t>6</a:t>
            </a:fld>
            <a:endParaRPr lang="en-US"/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114692" name="Picture 4" descr="backhoe-loader-sidevie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113" y="858838"/>
            <a:ext cx="6421315" cy="575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Rectangle 2"/>
          <p:cNvSpPr>
            <a:spLocks noGrp="1" noChangeArrowheads="1"/>
          </p:cNvSpPr>
          <p:nvPr>
            <p:ph type="title"/>
          </p:nvPr>
        </p:nvSpPr>
        <p:spPr>
          <a:xfrm>
            <a:off x="247650" y="-26988"/>
            <a:ext cx="7391400" cy="1066801"/>
          </a:xfrm>
        </p:spPr>
        <p:txBody>
          <a:bodyPr/>
          <a:lstStyle/>
          <a:p>
            <a:pPr algn="l" eaLnBrk="1" hangingPunct="1"/>
            <a:r>
              <a:rPr lang="en-US" altLang="en-US" b="1" smtClean="0">
                <a:solidFill>
                  <a:schemeClr val="accent2"/>
                </a:solidFill>
              </a:rPr>
              <a:t>Anatomy of Excavator</a:t>
            </a:r>
          </a:p>
        </p:txBody>
      </p:sp>
    </p:spTree>
    <p:extLst>
      <p:ext uri="{BB962C8B-B14F-4D97-AF65-F5344CB8AC3E}">
        <p14:creationId xmlns:p14="http://schemas.microsoft.com/office/powerpoint/2010/main" val="475484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114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0429A95-1EDE-438A-9F16-E2814E8F02CE}" type="slidenum">
              <a:rPr lang="en-US"/>
              <a:pPr>
                <a:defRPr/>
              </a:pPr>
              <a:t>7</a:t>
            </a:fld>
            <a:endParaRPr lang="en-US"/>
          </a:p>
        </p:txBody>
      </p:sp>
      <p:pic>
        <p:nvPicPr>
          <p:cNvPr id="20484" name="Picture 4" descr="9020"/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461964"/>
            <a:ext cx="6682154" cy="5786437"/>
          </a:xfrm>
          <a:noFill/>
        </p:spPr>
      </p:pic>
      <p:pic>
        <p:nvPicPr>
          <p:cNvPr id="20486" name="Picture 6" descr="bucket"/>
          <p:cNvPicPr>
            <a:picLocks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43600" y="838200"/>
            <a:ext cx="2667000" cy="2516188"/>
          </a:xfrm>
          <a:noFill/>
        </p:spPr>
      </p:pic>
      <p:pic>
        <p:nvPicPr>
          <p:cNvPr id="20488" name="Picture 8" descr="a_dragline_three_and_a_half_yard_bucket"/>
          <p:cNvPicPr>
            <a:picLocks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80689" y="3714751"/>
            <a:ext cx="2196611" cy="2246313"/>
          </a:xfrm>
          <a:noFill/>
        </p:spPr>
      </p:pic>
      <p:sp>
        <p:nvSpPr>
          <p:cNvPr id="615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762000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accent1"/>
                </a:solidFill>
                <a:latin typeface="Trebuchet MS" pitchFamily="34" charset="0"/>
              </a:rPr>
              <a:t>Draglines</a:t>
            </a:r>
          </a:p>
        </p:txBody>
      </p:sp>
    </p:spTree>
    <p:extLst>
      <p:ext uri="{BB962C8B-B14F-4D97-AF65-F5344CB8AC3E}">
        <p14:creationId xmlns:p14="http://schemas.microsoft.com/office/powerpoint/2010/main" val="1656133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352A1DE-469C-478C-A3DD-BAC4C4AD007F}" type="slidenum">
              <a:rPr lang="en-US"/>
              <a:pPr>
                <a:defRPr/>
              </a:pPr>
              <a:t>8</a:t>
            </a:fld>
            <a:endParaRPr lang="en-US"/>
          </a:p>
        </p:txBody>
      </p:sp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>
          <a:xfrm>
            <a:off x="492369" y="228600"/>
            <a:ext cx="7391400" cy="1066800"/>
          </a:xfrm>
        </p:spPr>
        <p:txBody>
          <a:bodyPr/>
          <a:lstStyle/>
          <a:p>
            <a:pPr algn="l" eaLnBrk="1" hangingPunct="1"/>
            <a:r>
              <a:rPr lang="en-US" altLang="en-US" u="sng" smtClean="0">
                <a:latin typeface="Trebuchet MS" pitchFamily="34" charset="0"/>
              </a:rPr>
              <a:t>Under Carriage</a:t>
            </a:r>
          </a:p>
        </p:txBody>
      </p:sp>
      <p:sp>
        <p:nvSpPr>
          <p:cNvPr id="717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923692" y="4419600"/>
            <a:ext cx="4038600" cy="457200"/>
          </a:xfrm>
        </p:spPr>
        <p:txBody>
          <a:bodyPr>
            <a:normAutofit lnSpcReduction="10000"/>
          </a:bodyPr>
          <a:lstStyle/>
          <a:p>
            <a:pPr algn="r" eaLnBrk="1" hangingPunct="1">
              <a:lnSpc>
                <a:spcPct val="90000"/>
              </a:lnSpc>
            </a:pPr>
            <a:r>
              <a:rPr lang="en-US" altLang="en-US" sz="2800" smtClean="0">
                <a:solidFill>
                  <a:srgbClr val="3333CC"/>
                </a:solidFill>
                <a:latin typeface="Trebuchet MS" pitchFamily="34" charset="0"/>
              </a:rPr>
              <a:t>Crawler-Mounted</a:t>
            </a:r>
          </a:p>
        </p:txBody>
      </p:sp>
      <p:pic>
        <p:nvPicPr>
          <p:cNvPr id="11268" name="Picture 4" descr="BackHoe5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0" y="1066801"/>
            <a:ext cx="4360985" cy="3281363"/>
          </a:xfrm>
          <a:ln w="28575">
            <a:solidFill>
              <a:srgbClr val="9933FF"/>
            </a:solidFill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7175" name="Rectangle 8"/>
          <p:cNvSpPr>
            <a:spLocks noChangeArrowheads="1"/>
          </p:cNvSpPr>
          <p:nvPr/>
        </p:nvSpPr>
        <p:spPr bwMode="auto">
          <a:xfrm>
            <a:off x="0" y="2438400"/>
            <a:ext cx="4038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altLang="en-US" sz="2800">
                <a:solidFill>
                  <a:srgbClr val="3333CC"/>
                </a:solidFill>
                <a:latin typeface="Trebuchet MS" pitchFamily="34" charset="0"/>
              </a:rPr>
              <a:t>Wheel-Mounted</a:t>
            </a:r>
          </a:p>
        </p:txBody>
      </p:sp>
      <p:sp>
        <p:nvSpPr>
          <p:cNvPr id="7176" name="Rectangle 9"/>
          <p:cNvSpPr>
            <a:spLocks noChangeArrowheads="1"/>
          </p:cNvSpPr>
          <p:nvPr/>
        </p:nvSpPr>
        <p:spPr bwMode="auto">
          <a:xfrm>
            <a:off x="4220308" y="6096000"/>
            <a:ext cx="4038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altLang="en-US" sz="2600" dirty="0">
                <a:solidFill>
                  <a:srgbClr val="9933FF"/>
                </a:solidFill>
                <a:latin typeface="Trebuchet MS" pitchFamily="34" charset="0"/>
              </a:rPr>
              <a:t>Truck-Mounted</a:t>
            </a:r>
          </a:p>
        </p:txBody>
      </p:sp>
      <p:pic>
        <p:nvPicPr>
          <p:cNvPr id="11275" name="Picture 11" descr="equipment_getimage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/>
          <a:srcRect/>
          <a:stretch>
            <a:fillRect/>
          </a:stretch>
        </p:blipFill>
        <p:spPr>
          <a:xfrm>
            <a:off x="562708" y="2971800"/>
            <a:ext cx="3868615" cy="3462338"/>
          </a:xfrm>
          <a:ln w="28575">
            <a:solidFill>
              <a:schemeClr val="accent2"/>
            </a:solidFill>
          </a:ln>
          <a:effectLst>
            <a:outerShdw dist="107763" dir="8100000" algn="ctr" rotWithShape="0">
              <a:schemeClr val="bg2">
                <a:alpha val="5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484560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A2B2DF2-25CD-4BAD-B92F-75BB61240D58}" type="slidenum">
              <a:rPr lang="en-US"/>
              <a:pPr>
                <a:defRPr/>
              </a:pPr>
              <a:t>9</a:t>
            </a:fld>
            <a:endParaRPr lang="en-US"/>
          </a:p>
        </p:txBody>
      </p:sp>
      <p:pic>
        <p:nvPicPr>
          <p:cNvPr id="9220" name="Picture 6" descr="BackHoe6b"/>
          <p:cNvPicPr>
            <a:picLocks noChangeAspect="1" noChangeArrowheads="1"/>
          </p:cNvPicPr>
          <p:nvPr>
            <p:ph sz="quarter" idx="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67200" y="4419601"/>
            <a:ext cx="2454520" cy="2189163"/>
          </a:xfrm>
          <a:noFill/>
        </p:spPr>
      </p:pic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351692" y="152400"/>
            <a:ext cx="8639908" cy="8382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3400" b="1" u="sng" smtClean="0">
                <a:latin typeface="Trebuchet MS" pitchFamily="34" charset="0"/>
              </a:rPr>
              <a:t>Factors Affecting Excavators’ Productivity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143000"/>
            <a:ext cx="5791200" cy="5029200"/>
          </a:xfrm>
          <a:solidFill>
            <a:srgbClr val="F8F8F8">
              <a:alpha val="50195"/>
            </a:srgbClr>
          </a:solidFill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70000"/>
              </a:spcBef>
              <a:buClr>
                <a:srgbClr val="9933FF"/>
              </a:buClr>
            </a:pPr>
            <a:r>
              <a:rPr lang="en-US" altLang="en-US" sz="2600" dirty="0" smtClean="0">
                <a:solidFill>
                  <a:srgbClr val="FF0000"/>
                </a:solidFill>
              </a:rPr>
              <a:t>Types and characteristics of soils</a:t>
            </a:r>
          </a:p>
          <a:p>
            <a:pPr eaLnBrk="1" hangingPunct="1">
              <a:lnSpc>
                <a:spcPct val="90000"/>
              </a:lnSpc>
              <a:spcBef>
                <a:spcPct val="70000"/>
              </a:spcBef>
              <a:buClr>
                <a:srgbClr val="9933FF"/>
              </a:buClr>
            </a:pPr>
            <a:r>
              <a:rPr lang="en-US" altLang="en-US" sz="2600" dirty="0" smtClean="0">
                <a:solidFill>
                  <a:srgbClr val="FF0000"/>
                </a:solidFill>
              </a:rPr>
              <a:t>Depth of Cut</a:t>
            </a:r>
          </a:p>
          <a:p>
            <a:pPr eaLnBrk="1" hangingPunct="1">
              <a:lnSpc>
                <a:spcPct val="90000"/>
              </a:lnSpc>
              <a:spcBef>
                <a:spcPct val="70000"/>
              </a:spcBef>
              <a:buClr>
                <a:srgbClr val="9933FF"/>
              </a:buClr>
            </a:pPr>
            <a:r>
              <a:rPr lang="en-US" altLang="en-US" sz="2600" dirty="0" smtClean="0">
                <a:solidFill>
                  <a:srgbClr val="FF0000"/>
                </a:solidFill>
              </a:rPr>
              <a:t>Angle of Swing</a:t>
            </a:r>
          </a:p>
          <a:p>
            <a:pPr eaLnBrk="1" hangingPunct="1">
              <a:lnSpc>
                <a:spcPct val="90000"/>
              </a:lnSpc>
              <a:spcBef>
                <a:spcPct val="70000"/>
              </a:spcBef>
              <a:buClr>
                <a:srgbClr val="9933FF"/>
              </a:buClr>
            </a:pPr>
            <a:r>
              <a:rPr lang="en-US" altLang="en-US" sz="2600" dirty="0" smtClean="0">
                <a:solidFill>
                  <a:srgbClr val="FF0000"/>
                </a:solidFill>
              </a:rPr>
              <a:t>Types and sizes of buckets</a:t>
            </a:r>
          </a:p>
          <a:p>
            <a:pPr eaLnBrk="1" hangingPunct="1">
              <a:lnSpc>
                <a:spcPct val="90000"/>
              </a:lnSpc>
              <a:spcBef>
                <a:spcPct val="70000"/>
              </a:spcBef>
              <a:buClr>
                <a:srgbClr val="9933FF"/>
              </a:buClr>
            </a:pPr>
            <a:r>
              <a:rPr lang="en-US" altLang="en-US" sz="2600" dirty="0" smtClean="0">
                <a:solidFill>
                  <a:srgbClr val="FF0000"/>
                </a:solidFill>
              </a:rPr>
              <a:t>Length of boom</a:t>
            </a:r>
          </a:p>
          <a:p>
            <a:pPr eaLnBrk="1" hangingPunct="1">
              <a:lnSpc>
                <a:spcPct val="90000"/>
              </a:lnSpc>
              <a:spcBef>
                <a:spcPct val="70000"/>
              </a:spcBef>
              <a:buClr>
                <a:srgbClr val="9933FF"/>
              </a:buClr>
            </a:pPr>
            <a:r>
              <a:rPr lang="en-US" altLang="en-US" sz="2600" dirty="0" smtClean="0">
                <a:solidFill>
                  <a:srgbClr val="FF0000"/>
                </a:solidFill>
              </a:rPr>
              <a:t>Efficiency and condition of equipment</a:t>
            </a:r>
          </a:p>
          <a:p>
            <a:pPr eaLnBrk="1" hangingPunct="1">
              <a:lnSpc>
                <a:spcPct val="90000"/>
              </a:lnSpc>
              <a:spcBef>
                <a:spcPct val="70000"/>
              </a:spcBef>
              <a:buClr>
                <a:srgbClr val="9933FF"/>
              </a:buClr>
            </a:pPr>
            <a:r>
              <a:rPr lang="en-US" altLang="en-US" sz="2600" dirty="0" smtClean="0">
                <a:solidFill>
                  <a:srgbClr val="FF0000"/>
                </a:solidFill>
              </a:rPr>
              <a:t>Efficiency and condition of work</a:t>
            </a:r>
          </a:p>
        </p:txBody>
      </p:sp>
      <p:pic>
        <p:nvPicPr>
          <p:cNvPr id="9223" name="Picture 4" descr="BackHoe6a"/>
          <p:cNvPicPr>
            <a:picLocks noChangeAspect="1" noChangeArrowheads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0" y="1066801"/>
            <a:ext cx="3387969" cy="2576513"/>
          </a:xfrm>
          <a:noFill/>
        </p:spPr>
      </p:pic>
      <p:pic>
        <p:nvPicPr>
          <p:cNvPr id="9224" name="Picture 8" descr="BackHoe6c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4191001"/>
            <a:ext cx="1600200" cy="104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5" name="Arc 9"/>
          <p:cNvSpPr>
            <a:spLocks/>
          </p:cNvSpPr>
          <p:nvPr/>
        </p:nvSpPr>
        <p:spPr bwMode="auto">
          <a:xfrm rot="10692885" flipV="1">
            <a:off x="4720005" y="3967163"/>
            <a:ext cx="2116015" cy="5675312"/>
          </a:xfrm>
          <a:custGeom>
            <a:avLst/>
            <a:gdLst>
              <a:gd name="T0" fmla="*/ 0 w 18958"/>
              <a:gd name="T1" fmla="*/ 513143 h 21600"/>
              <a:gd name="T2" fmla="*/ 2292350 w 18958"/>
              <a:gd name="T3" fmla="*/ 642414 h 21600"/>
              <a:gd name="T4" fmla="*/ 1085354 w 18958"/>
              <a:gd name="T5" fmla="*/ 5675312 h 21600"/>
              <a:gd name="T6" fmla="*/ 0 60000 65536"/>
              <a:gd name="T7" fmla="*/ 0 60000 65536"/>
              <a:gd name="T8" fmla="*/ 0 60000 65536"/>
              <a:gd name="T9" fmla="*/ 0 w 18958"/>
              <a:gd name="T10" fmla="*/ 0 h 21600"/>
              <a:gd name="T11" fmla="*/ 18958 w 18958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958" h="21600" fill="none" extrusionOk="0">
                <a:moveTo>
                  <a:pt x="0" y="1953"/>
                </a:moveTo>
                <a:cubicBezTo>
                  <a:pt x="2817" y="666"/>
                  <a:pt x="5878" y="-1"/>
                  <a:pt x="8976" y="0"/>
                </a:cubicBezTo>
                <a:cubicBezTo>
                  <a:pt x="12451" y="0"/>
                  <a:pt x="15875" y="838"/>
                  <a:pt x="18958" y="2444"/>
                </a:cubicBezTo>
              </a:path>
              <a:path w="18958" h="21600" stroke="0" extrusionOk="0">
                <a:moveTo>
                  <a:pt x="0" y="1953"/>
                </a:moveTo>
                <a:cubicBezTo>
                  <a:pt x="2817" y="666"/>
                  <a:pt x="5878" y="-1"/>
                  <a:pt x="8976" y="0"/>
                </a:cubicBezTo>
                <a:cubicBezTo>
                  <a:pt x="12451" y="0"/>
                  <a:pt x="15875" y="838"/>
                  <a:pt x="18958" y="2444"/>
                </a:cubicBezTo>
                <a:lnTo>
                  <a:pt x="8976" y="21600"/>
                </a:lnTo>
                <a:close/>
              </a:path>
            </a:pathLst>
          </a:custGeom>
          <a:noFill/>
          <a:ln w="9525">
            <a:solidFill>
              <a:srgbClr val="FA0243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226" name="Arc 10"/>
          <p:cNvSpPr>
            <a:spLocks/>
          </p:cNvSpPr>
          <p:nvPr/>
        </p:nvSpPr>
        <p:spPr bwMode="auto">
          <a:xfrm rot="273338" flipV="1">
            <a:off x="4648200" y="-2057400"/>
            <a:ext cx="2475035" cy="5943600"/>
          </a:xfrm>
          <a:custGeom>
            <a:avLst/>
            <a:gdLst>
              <a:gd name="T0" fmla="*/ 0 w 22172"/>
              <a:gd name="T1" fmla="*/ 1036828 h 21600"/>
              <a:gd name="T2" fmla="*/ 2681288 w 22172"/>
              <a:gd name="T3" fmla="*/ 672783 h 21600"/>
              <a:gd name="T4" fmla="*/ 1474152 w 22172"/>
              <a:gd name="T5" fmla="*/ 5943600 h 21600"/>
              <a:gd name="T6" fmla="*/ 0 60000 65536"/>
              <a:gd name="T7" fmla="*/ 0 60000 65536"/>
              <a:gd name="T8" fmla="*/ 0 60000 65536"/>
              <a:gd name="T9" fmla="*/ 0 w 22172"/>
              <a:gd name="T10" fmla="*/ 0 h 21600"/>
              <a:gd name="T11" fmla="*/ 22172 w 22172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172" h="21600" fill="none" extrusionOk="0">
                <a:moveTo>
                  <a:pt x="0" y="3768"/>
                </a:moveTo>
                <a:cubicBezTo>
                  <a:pt x="3591" y="1313"/>
                  <a:pt x="7839" y="-1"/>
                  <a:pt x="12190" y="0"/>
                </a:cubicBezTo>
                <a:cubicBezTo>
                  <a:pt x="15665" y="0"/>
                  <a:pt x="19089" y="838"/>
                  <a:pt x="22172" y="2444"/>
                </a:cubicBezTo>
              </a:path>
              <a:path w="22172" h="21600" stroke="0" extrusionOk="0">
                <a:moveTo>
                  <a:pt x="0" y="3768"/>
                </a:moveTo>
                <a:cubicBezTo>
                  <a:pt x="3591" y="1313"/>
                  <a:pt x="7839" y="-1"/>
                  <a:pt x="12190" y="0"/>
                </a:cubicBezTo>
                <a:cubicBezTo>
                  <a:pt x="15665" y="0"/>
                  <a:pt x="19089" y="838"/>
                  <a:pt x="22172" y="2444"/>
                </a:cubicBezTo>
                <a:lnTo>
                  <a:pt x="12190" y="21600"/>
                </a:lnTo>
                <a:close/>
              </a:path>
            </a:pathLst>
          </a:custGeom>
          <a:noFill/>
          <a:ln w="19050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7984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 autoUpdateAnimBg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598</TotalTime>
  <Words>294</Words>
  <Application>Microsoft Office PowerPoint</Application>
  <PresentationFormat>On-screen Show (4:3)</PresentationFormat>
  <Paragraphs>87</Paragraphs>
  <Slides>16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Origin</vt:lpstr>
      <vt:lpstr>Excavators</vt:lpstr>
      <vt:lpstr>OUTLINE</vt:lpstr>
      <vt:lpstr>INTRODUCTION</vt:lpstr>
      <vt:lpstr>Type of Excavators</vt:lpstr>
      <vt:lpstr>Excavators</vt:lpstr>
      <vt:lpstr>Anatomy of Excavator</vt:lpstr>
      <vt:lpstr>Draglines</vt:lpstr>
      <vt:lpstr>Under Carriage</vt:lpstr>
      <vt:lpstr>Factors Affecting Excavators’ Productivity</vt:lpstr>
      <vt:lpstr>Loading Mechanism</vt:lpstr>
      <vt:lpstr>Excavator Productivity</vt:lpstr>
      <vt:lpstr>Buckets</vt:lpstr>
      <vt:lpstr>Tables for Backhoe</vt:lpstr>
      <vt:lpstr>Correction factor for  Opt. Depth of Cut – Angle of Swing </vt:lpstr>
      <vt:lpstr>exercise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Excavators</dc:title>
  <dc:creator>Prodi T. Sipil-UPJ</dc:creator>
  <cp:lastModifiedBy>Prodi T. Sipil-UPJ</cp:lastModifiedBy>
  <cp:revision>12</cp:revision>
  <dcterms:created xsi:type="dcterms:W3CDTF">2006-08-16T00:00:00Z</dcterms:created>
  <dcterms:modified xsi:type="dcterms:W3CDTF">2014-03-20T13:26:19Z</dcterms:modified>
</cp:coreProperties>
</file>