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9121E69-D8FB-4E32-AA49-049CCFC5D4D2}" type="datetimeFigureOut">
              <a:rPr lang="en-GB" smtClean="0"/>
              <a:t>23/09/2014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A24D7998-110F-4575-8C5A-886CF33D6684}"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121E69-D8FB-4E32-AA49-049CCFC5D4D2}"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D7998-110F-4575-8C5A-886CF33D668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121E69-D8FB-4E32-AA49-049CCFC5D4D2}"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D7998-110F-4575-8C5A-886CF33D668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121E69-D8FB-4E32-AA49-049CCFC5D4D2}"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D7998-110F-4575-8C5A-886CF33D668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9121E69-D8FB-4E32-AA49-049CCFC5D4D2}"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D7998-110F-4575-8C5A-886CF33D6684}"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121E69-D8FB-4E32-AA49-049CCFC5D4D2}" type="datetimeFigureOut">
              <a:rPr lang="en-GB" smtClean="0"/>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4D7998-110F-4575-8C5A-886CF33D668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9121E69-D8FB-4E32-AA49-049CCFC5D4D2}" type="datetimeFigureOut">
              <a:rPr lang="en-GB" smtClean="0"/>
              <a:t>23/09/2014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4D7998-110F-4575-8C5A-886CF33D668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121E69-D8FB-4E32-AA49-049CCFC5D4D2}" type="datetimeFigureOut">
              <a:rPr lang="en-GB" smtClean="0"/>
              <a:t>23/09/2014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4D7998-110F-4575-8C5A-886CF33D668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21E69-D8FB-4E32-AA49-049CCFC5D4D2}" type="datetimeFigureOut">
              <a:rPr lang="en-GB" smtClean="0"/>
              <a:t>23/09/2014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4D7998-110F-4575-8C5A-886CF33D668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121E69-D8FB-4E32-AA49-049CCFC5D4D2}" type="datetimeFigureOut">
              <a:rPr lang="en-GB" smtClean="0"/>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4D7998-110F-4575-8C5A-886CF33D668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121E69-D8FB-4E32-AA49-049CCFC5D4D2}" type="datetimeFigureOut">
              <a:rPr lang="en-GB" smtClean="0"/>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A24D7998-110F-4575-8C5A-886CF33D6684}"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9121E69-D8FB-4E32-AA49-049CCFC5D4D2}" type="datetimeFigureOut">
              <a:rPr lang="en-GB" smtClean="0"/>
              <a:t>23/09/2014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24D7998-110F-4575-8C5A-886CF33D6684}"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New%20Hoover%20Dam%20-%20YouTube.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Bangunan</a:t>
            </a:r>
            <a:r>
              <a:rPr lang="en-US" dirty="0" smtClean="0"/>
              <a:t> </a:t>
            </a:r>
            <a:r>
              <a:rPr lang="en-US" dirty="0" err="1" smtClean="0"/>
              <a:t>Utama</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6224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sz="3500" smtClean="0"/>
              <a:t>Tipe Bendung Gerak: berdasarkan bentuk pintu-pintunya</a:t>
            </a:r>
          </a:p>
        </p:txBody>
      </p:sp>
      <p:sp>
        <p:nvSpPr>
          <p:cNvPr id="12291" name="Rectangle 3"/>
          <p:cNvSpPr>
            <a:spLocks noGrp="1" noChangeArrowheads="1"/>
          </p:cNvSpPr>
          <p:nvPr>
            <p:ph idx="1"/>
          </p:nvPr>
        </p:nvSpPr>
        <p:spPr>
          <a:xfrm>
            <a:off x="457200" y="2164080"/>
            <a:ext cx="8229600" cy="4389120"/>
          </a:xfrm>
        </p:spPr>
        <p:txBody>
          <a:bodyPr>
            <a:normAutofit/>
          </a:bodyPr>
          <a:lstStyle/>
          <a:p>
            <a:pPr eaLnBrk="1" hangingPunct="1">
              <a:lnSpc>
                <a:spcPct val="90000"/>
              </a:lnSpc>
            </a:pPr>
            <a:r>
              <a:rPr lang="en-US" altLang="en-US" dirty="0" err="1" smtClean="0">
                <a:solidFill>
                  <a:srgbClr val="FF0000"/>
                </a:solidFill>
              </a:rPr>
              <a:t>Pintu</a:t>
            </a:r>
            <a:r>
              <a:rPr lang="en-US" altLang="en-US" dirty="0" smtClean="0">
                <a:solidFill>
                  <a:srgbClr val="FF0000"/>
                </a:solidFill>
              </a:rPr>
              <a:t> </a:t>
            </a:r>
            <a:r>
              <a:rPr lang="en-US" altLang="en-US" dirty="0" err="1" smtClean="0">
                <a:solidFill>
                  <a:srgbClr val="FF0000"/>
                </a:solidFill>
              </a:rPr>
              <a:t>geser</a:t>
            </a:r>
            <a:r>
              <a:rPr lang="en-US" altLang="en-US" dirty="0" smtClean="0">
                <a:solidFill>
                  <a:srgbClr val="FF0000"/>
                </a:solidFill>
              </a:rPr>
              <a:t> </a:t>
            </a:r>
            <a:r>
              <a:rPr lang="en-US" altLang="en-US" dirty="0" err="1" smtClean="0">
                <a:solidFill>
                  <a:srgbClr val="FF0000"/>
                </a:solidFill>
              </a:rPr>
              <a:t>atau</a:t>
            </a:r>
            <a:r>
              <a:rPr lang="en-US" altLang="en-US" dirty="0" smtClean="0">
                <a:solidFill>
                  <a:srgbClr val="FF0000"/>
                </a:solidFill>
              </a:rPr>
              <a:t> </a:t>
            </a:r>
            <a:r>
              <a:rPr lang="en-US" altLang="en-US" dirty="0" err="1" smtClean="0">
                <a:solidFill>
                  <a:srgbClr val="FF0000"/>
                </a:solidFill>
              </a:rPr>
              <a:t>sorong</a:t>
            </a:r>
            <a:r>
              <a:rPr lang="en-US" altLang="en-US" dirty="0" smtClean="0"/>
              <a:t>: </a:t>
            </a:r>
            <a:r>
              <a:rPr lang="en-US" altLang="en-US" dirty="0" err="1" smtClean="0"/>
              <a:t>banyak</a:t>
            </a:r>
            <a:r>
              <a:rPr lang="en-US" altLang="en-US" dirty="0" smtClean="0"/>
              <a:t> </a:t>
            </a:r>
            <a:r>
              <a:rPr lang="en-US" altLang="en-US" dirty="0" err="1" smtClean="0"/>
              <a:t>digunakan</a:t>
            </a:r>
            <a:r>
              <a:rPr lang="en-US" altLang="en-US" dirty="0" smtClean="0"/>
              <a:t> </a:t>
            </a:r>
            <a:r>
              <a:rPr lang="en-US" altLang="en-US" dirty="0" err="1" smtClean="0"/>
              <a:t>untuk</a:t>
            </a:r>
            <a:r>
              <a:rPr lang="en-US" altLang="en-US" dirty="0" smtClean="0"/>
              <a:t> </a:t>
            </a:r>
            <a:r>
              <a:rPr lang="en-US" altLang="en-US" dirty="0" err="1" smtClean="0"/>
              <a:t>lebar</a:t>
            </a:r>
            <a:r>
              <a:rPr lang="en-US" altLang="en-US" dirty="0" smtClean="0"/>
              <a:t> </a:t>
            </a:r>
            <a:r>
              <a:rPr lang="en-US" altLang="en-US" dirty="0" err="1" smtClean="0"/>
              <a:t>dan</a:t>
            </a:r>
            <a:r>
              <a:rPr lang="en-US" altLang="en-US" dirty="0" smtClean="0"/>
              <a:t> </a:t>
            </a:r>
            <a:r>
              <a:rPr lang="en-US" altLang="en-US" dirty="0" err="1" smtClean="0"/>
              <a:t>tinggi</a:t>
            </a:r>
            <a:r>
              <a:rPr lang="en-US" altLang="en-US" dirty="0" smtClean="0"/>
              <a:t> </a:t>
            </a:r>
            <a:r>
              <a:rPr lang="en-US" altLang="en-US" dirty="0" err="1" smtClean="0"/>
              <a:t>bukaan</a:t>
            </a:r>
            <a:r>
              <a:rPr lang="en-US" altLang="en-US" dirty="0" smtClean="0"/>
              <a:t> yang </a:t>
            </a:r>
            <a:r>
              <a:rPr lang="en-US" altLang="en-US" dirty="0" err="1" smtClean="0"/>
              <a:t>kecil</a:t>
            </a:r>
            <a:r>
              <a:rPr lang="en-US" altLang="en-US" dirty="0" smtClean="0"/>
              <a:t> </a:t>
            </a:r>
            <a:r>
              <a:rPr lang="en-US" altLang="en-US" dirty="0" err="1" smtClean="0"/>
              <a:t>dan</a:t>
            </a:r>
            <a:r>
              <a:rPr lang="en-US" altLang="en-US" dirty="0" smtClean="0"/>
              <a:t> </a:t>
            </a:r>
            <a:r>
              <a:rPr lang="en-US" altLang="en-US" dirty="0" err="1" smtClean="0"/>
              <a:t>sedang</a:t>
            </a:r>
            <a:r>
              <a:rPr lang="en-US" altLang="en-US" dirty="0" smtClean="0"/>
              <a:t> </a:t>
            </a:r>
          </a:p>
          <a:p>
            <a:pPr eaLnBrk="1" hangingPunct="1">
              <a:lnSpc>
                <a:spcPct val="90000"/>
              </a:lnSpc>
            </a:pPr>
            <a:r>
              <a:rPr lang="en-US" altLang="en-US" dirty="0" err="1" smtClean="0">
                <a:solidFill>
                  <a:srgbClr val="FF0000"/>
                </a:solidFill>
              </a:rPr>
              <a:t>Pintu</a:t>
            </a:r>
            <a:r>
              <a:rPr lang="en-US" altLang="en-US" dirty="0" smtClean="0">
                <a:solidFill>
                  <a:srgbClr val="FF0000"/>
                </a:solidFill>
              </a:rPr>
              <a:t> radial</a:t>
            </a:r>
            <a:r>
              <a:rPr lang="en-US" altLang="en-US" dirty="0" smtClean="0"/>
              <a:t>: </a:t>
            </a:r>
            <a:r>
              <a:rPr lang="en-US" altLang="en-US" dirty="0" err="1" smtClean="0"/>
              <a:t>daun</a:t>
            </a:r>
            <a:r>
              <a:rPr lang="en-US" altLang="en-US" dirty="0" smtClean="0"/>
              <a:t> </a:t>
            </a:r>
            <a:r>
              <a:rPr lang="en-US" altLang="en-US" dirty="0" err="1" smtClean="0"/>
              <a:t>pintu</a:t>
            </a:r>
            <a:r>
              <a:rPr lang="en-US" altLang="en-US" dirty="0" smtClean="0"/>
              <a:t> </a:t>
            </a:r>
            <a:r>
              <a:rPr lang="en-US" altLang="en-US" dirty="0" err="1" smtClean="0"/>
              <a:t>berbentuk</a:t>
            </a:r>
            <a:r>
              <a:rPr lang="en-US" altLang="en-US" dirty="0" smtClean="0"/>
              <a:t> </a:t>
            </a:r>
            <a:r>
              <a:rPr lang="en-US" altLang="en-US" dirty="0" err="1" smtClean="0"/>
              <a:t>lengkung</a:t>
            </a:r>
            <a:r>
              <a:rPr lang="en-US" altLang="en-US" dirty="0" smtClean="0"/>
              <a:t> (</a:t>
            </a:r>
            <a:r>
              <a:rPr lang="en-US" altLang="en-US" dirty="0" err="1" smtClean="0"/>
              <a:t>busur</a:t>
            </a:r>
            <a:r>
              <a:rPr lang="en-US" altLang="en-US" dirty="0" smtClean="0"/>
              <a:t>) </a:t>
            </a:r>
            <a:r>
              <a:rPr lang="en-US" altLang="en-US" dirty="0" err="1" smtClean="0"/>
              <a:t>dengan</a:t>
            </a:r>
            <a:r>
              <a:rPr lang="en-US" altLang="en-US" dirty="0" smtClean="0"/>
              <a:t> </a:t>
            </a:r>
            <a:r>
              <a:rPr lang="en-US" altLang="en-US" dirty="0" err="1" smtClean="0"/>
              <a:t>lengan</a:t>
            </a:r>
            <a:r>
              <a:rPr lang="en-US" altLang="en-US" dirty="0" smtClean="0"/>
              <a:t> </a:t>
            </a:r>
            <a:r>
              <a:rPr lang="en-US" altLang="en-US" dirty="0" err="1" smtClean="0"/>
              <a:t>pintu</a:t>
            </a:r>
            <a:r>
              <a:rPr lang="en-US" altLang="en-US" dirty="0" smtClean="0"/>
              <a:t> yang </a:t>
            </a:r>
            <a:r>
              <a:rPr lang="en-US" altLang="en-US" dirty="0" err="1" smtClean="0"/>
              <a:t>sendinya</a:t>
            </a:r>
            <a:r>
              <a:rPr lang="en-US" altLang="en-US" dirty="0" smtClean="0"/>
              <a:t> </a:t>
            </a:r>
            <a:r>
              <a:rPr lang="en-US" altLang="en-US" dirty="0" err="1" smtClean="0"/>
              <a:t>tertanam</a:t>
            </a:r>
            <a:r>
              <a:rPr lang="en-US" altLang="en-US" dirty="0" smtClean="0"/>
              <a:t> </a:t>
            </a:r>
            <a:r>
              <a:rPr lang="en-US" altLang="en-US" dirty="0" err="1" smtClean="0"/>
              <a:t>pada</a:t>
            </a:r>
            <a:r>
              <a:rPr lang="en-US" altLang="en-US" dirty="0" smtClean="0"/>
              <a:t> </a:t>
            </a:r>
            <a:r>
              <a:rPr lang="en-US" altLang="en-US" dirty="0" err="1" smtClean="0"/>
              <a:t>tembok</a:t>
            </a:r>
            <a:r>
              <a:rPr lang="en-US" altLang="en-US" dirty="0" smtClean="0"/>
              <a:t> </a:t>
            </a:r>
            <a:r>
              <a:rPr lang="en-US" altLang="en-US" dirty="0" err="1" smtClean="0"/>
              <a:t>sayap</a:t>
            </a:r>
            <a:r>
              <a:rPr lang="en-US" altLang="en-US" dirty="0" smtClean="0"/>
              <a:t> </a:t>
            </a:r>
            <a:r>
              <a:rPr lang="en-US" altLang="en-US" dirty="0" err="1" smtClean="0"/>
              <a:t>atau</a:t>
            </a:r>
            <a:r>
              <a:rPr lang="en-US" altLang="en-US" dirty="0" smtClean="0"/>
              <a:t> </a:t>
            </a:r>
            <a:r>
              <a:rPr lang="en-US" altLang="en-US" dirty="0" err="1" smtClean="0"/>
              <a:t>pilar</a:t>
            </a:r>
            <a:r>
              <a:rPr lang="en-US" altLang="en-US" dirty="0" smtClean="0"/>
              <a:t>, </a:t>
            </a:r>
            <a:r>
              <a:rPr lang="en-US" altLang="en-US" dirty="0" err="1" smtClean="0"/>
              <a:t>alat</a:t>
            </a:r>
            <a:r>
              <a:rPr lang="en-US" altLang="en-US" dirty="0" smtClean="0"/>
              <a:t> </a:t>
            </a:r>
            <a:r>
              <a:rPr lang="en-US" altLang="en-US" dirty="0" err="1" smtClean="0"/>
              <a:t>penggerak</a:t>
            </a:r>
            <a:r>
              <a:rPr lang="en-US" altLang="en-US" dirty="0" smtClean="0"/>
              <a:t> </a:t>
            </a:r>
            <a:r>
              <a:rPr lang="en-US" altLang="en-US" dirty="0" err="1" smtClean="0"/>
              <a:t>pintu</a:t>
            </a:r>
            <a:r>
              <a:rPr lang="en-US" altLang="en-US" dirty="0" smtClean="0"/>
              <a:t> </a:t>
            </a:r>
            <a:r>
              <a:rPr lang="en-US" altLang="en-US" dirty="0" err="1" smtClean="0"/>
              <a:t>dapat</a:t>
            </a:r>
            <a:r>
              <a:rPr lang="en-US" altLang="en-US" dirty="0" smtClean="0"/>
              <a:t> </a:t>
            </a:r>
            <a:r>
              <a:rPr lang="en-US" altLang="en-US" dirty="0" err="1" smtClean="0"/>
              <a:t>dapat</a:t>
            </a:r>
            <a:r>
              <a:rPr lang="en-US" altLang="en-US" dirty="0" smtClean="0"/>
              <a:t> pula </a:t>
            </a:r>
            <a:r>
              <a:rPr lang="en-US" altLang="en-US" dirty="0" err="1" smtClean="0"/>
              <a:t>dilakukan</a:t>
            </a:r>
            <a:r>
              <a:rPr lang="en-US" altLang="en-US" dirty="0" smtClean="0"/>
              <a:t> </a:t>
            </a:r>
            <a:r>
              <a:rPr lang="en-US" altLang="en-US" dirty="0" err="1" smtClean="0"/>
              <a:t>secara</a:t>
            </a:r>
            <a:r>
              <a:rPr lang="en-US" altLang="en-US" dirty="0" smtClean="0"/>
              <a:t> </a:t>
            </a:r>
            <a:r>
              <a:rPr lang="en-US" altLang="en-US" dirty="0" err="1" smtClean="0"/>
              <a:t>hidrolik</a:t>
            </a:r>
            <a:r>
              <a:rPr lang="en-US" altLang="en-US" dirty="0" smtClean="0"/>
              <a:t> </a:t>
            </a:r>
            <a:r>
              <a:rPr lang="en-US" altLang="en-US" dirty="0" err="1" smtClean="0"/>
              <a:t>dengan</a:t>
            </a:r>
            <a:r>
              <a:rPr lang="en-US" altLang="en-US" dirty="0" smtClean="0"/>
              <a:t> </a:t>
            </a:r>
            <a:r>
              <a:rPr lang="en-US" altLang="en-US" dirty="0" err="1" smtClean="0"/>
              <a:t>peralatan</a:t>
            </a:r>
            <a:r>
              <a:rPr lang="en-US" altLang="en-US" dirty="0" smtClean="0"/>
              <a:t> </a:t>
            </a:r>
            <a:r>
              <a:rPr lang="en-US" altLang="en-US" dirty="0" err="1" smtClean="0"/>
              <a:t>pendorong</a:t>
            </a:r>
            <a:r>
              <a:rPr lang="en-US" altLang="en-US" dirty="0" smtClean="0"/>
              <a:t> </a:t>
            </a:r>
            <a:r>
              <a:rPr lang="en-US" altLang="en-US" dirty="0" err="1" smtClean="0"/>
              <a:t>dan</a:t>
            </a:r>
            <a:r>
              <a:rPr lang="en-US" altLang="en-US" dirty="0" smtClean="0"/>
              <a:t> </a:t>
            </a:r>
            <a:r>
              <a:rPr lang="en-US" altLang="en-US" dirty="0" err="1" smtClean="0"/>
              <a:t>penarik</a:t>
            </a:r>
            <a:r>
              <a:rPr lang="en-US" altLang="en-US" dirty="0" smtClean="0"/>
              <a:t> </a:t>
            </a:r>
            <a:r>
              <a:rPr lang="en-US" altLang="en-US" dirty="0" err="1" smtClean="0"/>
              <a:t>mekanik</a:t>
            </a:r>
            <a:r>
              <a:rPr lang="en-US" altLang="en-US" dirty="0" smtClean="0"/>
              <a:t> yang </a:t>
            </a:r>
            <a:r>
              <a:rPr lang="en-US" altLang="en-US" dirty="0" err="1" smtClean="0"/>
              <a:t>tertanam</a:t>
            </a:r>
            <a:r>
              <a:rPr lang="en-US" altLang="en-US" dirty="0" smtClean="0"/>
              <a:t> </a:t>
            </a:r>
            <a:r>
              <a:rPr lang="en-US" altLang="en-US" dirty="0" err="1" smtClean="0"/>
              <a:t>pada</a:t>
            </a:r>
            <a:r>
              <a:rPr lang="en-US" altLang="en-US" dirty="0" smtClean="0"/>
              <a:t> </a:t>
            </a:r>
            <a:r>
              <a:rPr lang="en-US" altLang="en-US" dirty="0" err="1" smtClean="0"/>
              <a:t>tembok</a:t>
            </a:r>
            <a:r>
              <a:rPr lang="en-US" altLang="en-US" dirty="0" smtClean="0"/>
              <a:t> </a:t>
            </a:r>
            <a:r>
              <a:rPr lang="en-US" altLang="en-US" dirty="0" err="1" smtClean="0"/>
              <a:t>sayap</a:t>
            </a:r>
            <a:r>
              <a:rPr lang="en-US" altLang="en-US" dirty="0" smtClean="0"/>
              <a:t> </a:t>
            </a:r>
            <a:r>
              <a:rPr lang="en-US" altLang="en-US" dirty="0" err="1" smtClean="0"/>
              <a:t>atau</a:t>
            </a:r>
            <a:r>
              <a:rPr lang="en-US" altLang="en-US" dirty="0" smtClean="0"/>
              <a:t> </a:t>
            </a:r>
            <a:r>
              <a:rPr lang="en-US" altLang="en-US" dirty="0" err="1" smtClean="0"/>
              <a:t>pilar</a:t>
            </a:r>
            <a:r>
              <a:rPr lang="en-US" altLang="en-US" dirty="0" smtClean="0"/>
              <a:t> </a:t>
            </a:r>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p:txBody>
      </p:sp>
    </p:spTree>
    <p:extLst>
      <p:ext uri="{BB962C8B-B14F-4D97-AF65-F5344CB8AC3E}">
        <p14:creationId xmlns:p14="http://schemas.microsoft.com/office/powerpoint/2010/main" val="3638352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err="1" smtClean="0">
                <a:solidFill>
                  <a:schemeClr val="hlink"/>
                </a:solidFill>
              </a:rPr>
              <a:t>Bendung</a:t>
            </a:r>
            <a:r>
              <a:rPr lang="en-US" altLang="en-US" dirty="0" smtClean="0">
                <a:solidFill>
                  <a:schemeClr val="hlink"/>
                </a:solidFill>
              </a:rPr>
              <a:t> </a:t>
            </a:r>
            <a:r>
              <a:rPr lang="en-US" altLang="en-US" dirty="0" err="1" smtClean="0">
                <a:solidFill>
                  <a:schemeClr val="hlink"/>
                </a:solidFill>
              </a:rPr>
              <a:t>Karet</a:t>
            </a:r>
            <a:endParaRPr lang="en-US" altLang="en-US" dirty="0" smtClean="0">
              <a:solidFill>
                <a:schemeClr val="hlink"/>
              </a:solidFill>
            </a:endParaRPr>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35162"/>
            <a:ext cx="48006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6"/>
          <p:cNvSpPr txBox="1">
            <a:spLocks noChangeArrowheads="1"/>
          </p:cNvSpPr>
          <p:nvPr/>
        </p:nvSpPr>
        <p:spPr bwMode="auto">
          <a:xfrm>
            <a:off x="4572000" y="1995487"/>
            <a:ext cx="4179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erlin Sans FB" pitchFamily="34" charset="0"/>
              </a:defRPr>
            </a:lvl1pPr>
            <a:lvl2pPr marL="742950" indent="-285750" eaLnBrk="0" hangingPunct="0">
              <a:defRPr>
                <a:solidFill>
                  <a:schemeClr val="tx1"/>
                </a:solidFill>
                <a:latin typeface="Berlin Sans FB" pitchFamily="34" charset="0"/>
              </a:defRPr>
            </a:lvl2pPr>
            <a:lvl3pPr marL="1143000" indent="-228600" eaLnBrk="0" hangingPunct="0">
              <a:defRPr>
                <a:solidFill>
                  <a:schemeClr val="tx1"/>
                </a:solidFill>
                <a:latin typeface="Berlin Sans FB" pitchFamily="34" charset="0"/>
              </a:defRPr>
            </a:lvl3pPr>
            <a:lvl4pPr marL="1600200" indent="-228600" eaLnBrk="0" hangingPunct="0">
              <a:defRPr>
                <a:solidFill>
                  <a:schemeClr val="tx1"/>
                </a:solidFill>
                <a:latin typeface="Berlin Sans FB" pitchFamily="34" charset="0"/>
              </a:defRPr>
            </a:lvl4pPr>
            <a:lvl5pPr marL="2057400" indent="-228600" eaLnBrk="0" hangingPunct="0">
              <a:defRPr>
                <a:solidFill>
                  <a:schemeClr val="tx1"/>
                </a:solidFill>
                <a:latin typeface="Berlin Sans FB" pitchFamily="34" charset="0"/>
              </a:defRPr>
            </a:lvl5pPr>
            <a:lvl6pPr marL="2514600" indent="-228600" eaLnBrk="0" fontAlgn="base" hangingPunct="0">
              <a:spcBef>
                <a:spcPct val="0"/>
              </a:spcBef>
              <a:spcAft>
                <a:spcPct val="0"/>
              </a:spcAft>
              <a:defRPr>
                <a:solidFill>
                  <a:schemeClr val="tx1"/>
                </a:solidFill>
                <a:latin typeface="Berlin Sans FB" pitchFamily="34" charset="0"/>
              </a:defRPr>
            </a:lvl6pPr>
            <a:lvl7pPr marL="2971800" indent="-228600" eaLnBrk="0" fontAlgn="base" hangingPunct="0">
              <a:spcBef>
                <a:spcPct val="0"/>
              </a:spcBef>
              <a:spcAft>
                <a:spcPct val="0"/>
              </a:spcAft>
              <a:defRPr>
                <a:solidFill>
                  <a:schemeClr val="tx1"/>
                </a:solidFill>
                <a:latin typeface="Berlin Sans FB" pitchFamily="34" charset="0"/>
              </a:defRPr>
            </a:lvl7pPr>
            <a:lvl8pPr marL="3429000" indent="-228600" eaLnBrk="0" fontAlgn="base" hangingPunct="0">
              <a:spcBef>
                <a:spcPct val="0"/>
              </a:spcBef>
              <a:spcAft>
                <a:spcPct val="0"/>
              </a:spcAft>
              <a:defRPr>
                <a:solidFill>
                  <a:schemeClr val="tx1"/>
                </a:solidFill>
                <a:latin typeface="Berlin Sans FB" pitchFamily="34" charset="0"/>
              </a:defRPr>
            </a:lvl8pPr>
            <a:lvl9pPr marL="3886200" indent="-228600" eaLnBrk="0" fontAlgn="base" hangingPunct="0">
              <a:spcBef>
                <a:spcPct val="0"/>
              </a:spcBef>
              <a:spcAft>
                <a:spcPct val="0"/>
              </a:spcAft>
              <a:defRPr>
                <a:solidFill>
                  <a:schemeClr val="tx1"/>
                </a:solidFill>
                <a:latin typeface="Berlin Sans FB" pitchFamily="34" charset="0"/>
              </a:defRPr>
            </a:lvl9pPr>
          </a:lstStyle>
          <a:p>
            <a:pPr eaLnBrk="1" hangingPunct="1"/>
            <a:r>
              <a:rPr lang="en-US" altLang="en-US" b="1" dirty="0" err="1"/>
              <a:t>Bendung</a:t>
            </a:r>
            <a:r>
              <a:rPr lang="en-US" altLang="en-US" b="1" dirty="0"/>
              <a:t> </a:t>
            </a:r>
            <a:r>
              <a:rPr lang="en-US" altLang="en-US" b="1" dirty="0" err="1"/>
              <a:t>Karet</a:t>
            </a:r>
            <a:r>
              <a:rPr lang="en-US" altLang="en-US" b="1" dirty="0"/>
              <a:t> Kr. </a:t>
            </a:r>
            <a:r>
              <a:rPr lang="en-US" altLang="en-US" b="1" dirty="0" err="1"/>
              <a:t>Peusangan</a:t>
            </a:r>
            <a:r>
              <a:rPr lang="en-US" altLang="en-US" b="1" dirty="0"/>
              <a:t>, Aceh</a:t>
            </a:r>
          </a:p>
        </p:txBody>
      </p:sp>
      <p:pic>
        <p:nvPicPr>
          <p:cNvPr id="133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47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8"/>
          <p:cNvSpPr txBox="1">
            <a:spLocks noChangeArrowheads="1"/>
          </p:cNvSpPr>
          <p:nvPr/>
        </p:nvSpPr>
        <p:spPr bwMode="auto">
          <a:xfrm>
            <a:off x="0" y="3733800"/>
            <a:ext cx="417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erlin Sans FB" pitchFamily="34" charset="0"/>
              </a:defRPr>
            </a:lvl1pPr>
            <a:lvl2pPr marL="742950" indent="-285750" eaLnBrk="0" hangingPunct="0">
              <a:defRPr>
                <a:solidFill>
                  <a:schemeClr val="tx1"/>
                </a:solidFill>
                <a:latin typeface="Berlin Sans FB" pitchFamily="34" charset="0"/>
              </a:defRPr>
            </a:lvl2pPr>
            <a:lvl3pPr marL="1143000" indent="-228600" eaLnBrk="0" hangingPunct="0">
              <a:defRPr>
                <a:solidFill>
                  <a:schemeClr val="tx1"/>
                </a:solidFill>
                <a:latin typeface="Berlin Sans FB" pitchFamily="34" charset="0"/>
              </a:defRPr>
            </a:lvl3pPr>
            <a:lvl4pPr marL="1600200" indent="-228600" eaLnBrk="0" hangingPunct="0">
              <a:defRPr>
                <a:solidFill>
                  <a:schemeClr val="tx1"/>
                </a:solidFill>
                <a:latin typeface="Berlin Sans FB" pitchFamily="34" charset="0"/>
              </a:defRPr>
            </a:lvl4pPr>
            <a:lvl5pPr marL="2057400" indent="-228600" eaLnBrk="0" hangingPunct="0">
              <a:defRPr>
                <a:solidFill>
                  <a:schemeClr val="tx1"/>
                </a:solidFill>
                <a:latin typeface="Berlin Sans FB" pitchFamily="34" charset="0"/>
              </a:defRPr>
            </a:lvl5pPr>
            <a:lvl6pPr marL="2514600" indent="-228600" eaLnBrk="0" fontAlgn="base" hangingPunct="0">
              <a:spcBef>
                <a:spcPct val="0"/>
              </a:spcBef>
              <a:spcAft>
                <a:spcPct val="0"/>
              </a:spcAft>
              <a:defRPr>
                <a:solidFill>
                  <a:schemeClr val="tx1"/>
                </a:solidFill>
                <a:latin typeface="Berlin Sans FB" pitchFamily="34" charset="0"/>
              </a:defRPr>
            </a:lvl6pPr>
            <a:lvl7pPr marL="2971800" indent="-228600" eaLnBrk="0" fontAlgn="base" hangingPunct="0">
              <a:spcBef>
                <a:spcPct val="0"/>
              </a:spcBef>
              <a:spcAft>
                <a:spcPct val="0"/>
              </a:spcAft>
              <a:defRPr>
                <a:solidFill>
                  <a:schemeClr val="tx1"/>
                </a:solidFill>
                <a:latin typeface="Berlin Sans FB" pitchFamily="34" charset="0"/>
              </a:defRPr>
            </a:lvl7pPr>
            <a:lvl8pPr marL="3429000" indent="-228600" eaLnBrk="0" fontAlgn="base" hangingPunct="0">
              <a:spcBef>
                <a:spcPct val="0"/>
              </a:spcBef>
              <a:spcAft>
                <a:spcPct val="0"/>
              </a:spcAft>
              <a:defRPr>
                <a:solidFill>
                  <a:schemeClr val="tx1"/>
                </a:solidFill>
                <a:latin typeface="Berlin Sans FB" pitchFamily="34" charset="0"/>
              </a:defRPr>
            </a:lvl8pPr>
            <a:lvl9pPr marL="3886200" indent="-228600" eaLnBrk="0" fontAlgn="base" hangingPunct="0">
              <a:spcBef>
                <a:spcPct val="0"/>
              </a:spcBef>
              <a:spcAft>
                <a:spcPct val="0"/>
              </a:spcAft>
              <a:defRPr>
                <a:solidFill>
                  <a:schemeClr val="tx1"/>
                </a:solidFill>
                <a:latin typeface="Berlin Sans FB" pitchFamily="34" charset="0"/>
              </a:defRPr>
            </a:lvl9pPr>
          </a:lstStyle>
          <a:p>
            <a:pPr eaLnBrk="1" hangingPunct="1"/>
            <a:r>
              <a:rPr lang="en-US" altLang="en-US" b="1"/>
              <a:t>Bendung Karet Bangkir, Indramayu</a:t>
            </a:r>
          </a:p>
        </p:txBody>
      </p:sp>
    </p:spTree>
    <p:extLst>
      <p:ext uri="{BB962C8B-B14F-4D97-AF65-F5344CB8AC3E}">
        <p14:creationId xmlns:p14="http://schemas.microsoft.com/office/powerpoint/2010/main" val="661802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Bendung Karet</a:t>
            </a:r>
          </a:p>
        </p:txBody>
      </p:sp>
      <p:pic>
        <p:nvPicPr>
          <p:cNvPr id="14339" name="Picture 4" descr="8d84351117a81564fbf615e3363d0b3ebf06b1c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3359197"/>
            <a:ext cx="47625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2508bendung-k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6437"/>
            <a:ext cx="51054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452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Bendung Karet</a:t>
            </a:r>
          </a:p>
        </p:txBody>
      </p:sp>
      <p:sp>
        <p:nvSpPr>
          <p:cNvPr id="15363" name="Rectangle 3"/>
          <p:cNvSpPr>
            <a:spLocks noGrp="1" noChangeArrowheads="1"/>
          </p:cNvSpPr>
          <p:nvPr>
            <p:ph idx="1"/>
          </p:nvPr>
        </p:nvSpPr>
        <p:spPr/>
        <p:txBody>
          <a:bodyPr/>
          <a:lstStyle/>
          <a:p>
            <a:pPr eaLnBrk="1" hangingPunct="1"/>
            <a:r>
              <a:rPr lang="en-US" altLang="en-US" sz="2800" smtClean="0"/>
              <a:t>Memiliki 2 (dua) </a:t>
            </a:r>
            <a:r>
              <a:rPr lang="en-US" altLang="en-US" sz="2800" smtClean="0">
                <a:solidFill>
                  <a:srgbClr val="FF0000"/>
                </a:solidFill>
              </a:rPr>
              <a:t>bagian pokok</a:t>
            </a:r>
            <a:r>
              <a:rPr lang="en-US" altLang="en-US" sz="2800" smtClean="0"/>
              <a:t>, yaitu : </a:t>
            </a:r>
          </a:p>
          <a:p>
            <a:pPr lvl="1" eaLnBrk="1" hangingPunct="1"/>
            <a:r>
              <a:rPr lang="en-US" altLang="en-US" sz="2200" smtClean="0"/>
              <a:t>Tubuh bendung yang terbuat dari karet </a:t>
            </a:r>
          </a:p>
          <a:p>
            <a:pPr lvl="1" eaLnBrk="1" hangingPunct="1"/>
            <a:r>
              <a:rPr lang="en-US" altLang="en-US" sz="2200" smtClean="0"/>
              <a:t>Pondasi beton berbentuk plat beton sebagai dudukan tabung karet, serta dilengkapi satu ruang kontrol dengan beberapa perlengkapan (mesin) untuk mengontrol mengembang dan mengempisnya tabung karet </a:t>
            </a:r>
          </a:p>
          <a:p>
            <a:pPr eaLnBrk="1" hangingPunct="1"/>
            <a:r>
              <a:rPr lang="en-US" altLang="en-US" sz="2800" smtClean="0">
                <a:solidFill>
                  <a:srgbClr val="FF0000"/>
                </a:solidFill>
              </a:rPr>
              <a:t>Fungsi</a:t>
            </a:r>
            <a:r>
              <a:rPr lang="en-US" altLang="en-US" sz="2800" smtClean="0"/>
              <a:t>: meninggikan muka air dengan cara mengembungkan tubuh bendung dan menurunkan muka air dengan cara mengempiskannya </a:t>
            </a:r>
          </a:p>
          <a:p>
            <a:pPr eaLnBrk="1" hangingPunct="1"/>
            <a:endParaRPr lang="en-US" altLang="en-US" sz="2800" smtClean="0"/>
          </a:p>
          <a:p>
            <a:pPr eaLnBrk="1" hangingPunct="1"/>
            <a:endParaRPr lang="en-US" altLang="en-US" sz="2600" smtClean="0"/>
          </a:p>
        </p:txBody>
      </p:sp>
    </p:spTree>
    <p:extLst>
      <p:ext uri="{BB962C8B-B14F-4D97-AF65-F5344CB8AC3E}">
        <p14:creationId xmlns:p14="http://schemas.microsoft.com/office/powerpoint/2010/main" val="3761512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ltLang="en-US" smtClean="0"/>
          </a:p>
        </p:txBody>
      </p:sp>
      <p:sp>
        <p:nvSpPr>
          <p:cNvPr id="16387" name="Rectangle 3"/>
          <p:cNvSpPr>
            <a:spLocks noGrp="1" noChangeArrowheads="1"/>
          </p:cNvSpPr>
          <p:nvPr>
            <p:ph idx="1"/>
          </p:nvPr>
        </p:nvSpPr>
        <p:spPr/>
        <p:txBody>
          <a:bodyPr/>
          <a:lstStyle/>
          <a:p>
            <a:pPr algn="just" eaLnBrk="1" hangingPunct="1">
              <a:spcBef>
                <a:spcPct val="0"/>
              </a:spcBef>
            </a:pPr>
            <a:r>
              <a:rPr lang="en-US" altLang="en-US" smtClean="0"/>
              <a:t>Tubuh bendung yang terbuat dari </a:t>
            </a:r>
            <a:r>
              <a:rPr lang="en-US" altLang="en-US" smtClean="0">
                <a:solidFill>
                  <a:srgbClr val="FF0000"/>
                </a:solidFill>
              </a:rPr>
              <a:t>tabung karet</a:t>
            </a:r>
            <a:r>
              <a:rPr lang="en-US" altLang="en-US" smtClean="0"/>
              <a:t> dapat diisi dengan udara atau air</a:t>
            </a:r>
          </a:p>
          <a:p>
            <a:pPr algn="just" eaLnBrk="1" hangingPunct="1">
              <a:spcBef>
                <a:spcPct val="0"/>
              </a:spcBef>
            </a:pPr>
            <a:r>
              <a:rPr lang="en-US" altLang="en-US" smtClean="0"/>
              <a:t>Proses pengisian udara atau air dari pompa udara atau air dilengkapi dengan instrumen pengontrol udara atau air (manometer) </a:t>
            </a:r>
          </a:p>
          <a:p>
            <a:pPr eaLnBrk="1" hangingPunct="1"/>
            <a:endParaRPr lang="en-US" altLang="en-US" smtClean="0"/>
          </a:p>
        </p:txBody>
      </p:sp>
    </p:spTree>
    <p:extLst>
      <p:ext uri="{BB962C8B-B14F-4D97-AF65-F5344CB8AC3E}">
        <p14:creationId xmlns:p14="http://schemas.microsoft.com/office/powerpoint/2010/main" val="1160191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Bendung Saringan Bawah</a:t>
            </a:r>
          </a:p>
        </p:txBody>
      </p:sp>
      <p:sp>
        <p:nvSpPr>
          <p:cNvPr id="17411" name="Rectangle 3"/>
          <p:cNvSpPr>
            <a:spLocks noGrp="1" noChangeArrowheads="1"/>
          </p:cNvSpPr>
          <p:nvPr>
            <p:ph idx="1"/>
          </p:nvPr>
        </p:nvSpPr>
        <p:spPr/>
        <p:txBody>
          <a:bodyPr/>
          <a:lstStyle/>
          <a:p>
            <a:pPr algn="just" eaLnBrk="1" hangingPunct="1">
              <a:spcBef>
                <a:spcPct val="0"/>
              </a:spcBef>
            </a:pPr>
            <a:r>
              <a:rPr lang="en-US" altLang="en-US" smtClean="0"/>
              <a:t>Bendung saringan bawah atau Tiroller mengelakkan air lewat dasar sungai </a:t>
            </a:r>
          </a:p>
          <a:p>
            <a:pPr algn="just" eaLnBrk="1" hangingPunct="1">
              <a:spcBef>
                <a:spcPct val="0"/>
              </a:spcBef>
            </a:pPr>
            <a:r>
              <a:rPr lang="en-US" altLang="en-US" smtClean="0"/>
              <a:t>Berupa bendung pelimpah yang dilengkapi dengan saluran penangkap dan saringan </a:t>
            </a:r>
          </a:p>
          <a:p>
            <a:pPr algn="just" eaLnBrk="1" hangingPunct="1">
              <a:spcBef>
                <a:spcPct val="0"/>
              </a:spcBef>
            </a:pPr>
            <a:r>
              <a:rPr lang="en-US" altLang="en-US" smtClean="0"/>
              <a:t>Air lewat saringan dengan membuat bak penampung air berupa saluran penangkap melintang sungai dan mengalirkan airnya ke tepi sungai untuk dibawa ke jaringan irigasi </a:t>
            </a:r>
          </a:p>
          <a:p>
            <a:pPr algn="just" eaLnBrk="1" hangingPunct="1">
              <a:spcBef>
                <a:spcPct val="0"/>
              </a:spcBef>
            </a:pPr>
            <a:endParaRPr lang="en-US" altLang="en-US" smtClean="0"/>
          </a:p>
          <a:p>
            <a:pPr algn="just" eaLnBrk="1" hangingPunct="1">
              <a:spcBef>
                <a:spcPct val="0"/>
              </a:spcBef>
            </a:pPr>
            <a:endParaRPr lang="en-US" altLang="en-US" smtClean="0"/>
          </a:p>
        </p:txBody>
      </p:sp>
    </p:spTree>
    <p:extLst>
      <p:ext uri="{BB962C8B-B14F-4D97-AF65-F5344CB8AC3E}">
        <p14:creationId xmlns:p14="http://schemas.microsoft.com/office/powerpoint/2010/main" val="3382608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Bendung Saringan Bawah</a:t>
            </a:r>
          </a:p>
        </p:txBody>
      </p:sp>
      <p:sp>
        <p:nvSpPr>
          <p:cNvPr id="18435" name="Rectangle 3"/>
          <p:cNvSpPr>
            <a:spLocks noGrp="1" noChangeArrowheads="1"/>
          </p:cNvSpPr>
          <p:nvPr>
            <p:ph idx="1"/>
          </p:nvPr>
        </p:nvSpPr>
        <p:spPr/>
        <p:txBody>
          <a:bodyPr/>
          <a:lstStyle/>
          <a:p>
            <a:pPr algn="just" eaLnBrk="1" hangingPunct="1">
              <a:spcBef>
                <a:spcPct val="0"/>
              </a:spcBef>
            </a:pPr>
            <a:r>
              <a:rPr lang="en-US" altLang="en-US" smtClean="0"/>
              <a:t>Operasional di lapangan dilakukan dengan membiarkan sedimen dan batuan meloncat melewati bendung, sedang air diharapkan masuk ke saluran penangkap </a:t>
            </a:r>
          </a:p>
          <a:p>
            <a:pPr algn="just" eaLnBrk="1" hangingPunct="1">
              <a:spcBef>
                <a:spcPct val="0"/>
              </a:spcBef>
            </a:pPr>
            <a:r>
              <a:rPr lang="en-US" altLang="en-US" smtClean="0"/>
              <a:t>Sedimen yang tinggi diendapkan pada saluran penangkap pasir yang secara periodik dibilas masuk sungai kembali </a:t>
            </a:r>
          </a:p>
          <a:p>
            <a:pPr algn="just" eaLnBrk="1" hangingPunct="1">
              <a:spcBef>
                <a:spcPct val="0"/>
              </a:spcBef>
            </a:pPr>
            <a:r>
              <a:rPr lang="en-US" altLang="en-US" smtClean="0"/>
              <a:t>Cocok digunakan di daerah pegunungan, bekerja tanpa pengawasan. </a:t>
            </a:r>
          </a:p>
          <a:p>
            <a:pPr algn="just" eaLnBrk="1" hangingPunct="1">
              <a:spcBef>
                <a:spcPct val="0"/>
              </a:spcBef>
            </a:pPr>
            <a:endParaRPr lang="en-US" altLang="en-US" smtClean="0"/>
          </a:p>
          <a:p>
            <a:pPr eaLnBrk="1" hangingPunct="1"/>
            <a:endParaRPr lang="en-US" altLang="en-US" smtClean="0"/>
          </a:p>
        </p:txBody>
      </p:sp>
    </p:spTree>
    <p:extLst>
      <p:ext uri="{BB962C8B-B14F-4D97-AF65-F5344CB8AC3E}">
        <p14:creationId xmlns:p14="http://schemas.microsoft.com/office/powerpoint/2010/main" val="3354497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41973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829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Pompa</a:t>
            </a:r>
          </a:p>
        </p:txBody>
      </p:sp>
      <p:sp>
        <p:nvSpPr>
          <p:cNvPr id="20483" name="Rectangle 3"/>
          <p:cNvSpPr>
            <a:spLocks noGrp="1" noChangeArrowheads="1"/>
          </p:cNvSpPr>
          <p:nvPr>
            <p:ph idx="1"/>
          </p:nvPr>
        </p:nvSpPr>
        <p:spPr/>
        <p:txBody>
          <a:bodyPr/>
          <a:lstStyle/>
          <a:p>
            <a:pPr eaLnBrk="1" hangingPunct="1"/>
            <a:r>
              <a:rPr lang="en-US" altLang="en-US" smtClean="0"/>
              <a:t>Jenis pompa didasarkan pada tenaga penggeraknya: </a:t>
            </a:r>
          </a:p>
          <a:p>
            <a:pPr lvl="1" eaLnBrk="1" hangingPunct="1"/>
            <a:r>
              <a:rPr lang="en-US" altLang="en-US" smtClean="0"/>
              <a:t>Pompa air yang digerakkan oleh tenaga manusia (pompa tangan), </a:t>
            </a:r>
          </a:p>
          <a:p>
            <a:pPr lvl="1" eaLnBrk="1" hangingPunct="1"/>
            <a:r>
              <a:rPr lang="en-US" altLang="en-US" smtClean="0"/>
              <a:t>Pompa air dengan penggerak tenaga air (air terjun dan aliran air), </a:t>
            </a:r>
          </a:p>
          <a:p>
            <a:pPr lvl="1" eaLnBrk="1" hangingPunct="1"/>
            <a:r>
              <a:rPr lang="en-US" altLang="en-US" smtClean="0"/>
              <a:t>Pompa air dengan penggerak berbahan bakar minyak </a:t>
            </a:r>
          </a:p>
          <a:p>
            <a:pPr lvl="1" eaLnBrk="1" hangingPunct="1"/>
            <a:r>
              <a:rPr lang="en-US" altLang="en-US" smtClean="0"/>
              <a:t>Pompa air dengan penggerak tenaga listrik. </a:t>
            </a:r>
          </a:p>
          <a:p>
            <a:pPr eaLnBrk="1" hangingPunct="1"/>
            <a:endParaRPr lang="en-US" altLang="en-US" smtClean="0"/>
          </a:p>
          <a:p>
            <a:pPr algn="just" eaLnBrk="1" hangingPunct="1">
              <a:spcBef>
                <a:spcPct val="0"/>
              </a:spcBef>
            </a:pPr>
            <a:endParaRPr lang="en-US" altLang="en-US" smtClean="0"/>
          </a:p>
          <a:p>
            <a:pPr algn="just" eaLnBrk="1" hangingPunct="1">
              <a:spcBef>
                <a:spcPct val="0"/>
              </a:spcBef>
            </a:pPr>
            <a:endParaRPr lang="en-US" altLang="en-US" smtClean="0"/>
          </a:p>
          <a:p>
            <a:pPr eaLnBrk="1" hangingPunct="1"/>
            <a:endParaRPr lang="en-US" altLang="en-US" smtClean="0"/>
          </a:p>
        </p:txBody>
      </p:sp>
    </p:spTree>
    <p:extLst>
      <p:ext uri="{BB962C8B-B14F-4D97-AF65-F5344CB8AC3E}">
        <p14:creationId xmlns:p14="http://schemas.microsoft.com/office/powerpoint/2010/main" val="2510029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ltLang="en-US" smtClean="0"/>
          </a:p>
        </p:txBody>
      </p:sp>
      <p:sp>
        <p:nvSpPr>
          <p:cNvPr id="21507" name="Rectangle 3"/>
          <p:cNvSpPr>
            <a:spLocks noGrp="1" noChangeArrowheads="1"/>
          </p:cNvSpPr>
          <p:nvPr>
            <p:ph idx="1"/>
          </p:nvPr>
        </p:nvSpPr>
        <p:spPr/>
        <p:txBody>
          <a:bodyPr/>
          <a:lstStyle/>
          <a:p>
            <a:pPr algn="just" eaLnBrk="1" hangingPunct="1">
              <a:spcBef>
                <a:spcPct val="0"/>
              </a:spcBef>
            </a:pPr>
            <a:r>
              <a:rPr lang="en-US" altLang="en-US" sz="2600" smtClean="0"/>
              <a:t>Digunakan bila bangunan-bangunan pengelak yang lain tidak dapat memecahkan permasalahan pengambilan air dengan gravitasi, atau kalau pengambilan air relatif sedikit dibandingkan dengan lebar sungai </a:t>
            </a:r>
          </a:p>
          <a:p>
            <a:pPr algn="just" eaLnBrk="1" hangingPunct="1">
              <a:spcBef>
                <a:spcPct val="0"/>
              </a:spcBef>
            </a:pPr>
            <a:r>
              <a:rPr lang="en-US" altLang="en-US" sz="2600" smtClean="0"/>
              <a:t>Dapat dibedakan atas pompa yang mudah dipindah-pindahkan karena ringan dan mudah dirakit ulang setelah dilepas komponennya dan pompa tetap (stationary) yang dibangun/dipasang dalam bangunan rumah pompa secara permanen </a:t>
            </a:r>
          </a:p>
          <a:p>
            <a:pPr eaLnBrk="1" hangingPunct="1"/>
            <a:endParaRPr lang="en-US" altLang="en-US" sz="2600" smtClean="0"/>
          </a:p>
        </p:txBody>
      </p:sp>
    </p:spTree>
    <p:extLst>
      <p:ext uri="{BB962C8B-B14F-4D97-AF65-F5344CB8AC3E}">
        <p14:creationId xmlns:p14="http://schemas.microsoft.com/office/powerpoint/2010/main" val="977357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Bangunan Utama </a:t>
            </a:r>
          </a:p>
        </p:txBody>
      </p:sp>
      <p:sp>
        <p:nvSpPr>
          <p:cNvPr id="4099" name="Rectangle 3"/>
          <p:cNvSpPr>
            <a:spLocks noGrp="1" noChangeArrowheads="1"/>
          </p:cNvSpPr>
          <p:nvPr>
            <p:ph idx="1"/>
          </p:nvPr>
        </p:nvSpPr>
        <p:spPr/>
        <p:txBody>
          <a:bodyPr/>
          <a:lstStyle/>
          <a:p>
            <a:pPr algn="just" eaLnBrk="1" hangingPunct="1">
              <a:spcBef>
                <a:spcPct val="0"/>
              </a:spcBef>
            </a:pPr>
            <a:r>
              <a:rPr lang="en-US" altLang="en-US" sz="2600" smtClean="0">
                <a:solidFill>
                  <a:srgbClr val="FF0000"/>
                </a:solidFill>
              </a:rPr>
              <a:t>Bangunan utama</a:t>
            </a:r>
            <a:r>
              <a:rPr lang="en-US" altLang="en-US" sz="2600" smtClean="0"/>
              <a:t>: semua bangunan yang direncanakan di sungai atau aliran air untuk membelokkan air ke dalam jaringan irigasi, biasanya dilengkapi dengan kantong lumpur agar bisa mengurangi kandungan sedimen yang berlebihan serta memungkinkan untuk mengukur dan mengatur air yang masuk </a:t>
            </a:r>
          </a:p>
          <a:p>
            <a:pPr algn="just" eaLnBrk="1" hangingPunct="1">
              <a:spcBef>
                <a:spcPct val="0"/>
              </a:spcBef>
            </a:pPr>
            <a:r>
              <a:rPr lang="en-US" altLang="en-US" sz="2600" smtClean="0">
                <a:solidFill>
                  <a:srgbClr val="FF0000"/>
                </a:solidFill>
              </a:rPr>
              <a:t>Fungsi</a:t>
            </a:r>
            <a:r>
              <a:rPr lang="en-US" altLang="en-US" sz="2600" smtClean="0"/>
              <a:t>: mengalirkan air dari sumber air berupa sungai atau danau ke jaringan irigasi untuk keperluan irigasi pertanian, pasokan air baku dan keperluan lainnya </a:t>
            </a:r>
          </a:p>
          <a:p>
            <a:pPr algn="just" eaLnBrk="1" hangingPunct="1">
              <a:spcBef>
                <a:spcPct val="0"/>
              </a:spcBef>
            </a:pPr>
            <a:endParaRPr lang="en-US" altLang="en-US" sz="2600" smtClean="0"/>
          </a:p>
          <a:p>
            <a:pPr eaLnBrk="1" hangingPunct="1"/>
            <a:endParaRPr lang="en-US" altLang="en-US" sz="2600" smtClean="0"/>
          </a:p>
        </p:txBody>
      </p:sp>
    </p:spTree>
    <p:extLst>
      <p:ext uri="{BB962C8B-B14F-4D97-AF65-F5344CB8AC3E}">
        <p14:creationId xmlns:p14="http://schemas.microsoft.com/office/powerpoint/2010/main" val="3377693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Pengambilan Bebas</a:t>
            </a:r>
          </a:p>
        </p:txBody>
      </p:sp>
      <p:sp>
        <p:nvSpPr>
          <p:cNvPr id="22531" name="Rectangle 3"/>
          <p:cNvSpPr>
            <a:spLocks noGrp="1" noChangeArrowheads="1"/>
          </p:cNvSpPr>
          <p:nvPr>
            <p:ph idx="1"/>
          </p:nvPr>
        </p:nvSpPr>
        <p:spPr/>
        <p:txBody>
          <a:bodyPr/>
          <a:lstStyle/>
          <a:p>
            <a:pPr algn="just" eaLnBrk="1" hangingPunct="1">
              <a:lnSpc>
                <a:spcPct val="80000"/>
              </a:lnSpc>
              <a:spcBef>
                <a:spcPct val="0"/>
              </a:spcBef>
            </a:pPr>
            <a:r>
              <a:rPr lang="en-US" altLang="en-US" sz="2600" smtClean="0"/>
              <a:t>Dilakukan dari sungai dengan meletakkan bangunan pengambilan yang tepat ditepi sungai, yaitu pada tikungan luar dan tebing sungai yang kuat atau massive </a:t>
            </a:r>
          </a:p>
          <a:p>
            <a:pPr algn="just" eaLnBrk="1" hangingPunct="1">
              <a:lnSpc>
                <a:spcPct val="80000"/>
              </a:lnSpc>
              <a:spcBef>
                <a:spcPct val="0"/>
              </a:spcBef>
            </a:pPr>
            <a:r>
              <a:rPr lang="en-US" altLang="en-US" sz="2600" smtClean="0"/>
              <a:t>Dilengkapi pintu, ambang rendah dan saringan yang pada saat banjir pintu dapat ditutup supaya air banjir tidak meluap ke saluran induk </a:t>
            </a:r>
          </a:p>
          <a:p>
            <a:pPr algn="just" eaLnBrk="1" hangingPunct="1">
              <a:lnSpc>
                <a:spcPct val="80000"/>
              </a:lnSpc>
              <a:spcBef>
                <a:spcPct val="0"/>
              </a:spcBef>
            </a:pPr>
            <a:r>
              <a:rPr lang="en-US" altLang="en-US" sz="2600" smtClean="0"/>
              <a:t>Kemampuan menyadap air sangat dipengaruhi elevasi muka air di sungai </a:t>
            </a:r>
          </a:p>
          <a:p>
            <a:pPr algn="just" eaLnBrk="1" hangingPunct="1">
              <a:lnSpc>
                <a:spcPct val="80000"/>
              </a:lnSpc>
              <a:spcBef>
                <a:spcPct val="0"/>
              </a:spcBef>
            </a:pPr>
            <a:r>
              <a:rPr lang="en-US" altLang="en-US" sz="2600" smtClean="0"/>
              <a:t>Biasanya digunakan untuk daerah irigasi dengan luasan yang kecil sekitar 150 ha dan masih pada tingkat irigasi ½ (setengah) teknis atau irigasi sederhana </a:t>
            </a:r>
          </a:p>
          <a:p>
            <a:pPr algn="just" eaLnBrk="1" hangingPunct="1">
              <a:lnSpc>
                <a:spcPct val="80000"/>
              </a:lnSpc>
              <a:spcBef>
                <a:spcPct val="0"/>
              </a:spcBef>
            </a:pPr>
            <a:endParaRPr lang="en-US" altLang="en-US" sz="2600" smtClean="0"/>
          </a:p>
          <a:p>
            <a:pPr eaLnBrk="1" hangingPunct="1">
              <a:lnSpc>
                <a:spcPct val="80000"/>
              </a:lnSpc>
            </a:pPr>
            <a:endParaRPr lang="en-US" altLang="en-US" sz="2600" smtClean="0"/>
          </a:p>
        </p:txBody>
      </p:sp>
    </p:spTree>
    <p:extLst>
      <p:ext uri="{BB962C8B-B14F-4D97-AF65-F5344CB8AC3E}">
        <p14:creationId xmlns:p14="http://schemas.microsoft.com/office/powerpoint/2010/main" val="888286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57325"/>
            <a:ext cx="85232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2418330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229600" cy="1143000"/>
          </a:xfrm>
        </p:spPr>
        <p:txBody>
          <a:bodyPr/>
          <a:lstStyle/>
          <a:p>
            <a:pPr eaLnBrk="1" hangingPunct="1"/>
            <a:r>
              <a:rPr lang="en-US" altLang="en-US" dirty="0" err="1" smtClean="0">
                <a:solidFill>
                  <a:schemeClr val="hlink"/>
                </a:solidFill>
              </a:rPr>
              <a:t>Bendung</a:t>
            </a:r>
            <a:r>
              <a:rPr lang="en-US" altLang="en-US" dirty="0" smtClean="0">
                <a:solidFill>
                  <a:schemeClr val="hlink"/>
                </a:solidFill>
              </a:rPr>
              <a:t> </a:t>
            </a:r>
            <a:r>
              <a:rPr lang="en-US" altLang="en-US" dirty="0" err="1" smtClean="0">
                <a:solidFill>
                  <a:schemeClr val="hlink"/>
                </a:solidFill>
              </a:rPr>
              <a:t>Tipe</a:t>
            </a:r>
            <a:r>
              <a:rPr lang="en-US" altLang="en-US" dirty="0" smtClean="0">
                <a:solidFill>
                  <a:schemeClr val="hlink"/>
                </a:solidFill>
              </a:rPr>
              <a:t> </a:t>
            </a:r>
            <a:r>
              <a:rPr lang="en-US" altLang="en-US" dirty="0" err="1" smtClean="0">
                <a:solidFill>
                  <a:schemeClr val="hlink"/>
                </a:solidFill>
              </a:rPr>
              <a:t>Gergaji</a:t>
            </a:r>
            <a:endParaRPr lang="en-US" altLang="en-US" dirty="0" smtClean="0">
              <a:solidFill>
                <a:schemeClr val="hlink"/>
              </a:solidFill>
            </a:endParaRPr>
          </a:p>
        </p:txBody>
      </p:sp>
      <p:pic>
        <p:nvPicPr>
          <p:cNvPr id="24580" name="Picture 8" descr="bendung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9"/>
          <p:cNvSpPr txBox="1">
            <a:spLocks noChangeArrowheads="1"/>
          </p:cNvSpPr>
          <p:nvPr/>
        </p:nvSpPr>
        <p:spPr bwMode="auto">
          <a:xfrm>
            <a:off x="3352800" y="5715000"/>
            <a:ext cx="3109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erlin Sans FB" pitchFamily="34" charset="0"/>
              </a:defRPr>
            </a:lvl1pPr>
            <a:lvl2pPr marL="742950" indent="-285750" eaLnBrk="0" hangingPunct="0">
              <a:defRPr>
                <a:solidFill>
                  <a:schemeClr val="tx1"/>
                </a:solidFill>
                <a:latin typeface="Berlin Sans FB" pitchFamily="34" charset="0"/>
              </a:defRPr>
            </a:lvl2pPr>
            <a:lvl3pPr marL="1143000" indent="-228600" eaLnBrk="0" hangingPunct="0">
              <a:defRPr>
                <a:solidFill>
                  <a:schemeClr val="tx1"/>
                </a:solidFill>
                <a:latin typeface="Berlin Sans FB" pitchFamily="34" charset="0"/>
              </a:defRPr>
            </a:lvl3pPr>
            <a:lvl4pPr marL="1600200" indent="-228600" eaLnBrk="0" hangingPunct="0">
              <a:defRPr>
                <a:solidFill>
                  <a:schemeClr val="tx1"/>
                </a:solidFill>
                <a:latin typeface="Berlin Sans FB" pitchFamily="34" charset="0"/>
              </a:defRPr>
            </a:lvl4pPr>
            <a:lvl5pPr marL="2057400" indent="-228600" eaLnBrk="0" hangingPunct="0">
              <a:defRPr>
                <a:solidFill>
                  <a:schemeClr val="tx1"/>
                </a:solidFill>
                <a:latin typeface="Berlin Sans FB" pitchFamily="34" charset="0"/>
              </a:defRPr>
            </a:lvl5pPr>
            <a:lvl6pPr marL="2514600" indent="-228600" eaLnBrk="0" fontAlgn="base" hangingPunct="0">
              <a:spcBef>
                <a:spcPct val="0"/>
              </a:spcBef>
              <a:spcAft>
                <a:spcPct val="0"/>
              </a:spcAft>
              <a:defRPr>
                <a:solidFill>
                  <a:schemeClr val="tx1"/>
                </a:solidFill>
                <a:latin typeface="Berlin Sans FB" pitchFamily="34" charset="0"/>
              </a:defRPr>
            </a:lvl6pPr>
            <a:lvl7pPr marL="2971800" indent="-228600" eaLnBrk="0" fontAlgn="base" hangingPunct="0">
              <a:spcBef>
                <a:spcPct val="0"/>
              </a:spcBef>
              <a:spcAft>
                <a:spcPct val="0"/>
              </a:spcAft>
              <a:defRPr>
                <a:solidFill>
                  <a:schemeClr val="tx1"/>
                </a:solidFill>
                <a:latin typeface="Berlin Sans FB" pitchFamily="34" charset="0"/>
              </a:defRPr>
            </a:lvl7pPr>
            <a:lvl8pPr marL="3429000" indent="-228600" eaLnBrk="0" fontAlgn="base" hangingPunct="0">
              <a:spcBef>
                <a:spcPct val="0"/>
              </a:spcBef>
              <a:spcAft>
                <a:spcPct val="0"/>
              </a:spcAft>
              <a:defRPr>
                <a:solidFill>
                  <a:schemeClr val="tx1"/>
                </a:solidFill>
                <a:latin typeface="Berlin Sans FB" pitchFamily="34" charset="0"/>
              </a:defRPr>
            </a:lvl8pPr>
            <a:lvl9pPr marL="3886200" indent="-228600" eaLnBrk="0" fontAlgn="base" hangingPunct="0">
              <a:spcBef>
                <a:spcPct val="0"/>
              </a:spcBef>
              <a:spcAft>
                <a:spcPct val="0"/>
              </a:spcAft>
              <a:defRPr>
                <a:solidFill>
                  <a:schemeClr val="tx1"/>
                </a:solidFill>
                <a:latin typeface="Berlin Sans FB" pitchFamily="34" charset="0"/>
              </a:defRPr>
            </a:lvl9pPr>
          </a:lstStyle>
          <a:p>
            <a:pPr eaLnBrk="1" hangingPunct="1"/>
            <a:r>
              <a:rPr lang="en-US" altLang="en-US" b="1">
                <a:solidFill>
                  <a:schemeClr val="bg1"/>
                </a:solidFill>
              </a:rPr>
              <a:t>Bendung Kalibumi, Papua</a:t>
            </a:r>
          </a:p>
        </p:txBody>
      </p:sp>
    </p:spTree>
    <p:extLst>
      <p:ext uri="{BB962C8B-B14F-4D97-AF65-F5344CB8AC3E}">
        <p14:creationId xmlns:p14="http://schemas.microsoft.com/office/powerpoint/2010/main" val="2168620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solidFill>
                  <a:schemeClr val="hlink"/>
                </a:solidFill>
              </a:rPr>
              <a:t>Bendung Tipe Gergaji</a:t>
            </a:r>
          </a:p>
        </p:txBody>
      </p:sp>
      <p:pic>
        <p:nvPicPr>
          <p:cNvPr id="25603" name="Picture 5" descr="402203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55800"/>
            <a:ext cx="5181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1981200" y="5867400"/>
            <a:ext cx="2079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erlin Sans FB" pitchFamily="34" charset="0"/>
              </a:defRPr>
            </a:lvl1pPr>
            <a:lvl2pPr marL="742950" indent="-285750" eaLnBrk="0" hangingPunct="0">
              <a:defRPr>
                <a:solidFill>
                  <a:schemeClr val="tx1"/>
                </a:solidFill>
                <a:latin typeface="Berlin Sans FB" pitchFamily="34" charset="0"/>
              </a:defRPr>
            </a:lvl2pPr>
            <a:lvl3pPr marL="1143000" indent="-228600" eaLnBrk="0" hangingPunct="0">
              <a:defRPr>
                <a:solidFill>
                  <a:schemeClr val="tx1"/>
                </a:solidFill>
                <a:latin typeface="Berlin Sans FB" pitchFamily="34" charset="0"/>
              </a:defRPr>
            </a:lvl3pPr>
            <a:lvl4pPr marL="1600200" indent="-228600" eaLnBrk="0" hangingPunct="0">
              <a:defRPr>
                <a:solidFill>
                  <a:schemeClr val="tx1"/>
                </a:solidFill>
                <a:latin typeface="Berlin Sans FB" pitchFamily="34" charset="0"/>
              </a:defRPr>
            </a:lvl4pPr>
            <a:lvl5pPr marL="2057400" indent="-228600" eaLnBrk="0" hangingPunct="0">
              <a:defRPr>
                <a:solidFill>
                  <a:schemeClr val="tx1"/>
                </a:solidFill>
                <a:latin typeface="Berlin Sans FB" pitchFamily="34" charset="0"/>
              </a:defRPr>
            </a:lvl5pPr>
            <a:lvl6pPr marL="2514600" indent="-228600" eaLnBrk="0" fontAlgn="base" hangingPunct="0">
              <a:spcBef>
                <a:spcPct val="0"/>
              </a:spcBef>
              <a:spcAft>
                <a:spcPct val="0"/>
              </a:spcAft>
              <a:defRPr>
                <a:solidFill>
                  <a:schemeClr val="tx1"/>
                </a:solidFill>
                <a:latin typeface="Berlin Sans FB" pitchFamily="34" charset="0"/>
              </a:defRPr>
            </a:lvl6pPr>
            <a:lvl7pPr marL="2971800" indent="-228600" eaLnBrk="0" fontAlgn="base" hangingPunct="0">
              <a:spcBef>
                <a:spcPct val="0"/>
              </a:spcBef>
              <a:spcAft>
                <a:spcPct val="0"/>
              </a:spcAft>
              <a:defRPr>
                <a:solidFill>
                  <a:schemeClr val="tx1"/>
                </a:solidFill>
                <a:latin typeface="Berlin Sans FB" pitchFamily="34" charset="0"/>
              </a:defRPr>
            </a:lvl7pPr>
            <a:lvl8pPr marL="3429000" indent="-228600" eaLnBrk="0" fontAlgn="base" hangingPunct="0">
              <a:spcBef>
                <a:spcPct val="0"/>
              </a:spcBef>
              <a:spcAft>
                <a:spcPct val="0"/>
              </a:spcAft>
              <a:defRPr>
                <a:solidFill>
                  <a:schemeClr val="tx1"/>
                </a:solidFill>
                <a:latin typeface="Berlin Sans FB" pitchFamily="34" charset="0"/>
              </a:defRPr>
            </a:lvl8pPr>
            <a:lvl9pPr marL="3886200" indent="-228600" eaLnBrk="0" fontAlgn="base" hangingPunct="0">
              <a:spcBef>
                <a:spcPct val="0"/>
              </a:spcBef>
              <a:spcAft>
                <a:spcPct val="0"/>
              </a:spcAft>
              <a:defRPr>
                <a:solidFill>
                  <a:schemeClr val="tx1"/>
                </a:solidFill>
                <a:latin typeface="Berlin Sans FB" pitchFamily="34" charset="0"/>
              </a:defRPr>
            </a:lvl9pPr>
          </a:lstStyle>
          <a:p>
            <a:pPr eaLnBrk="1" hangingPunct="1"/>
            <a:r>
              <a:rPr lang="en-US" altLang="en-US" b="1"/>
              <a:t>Cawang, Jakarta</a:t>
            </a:r>
          </a:p>
        </p:txBody>
      </p:sp>
      <p:pic>
        <p:nvPicPr>
          <p:cNvPr id="25606" name="Picture 9" descr="WEIR AT CAW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43100"/>
            <a:ext cx="31813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744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Bendung Tipe Gergaji</a:t>
            </a:r>
          </a:p>
        </p:txBody>
      </p:sp>
      <p:sp>
        <p:nvSpPr>
          <p:cNvPr id="26627" name="Rectangle 3"/>
          <p:cNvSpPr>
            <a:spLocks noGrp="1" noChangeArrowheads="1"/>
          </p:cNvSpPr>
          <p:nvPr>
            <p:ph idx="1"/>
          </p:nvPr>
        </p:nvSpPr>
        <p:spPr/>
        <p:txBody>
          <a:bodyPr>
            <a:normAutofit/>
          </a:bodyPr>
          <a:lstStyle/>
          <a:p>
            <a:pPr algn="just" eaLnBrk="1" hangingPunct="1">
              <a:lnSpc>
                <a:spcPct val="90000"/>
              </a:lnSpc>
              <a:spcBef>
                <a:spcPct val="0"/>
              </a:spcBef>
            </a:pPr>
            <a:r>
              <a:rPr lang="en-US" altLang="en-US" smtClean="0"/>
              <a:t>Syarat: harus dibuat di sungai yang alirannya stabil, tidak ada tinggi limpasan maksimum, tidak ada material hanyutan yang terbawa oleh aliran </a:t>
            </a:r>
          </a:p>
          <a:p>
            <a:pPr eaLnBrk="1" hangingPunct="1">
              <a:lnSpc>
                <a:spcPct val="90000"/>
              </a:lnSpc>
            </a:pPr>
            <a:r>
              <a:rPr lang="en-US" altLang="en-US" smtClean="0"/>
              <a:t>Untuk mendapatkan kapasitas pelimpahan debit yang tinggi pada bentang yang relatif terbatas</a:t>
            </a:r>
          </a:p>
          <a:p>
            <a:pPr eaLnBrk="1" hangingPunct="1">
              <a:lnSpc>
                <a:spcPct val="90000"/>
              </a:lnSpc>
            </a:pPr>
            <a:r>
              <a:rPr lang="en-US" altLang="en-US" smtClean="0"/>
              <a:t>Untuk mendapatkan rentang fluktuasi muka air hulu yang relatif kecil akibat perubahan debit aliran sungai</a:t>
            </a:r>
          </a:p>
          <a:p>
            <a:pPr algn="just" eaLnBrk="1" hangingPunct="1">
              <a:lnSpc>
                <a:spcPct val="90000"/>
              </a:lnSpc>
              <a:spcBef>
                <a:spcPct val="0"/>
              </a:spcBef>
            </a:pPr>
            <a:endParaRPr lang="en-US" altLang="en-US" smtClean="0"/>
          </a:p>
          <a:p>
            <a:pPr eaLnBrk="1" hangingPunct="1">
              <a:lnSpc>
                <a:spcPct val="90000"/>
              </a:lnSpc>
            </a:pPr>
            <a:endParaRPr lang="en-US" altLang="en-US" smtClean="0"/>
          </a:p>
        </p:txBody>
      </p:sp>
    </p:spTree>
    <p:extLst>
      <p:ext uri="{BB962C8B-B14F-4D97-AF65-F5344CB8AC3E}">
        <p14:creationId xmlns:p14="http://schemas.microsoft.com/office/powerpoint/2010/main" val="3932109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Bendung Tipe Gergaji</a:t>
            </a:r>
          </a:p>
        </p:txBody>
      </p:sp>
      <p:sp>
        <p:nvSpPr>
          <p:cNvPr id="27651" name="Rectangle 3"/>
          <p:cNvSpPr>
            <a:spLocks noGrp="1" noChangeArrowheads="1"/>
          </p:cNvSpPr>
          <p:nvPr>
            <p:ph idx="1"/>
          </p:nvPr>
        </p:nvSpPr>
        <p:spPr/>
        <p:txBody>
          <a:bodyPr/>
          <a:lstStyle/>
          <a:p>
            <a:pPr eaLnBrk="1" hangingPunct="1"/>
            <a:r>
              <a:rPr lang="en-US" altLang="en-US" smtClean="0"/>
              <a:t>Sesuai untuk dibangun di ruas sungai bagian hilir karena pada ruas tersebut kenaikan muka air hulu akibat bendung perlu dikendalikan dengan lebih seksama</a:t>
            </a:r>
          </a:p>
          <a:p>
            <a:pPr algn="just" eaLnBrk="1" hangingPunct="1">
              <a:spcBef>
                <a:spcPct val="0"/>
              </a:spcBef>
            </a:pPr>
            <a:endParaRPr lang="en-US" altLang="en-US" smtClean="0"/>
          </a:p>
          <a:p>
            <a:pPr eaLnBrk="1" hangingPunct="1"/>
            <a:endParaRPr lang="en-US" altLang="en-US" smtClean="0"/>
          </a:p>
        </p:txBody>
      </p:sp>
    </p:spTree>
    <p:extLst>
      <p:ext uri="{BB962C8B-B14F-4D97-AF65-F5344CB8AC3E}">
        <p14:creationId xmlns:p14="http://schemas.microsoft.com/office/powerpoint/2010/main" val="2194384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altLang="en-US" smtClean="0"/>
              <a:t>Bagian-bagian Bangunan Utama</a:t>
            </a:r>
          </a:p>
        </p:txBody>
      </p:sp>
      <p:sp>
        <p:nvSpPr>
          <p:cNvPr id="28675" name="Rectangle 3"/>
          <p:cNvSpPr>
            <a:spLocks noGrp="1" noChangeArrowheads="1"/>
          </p:cNvSpPr>
          <p:nvPr>
            <p:ph idx="1"/>
          </p:nvPr>
        </p:nvSpPr>
        <p:spPr/>
        <p:txBody>
          <a:bodyPr/>
          <a:lstStyle/>
          <a:p>
            <a:pPr eaLnBrk="1" hangingPunct="1"/>
            <a:r>
              <a:rPr lang="en-US" altLang="en-US" smtClean="0"/>
              <a:t>Bangunan Bendung </a:t>
            </a:r>
          </a:p>
          <a:p>
            <a:pPr eaLnBrk="1" hangingPunct="1"/>
            <a:r>
              <a:rPr lang="en-US" altLang="en-US" smtClean="0"/>
              <a:t>Pengambilan</a:t>
            </a:r>
          </a:p>
          <a:p>
            <a:pPr eaLnBrk="1" hangingPunct="1"/>
            <a:r>
              <a:rPr lang="en-US" altLang="en-US" smtClean="0"/>
              <a:t>Pembilas</a:t>
            </a:r>
          </a:p>
          <a:p>
            <a:pPr eaLnBrk="1" hangingPunct="1"/>
            <a:r>
              <a:rPr lang="en-US" altLang="en-US" smtClean="0"/>
              <a:t>Kantong Lumpur</a:t>
            </a:r>
          </a:p>
          <a:p>
            <a:pPr eaLnBrk="1" hangingPunct="1"/>
            <a:r>
              <a:rPr lang="en-US" altLang="en-US" smtClean="0"/>
              <a:t>Bangunan Perkuatan Sungai</a:t>
            </a:r>
          </a:p>
          <a:p>
            <a:pPr eaLnBrk="1" hangingPunct="1"/>
            <a:r>
              <a:rPr lang="en-US" altLang="en-US" smtClean="0"/>
              <a:t>Bangunan pelengkap</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2052481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72456" y="-718344"/>
            <a:ext cx="539908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574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Bangunan Bendung</a:t>
            </a:r>
          </a:p>
        </p:txBody>
      </p:sp>
      <p:sp>
        <p:nvSpPr>
          <p:cNvPr id="30723" name="Rectangle 3"/>
          <p:cNvSpPr>
            <a:spLocks noGrp="1" noChangeArrowheads="1"/>
          </p:cNvSpPr>
          <p:nvPr>
            <p:ph idx="1"/>
          </p:nvPr>
        </p:nvSpPr>
        <p:spPr/>
        <p:txBody>
          <a:bodyPr/>
          <a:lstStyle/>
          <a:p>
            <a:pPr algn="just" eaLnBrk="1" hangingPunct="1">
              <a:lnSpc>
                <a:spcPct val="80000"/>
              </a:lnSpc>
              <a:spcBef>
                <a:spcPct val="0"/>
              </a:spcBef>
            </a:pPr>
            <a:r>
              <a:rPr lang="en-US" altLang="en-US" sz="2600" smtClean="0"/>
              <a:t>bagian dari bangunan utama yang benar-benar dibangun di dalam air </a:t>
            </a:r>
          </a:p>
          <a:p>
            <a:pPr algn="just" eaLnBrk="1" hangingPunct="1">
              <a:lnSpc>
                <a:spcPct val="80000"/>
              </a:lnSpc>
              <a:spcBef>
                <a:spcPct val="0"/>
              </a:spcBef>
            </a:pPr>
            <a:r>
              <a:rPr lang="en-US" altLang="en-US" sz="2600" smtClean="0"/>
              <a:t>bangunan pelimpah melintang sungai yang memberikan tinggi muka air minimum kepada bangunan pengambilan untuk keperluan irigasi </a:t>
            </a:r>
          </a:p>
          <a:p>
            <a:pPr algn="just" eaLnBrk="1" hangingPunct="1">
              <a:lnSpc>
                <a:spcPct val="80000"/>
              </a:lnSpc>
              <a:spcBef>
                <a:spcPct val="0"/>
              </a:spcBef>
            </a:pPr>
            <a:r>
              <a:rPr lang="en-US" altLang="en-US" sz="2600" smtClean="0"/>
              <a:t>penghalang selama terjadi banjir dan dapat menyebabkan genangan luas di daerah-daerah hulu bendung </a:t>
            </a:r>
          </a:p>
          <a:p>
            <a:pPr algn="just" eaLnBrk="1" hangingPunct="1">
              <a:lnSpc>
                <a:spcPct val="80000"/>
              </a:lnSpc>
              <a:spcBef>
                <a:spcPct val="0"/>
              </a:spcBef>
            </a:pPr>
            <a:r>
              <a:rPr lang="en-US" altLang="en-US" sz="2600" smtClean="0"/>
              <a:t>Bila bendung akan dipakai untuk mengatur elevasi air di sungai, maka ada dua tipe yang dapat digunakan, yakni: </a:t>
            </a:r>
          </a:p>
          <a:p>
            <a:pPr lvl="1" eaLnBrk="1" hangingPunct="1">
              <a:lnSpc>
                <a:spcPct val="80000"/>
              </a:lnSpc>
            </a:pPr>
            <a:r>
              <a:rPr lang="en-US" altLang="en-US" sz="2200" smtClean="0"/>
              <a:t>bendung pelimpah dan </a:t>
            </a:r>
          </a:p>
          <a:p>
            <a:pPr lvl="1" eaLnBrk="1" hangingPunct="1">
              <a:lnSpc>
                <a:spcPct val="80000"/>
              </a:lnSpc>
            </a:pPr>
            <a:r>
              <a:rPr lang="en-US" altLang="en-US" sz="2200" smtClean="0"/>
              <a:t>bendung gerak (barrage) </a:t>
            </a:r>
          </a:p>
          <a:p>
            <a:pPr eaLnBrk="1" hangingPunct="1">
              <a:lnSpc>
                <a:spcPct val="80000"/>
              </a:lnSpc>
            </a:pPr>
            <a:endParaRPr lang="en-US" altLang="en-US" sz="2600" smtClean="0"/>
          </a:p>
          <a:p>
            <a:pPr eaLnBrk="1" hangingPunct="1">
              <a:lnSpc>
                <a:spcPct val="80000"/>
              </a:lnSpc>
            </a:pPr>
            <a:endParaRPr lang="en-US" altLang="en-US" sz="2600" smtClean="0"/>
          </a:p>
        </p:txBody>
      </p:sp>
    </p:spTree>
    <p:extLst>
      <p:ext uri="{BB962C8B-B14F-4D97-AF65-F5344CB8AC3E}">
        <p14:creationId xmlns:p14="http://schemas.microsoft.com/office/powerpoint/2010/main" val="2370421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55638"/>
            <a:ext cx="7543800" cy="792162"/>
          </a:xfrm>
        </p:spPr>
        <p:txBody>
          <a:bodyPr>
            <a:normAutofit fontScale="90000"/>
          </a:bodyPr>
          <a:lstStyle/>
          <a:p>
            <a:pPr eaLnBrk="1" hangingPunct="1"/>
            <a:r>
              <a:rPr lang="en-US" altLang="en-US" dirty="0" err="1" smtClean="0"/>
              <a:t>Pelimpah</a:t>
            </a:r>
            <a:endParaRPr lang="en-US" altLang="en-US" dirty="0" smtClean="0"/>
          </a:p>
        </p:txBody>
      </p:sp>
      <p:pic>
        <p:nvPicPr>
          <p:cNvPr id="31747" name="Picture 5" descr="8Monticello+Dam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175"/>
            <a:ext cx="45720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7" descr="800px-Bonneville_Dam_spillway_cross-section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0"/>
            <a:ext cx="51054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16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altLang="en-US" smtClean="0"/>
          </a:p>
        </p:txBody>
      </p:sp>
      <p:sp>
        <p:nvSpPr>
          <p:cNvPr id="5123" name="Rectangle 3"/>
          <p:cNvSpPr>
            <a:spLocks noGrp="1" noChangeArrowheads="1"/>
          </p:cNvSpPr>
          <p:nvPr>
            <p:ph idx="1"/>
          </p:nvPr>
        </p:nvSpPr>
        <p:spPr/>
        <p:txBody>
          <a:bodyPr/>
          <a:lstStyle/>
          <a:p>
            <a:pPr algn="just" eaLnBrk="1" hangingPunct="1">
              <a:spcBef>
                <a:spcPct val="0"/>
              </a:spcBef>
            </a:pPr>
            <a:r>
              <a:rPr lang="en-US" altLang="en-US" smtClean="0"/>
              <a:t>Untuk kepentingan keseimbangan lingkungan dan kebutuhan daerah di hilir bangunan utama, maka aliran air sungai </a:t>
            </a:r>
            <a:r>
              <a:rPr lang="en-US" altLang="en-US" smtClean="0">
                <a:solidFill>
                  <a:srgbClr val="FF0000"/>
                </a:solidFill>
              </a:rPr>
              <a:t>tidak</a:t>
            </a:r>
            <a:r>
              <a:rPr lang="en-US" altLang="en-US" smtClean="0"/>
              <a:t> diperbolehkan </a:t>
            </a:r>
            <a:r>
              <a:rPr lang="en-US" altLang="en-US" smtClean="0">
                <a:solidFill>
                  <a:srgbClr val="FF0000"/>
                </a:solidFill>
              </a:rPr>
              <a:t>disadap seluruhnya</a:t>
            </a:r>
            <a:r>
              <a:rPr lang="en-US" altLang="en-US" smtClean="0"/>
              <a:t>, sehingga harus tetap dialirkan sejumlah 5% dari debit yang ada </a:t>
            </a:r>
          </a:p>
          <a:p>
            <a:pPr eaLnBrk="1" hangingPunct="1"/>
            <a:endParaRPr lang="en-US" altLang="en-US" smtClean="0"/>
          </a:p>
        </p:txBody>
      </p:sp>
    </p:spTree>
    <p:extLst>
      <p:ext uri="{BB962C8B-B14F-4D97-AF65-F5344CB8AC3E}">
        <p14:creationId xmlns:p14="http://schemas.microsoft.com/office/powerpoint/2010/main" val="1050636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Bendung Gerak</a:t>
            </a:r>
          </a:p>
        </p:txBody>
      </p:sp>
      <p:sp>
        <p:nvSpPr>
          <p:cNvPr id="32771" name="Rectangle 3"/>
          <p:cNvSpPr>
            <a:spLocks noGrp="1" noChangeArrowheads="1"/>
          </p:cNvSpPr>
          <p:nvPr>
            <p:ph idx="1"/>
          </p:nvPr>
        </p:nvSpPr>
        <p:spPr/>
        <p:txBody>
          <a:bodyPr/>
          <a:lstStyle/>
          <a:p>
            <a:pPr algn="just" eaLnBrk="1" hangingPunct="1">
              <a:spcBef>
                <a:spcPct val="0"/>
              </a:spcBef>
            </a:pPr>
            <a:r>
              <a:rPr lang="en-US" altLang="en-US" dirty="0" err="1" smtClean="0"/>
              <a:t>Bendung</a:t>
            </a:r>
            <a:r>
              <a:rPr lang="en-US" altLang="en-US" dirty="0" smtClean="0"/>
              <a:t> </a:t>
            </a:r>
            <a:r>
              <a:rPr lang="en-US" altLang="en-US" dirty="0" err="1" smtClean="0"/>
              <a:t>gerak</a:t>
            </a:r>
            <a:r>
              <a:rPr lang="en-US" altLang="en-US" dirty="0" smtClean="0"/>
              <a:t> </a:t>
            </a:r>
            <a:r>
              <a:rPr lang="en-US" altLang="en-US" dirty="0" err="1" smtClean="0"/>
              <a:t>adalah</a:t>
            </a:r>
            <a:r>
              <a:rPr lang="en-US" altLang="en-US" dirty="0" smtClean="0"/>
              <a:t> </a:t>
            </a:r>
            <a:r>
              <a:rPr lang="en-US" altLang="en-US" dirty="0" err="1" smtClean="0"/>
              <a:t>bangunan</a:t>
            </a:r>
            <a:r>
              <a:rPr lang="en-US" altLang="en-US" dirty="0" smtClean="0"/>
              <a:t> </a:t>
            </a:r>
            <a:r>
              <a:rPr lang="en-US" altLang="en-US" dirty="0" err="1" smtClean="0"/>
              <a:t>berpintu</a:t>
            </a:r>
            <a:r>
              <a:rPr lang="en-US" altLang="en-US" dirty="0" smtClean="0"/>
              <a:t> yang </a:t>
            </a:r>
            <a:r>
              <a:rPr lang="en-US" altLang="en-US" dirty="0" err="1" smtClean="0"/>
              <a:t>dibuka</a:t>
            </a:r>
            <a:r>
              <a:rPr lang="en-US" altLang="en-US" dirty="0" smtClean="0"/>
              <a:t> </a:t>
            </a:r>
            <a:r>
              <a:rPr lang="en-US" altLang="en-US" dirty="0" err="1" smtClean="0"/>
              <a:t>selama</a:t>
            </a:r>
            <a:r>
              <a:rPr lang="en-US" altLang="en-US" dirty="0" smtClean="0"/>
              <a:t> </a:t>
            </a:r>
            <a:r>
              <a:rPr lang="en-US" altLang="en-US" dirty="0" err="1" smtClean="0"/>
              <a:t>aliran</a:t>
            </a:r>
            <a:r>
              <a:rPr lang="en-US" altLang="en-US" dirty="0" smtClean="0"/>
              <a:t> </a:t>
            </a:r>
            <a:r>
              <a:rPr lang="en-US" altLang="en-US" dirty="0" err="1" smtClean="0"/>
              <a:t>besar</a:t>
            </a:r>
            <a:r>
              <a:rPr lang="en-US" altLang="en-US" dirty="0" smtClean="0"/>
              <a:t> </a:t>
            </a:r>
          </a:p>
          <a:p>
            <a:pPr algn="just" eaLnBrk="1" hangingPunct="1">
              <a:spcBef>
                <a:spcPct val="0"/>
              </a:spcBef>
            </a:pPr>
            <a:r>
              <a:rPr lang="en-US" altLang="en-US" dirty="0" err="1" smtClean="0"/>
              <a:t>Dapat</a:t>
            </a:r>
            <a:r>
              <a:rPr lang="en-US" altLang="en-US" dirty="0" smtClean="0"/>
              <a:t> </a:t>
            </a:r>
            <a:r>
              <a:rPr lang="en-US" altLang="en-US" dirty="0" err="1" smtClean="0"/>
              <a:t>mengatur</a:t>
            </a:r>
            <a:r>
              <a:rPr lang="en-US" altLang="en-US" dirty="0" smtClean="0"/>
              <a:t> </a:t>
            </a:r>
            <a:r>
              <a:rPr lang="en-US" altLang="en-US" dirty="0" err="1" smtClean="0"/>
              <a:t>muka</a:t>
            </a:r>
            <a:r>
              <a:rPr lang="en-US" altLang="en-US" dirty="0" smtClean="0"/>
              <a:t> air di </a:t>
            </a:r>
            <a:r>
              <a:rPr lang="en-US" altLang="en-US" dirty="0" err="1" smtClean="0"/>
              <a:t>depan</a:t>
            </a:r>
            <a:r>
              <a:rPr lang="en-US" altLang="en-US" dirty="0" smtClean="0"/>
              <a:t> </a:t>
            </a:r>
            <a:r>
              <a:rPr lang="en-US" altLang="en-US" dirty="0" err="1" smtClean="0"/>
              <a:t>pengambilan</a:t>
            </a:r>
            <a:r>
              <a:rPr lang="en-US" altLang="en-US" dirty="0" smtClean="0"/>
              <a:t> agar air yang </a:t>
            </a:r>
            <a:r>
              <a:rPr lang="en-US" altLang="en-US" dirty="0" err="1" smtClean="0"/>
              <a:t>masuk</a:t>
            </a:r>
            <a:r>
              <a:rPr lang="en-US" altLang="en-US" dirty="0" smtClean="0"/>
              <a:t> </a:t>
            </a:r>
            <a:r>
              <a:rPr lang="en-US" altLang="en-US" dirty="0" err="1" smtClean="0"/>
              <a:t>tetap</a:t>
            </a:r>
            <a:r>
              <a:rPr lang="en-US" altLang="en-US" dirty="0" smtClean="0"/>
              <a:t> </a:t>
            </a:r>
            <a:r>
              <a:rPr lang="en-US" altLang="en-US" dirty="0" err="1" smtClean="0"/>
              <a:t>sesuai</a:t>
            </a:r>
            <a:r>
              <a:rPr lang="en-US" altLang="en-US" dirty="0" smtClean="0"/>
              <a:t> </a:t>
            </a:r>
            <a:r>
              <a:rPr lang="en-US" altLang="en-US" dirty="0" err="1" smtClean="0"/>
              <a:t>dengan</a:t>
            </a:r>
            <a:r>
              <a:rPr lang="en-US" altLang="en-US" dirty="0" smtClean="0"/>
              <a:t> </a:t>
            </a:r>
            <a:r>
              <a:rPr lang="en-US" altLang="en-US" dirty="0" err="1" smtClean="0"/>
              <a:t>kebutuhan</a:t>
            </a:r>
            <a:r>
              <a:rPr lang="en-US" altLang="en-US" dirty="0" smtClean="0"/>
              <a:t> </a:t>
            </a:r>
            <a:r>
              <a:rPr lang="en-US" altLang="en-US" dirty="0" err="1" smtClean="0"/>
              <a:t>irigasi</a:t>
            </a:r>
            <a:r>
              <a:rPr lang="en-US" altLang="en-US" dirty="0" smtClean="0"/>
              <a:t> </a:t>
            </a:r>
          </a:p>
          <a:p>
            <a:pPr algn="just" eaLnBrk="1" hangingPunct="1">
              <a:spcBef>
                <a:spcPct val="0"/>
              </a:spcBef>
            </a:pPr>
            <a:r>
              <a:rPr lang="en-US" altLang="en-US" dirty="0" err="1" smtClean="0"/>
              <a:t>Mempunyai</a:t>
            </a:r>
            <a:r>
              <a:rPr lang="en-US" altLang="en-US" dirty="0" smtClean="0"/>
              <a:t> </a:t>
            </a:r>
            <a:r>
              <a:rPr lang="en-US" altLang="en-US" dirty="0" err="1" smtClean="0"/>
              <a:t>kesulitan-kesulitan</a:t>
            </a:r>
            <a:r>
              <a:rPr lang="en-US" altLang="en-US" dirty="0" smtClean="0"/>
              <a:t> </a:t>
            </a:r>
            <a:r>
              <a:rPr lang="en-US" altLang="en-US" dirty="0" err="1" smtClean="0"/>
              <a:t>eksploitasi</a:t>
            </a:r>
            <a:r>
              <a:rPr lang="en-US" altLang="en-US" dirty="0" smtClean="0"/>
              <a:t> </a:t>
            </a:r>
            <a:r>
              <a:rPr lang="en-US" altLang="en-US" dirty="0" err="1" smtClean="0"/>
              <a:t>karena</a:t>
            </a:r>
            <a:r>
              <a:rPr lang="en-US" altLang="en-US" dirty="0" smtClean="0"/>
              <a:t> </a:t>
            </a:r>
            <a:r>
              <a:rPr lang="en-US" altLang="en-US" dirty="0" err="1" smtClean="0"/>
              <a:t>pintunya</a:t>
            </a:r>
            <a:r>
              <a:rPr lang="en-US" altLang="en-US" dirty="0" smtClean="0"/>
              <a:t> </a:t>
            </a:r>
            <a:r>
              <a:rPr lang="en-US" altLang="en-US" dirty="0" err="1" smtClean="0"/>
              <a:t>harus</a:t>
            </a:r>
            <a:r>
              <a:rPr lang="en-US" altLang="en-US" dirty="0" smtClean="0"/>
              <a:t> </a:t>
            </a:r>
            <a:r>
              <a:rPr lang="en-US" altLang="en-US" dirty="0" err="1" smtClean="0"/>
              <a:t>tetap</a:t>
            </a:r>
            <a:r>
              <a:rPr lang="en-US" altLang="en-US" dirty="0" smtClean="0"/>
              <a:t> </a:t>
            </a:r>
            <a:r>
              <a:rPr lang="en-US" altLang="en-US" dirty="0" err="1" smtClean="0"/>
              <a:t>dijaga</a:t>
            </a:r>
            <a:r>
              <a:rPr lang="en-US" altLang="en-US" dirty="0" smtClean="0"/>
              <a:t> </a:t>
            </a:r>
            <a:r>
              <a:rPr lang="en-US" altLang="en-US" dirty="0" err="1" smtClean="0"/>
              <a:t>dan</a:t>
            </a:r>
            <a:r>
              <a:rPr lang="en-US" altLang="en-US" dirty="0" smtClean="0"/>
              <a:t> </a:t>
            </a:r>
            <a:r>
              <a:rPr lang="en-US" altLang="en-US" dirty="0" err="1" smtClean="0"/>
              <a:t>dioperasikan</a:t>
            </a:r>
            <a:r>
              <a:rPr lang="en-US" altLang="en-US" dirty="0" smtClean="0"/>
              <a:t> </a:t>
            </a:r>
            <a:r>
              <a:rPr lang="en-US" altLang="en-US" dirty="0" err="1" smtClean="0"/>
              <a:t>dengan</a:t>
            </a:r>
            <a:r>
              <a:rPr lang="en-US" altLang="en-US" dirty="0" smtClean="0"/>
              <a:t> </a:t>
            </a:r>
            <a:r>
              <a:rPr lang="en-US" altLang="en-US" dirty="0" err="1" smtClean="0"/>
              <a:t>baik</a:t>
            </a:r>
            <a:r>
              <a:rPr lang="en-US" altLang="en-US" dirty="0" smtClean="0"/>
              <a:t> </a:t>
            </a:r>
            <a:r>
              <a:rPr lang="en-US" altLang="en-US" dirty="0" err="1" smtClean="0"/>
              <a:t>dalam</a:t>
            </a:r>
            <a:r>
              <a:rPr lang="en-US" altLang="en-US" dirty="0" smtClean="0"/>
              <a:t> </a:t>
            </a:r>
            <a:r>
              <a:rPr lang="en-US" altLang="en-US" dirty="0" err="1" smtClean="0"/>
              <a:t>keadaan</a:t>
            </a:r>
            <a:r>
              <a:rPr lang="en-US" altLang="en-US" dirty="0" smtClean="0"/>
              <a:t> </a:t>
            </a:r>
            <a:r>
              <a:rPr lang="en-US" altLang="en-US" dirty="0" err="1" smtClean="0"/>
              <a:t>apa</a:t>
            </a:r>
            <a:r>
              <a:rPr lang="en-US" altLang="en-US" dirty="0" smtClean="0"/>
              <a:t> pun </a:t>
            </a:r>
          </a:p>
          <a:p>
            <a:pPr eaLnBrk="1" hangingPunct="1"/>
            <a:endParaRPr lang="en-US" altLang="en-US" dirty="0" smtClean="0"/>
          </a:p>
        </p:txBody>
      </p:sp>
    </p:spTree>
    <p:extLst>
      <p:ext uri="{BB962C8B-B14F-4D97-AF65-F5344CB8AC3E}">
        <p14:creationId xmlns:p14="http://schemas.microsoft.com/office/powerpoint/2010/main" val="423185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Bendung Saringan Bawah</a:t>
            </a:r>
          </a:p>
        </p:txBody>
      </p:sp>
      <p:sp>
        <p:nvSpPr>
          <p:cNvPr id="33795" name="Rectangle 3"/>
          <p:cNvSpPr>
            <a:spLocks noGrp="1" noChangeArrowheads="1"/>
          </p:cNvSpPr>
          <p:nvPr>
            <p:ph idx="1"/>
          </p:nvPr>
        </p:nvSpPr>
        <p:spPr/>
        <p:txBody>
          <a:bodyPr/>
          <a:lstStyle/>
          <a:p>
            <a:pPr algn="just" eaLnBrk="1" hangingPunct="1">
              <a:spcBef>
                <a:spcPct val="0"/>
              </a:spcBef>
            </a:pPr>
            <a:r>
              <a:rPr lang="en-US" altLang="en-US" sz="2600" smtClean="0"/>
              <a:t>direncana dengan berhasil di sungai yang kemiringan memanjangnya curam, mengangkut bahan-bahan berukuran besar dan memerlukan bangunan dengan elevasi rendah </a:t>
            </a:r>
          </a:p>
          <a:p>
            <a:pPr algn="just" eaLnBrk="1" hangingPunct="1">
              <a:spcBef>
                <a:spcPct val="0"/>
              </a:spcBef>
            </a:pPr>
            <a:r>
              <a:rPr lang="en-US" altLang="en-US" sz="2600" smtClean="0"/>
              <a:t>bangunan yang dapat menyadap air dari sungai tanpa terpengaruh oleh tinggi muka air </a:t>
            </a:r>
          </a:p>
          <a:p>
            <a:pPr algn="just" eaLnBrk="1" hangingPunct="1">
              <a:spcBef>
                <a:spcPct val="0"/>
              </a:spcBef>
            </a:pPr>
            <a:r>
              <a:rPr lang="en-US" altLang="en-US" sz="2600" smtClean="0"/>
              <a:t>terdiri dari sebuah parit terbuka yang terletak tegak lurus terhadap aliran sungai. Jeruji Baja (saringan) berfungsi untuk mencegah masuknya batu-batu bongkah ke dalam parit </a:t>
            </a:r>
          </a:p>
          <a:p>
            <a:pPr eaLnBrk="1" hangingPunct="1"/>
            <a:endParaRPr lang="en-US" altLang="en-US" sz="2600" smtClean="0"/>
          </a:p>
        </p:txBody>
      </p:sp>
    </p:spTree>
    <p:extLst>
      <p:ext uri="{BB962C8B-B14F-4D97-AF65-F5344CB8AC3E}">
        <p14:creationId xmlns:p14="http://schemas.microsoft.com/office/powerpoint/2010/main" val="172986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Pengambilan</a:t>
            </a:r>
          </a:p>
        </p:txBody>
      </p:sp>
      <p:sp>
        <p:nvSpPr>
          <p:cNvPr id="34819" name="Rectangle 3"/>
          <p:cNvSpPr>
            <a:spLocks noGrp="1" noChangeArrowheads="1"/>
          </p:cNvSpPr>
          <p:nvPr>
            <p:ph idx="1"/>
          </p:nvPr>
        </p:nvSpPr>
        <p:spPr/>
        <p:txBody>
          <a:bodyPr/>
          <a:lstStyle/>
          <a:p>
            <a:pPr algn="just" eaLnBrk="1" hangingPunct="1">
              <a:spcBef>
                <a:spcPct val="0"/>
              </a:spcBef>
            </a:pPr>
            <a:r>
              <a:rPr lang="en-US" altLang="en-US" smtClean="0"/>
              <a:t>Pengambilan adalah sebuah bangunan berupa pintu air. Air irigasi dibelokkan dari sungai melalui bangunan ini</a:t>
            </a:r>
          </a:p>
          <a:p>
            <a:pPr algn="just" eaLnBrk="1" hangingPunct="1">
              <a:spcBef>
                <a:spcPct val="0"/>
              </a:spcBef>
            </a:pPr>
            <a:r>
              <a:rPr lang="en-US" altLang="en-US" smtClean="0"/>
              <a:t>Pertimbangan utama dalam merencanakan sebuah bangunan pengambilan adalah debit rencana pengelakan sedimen </a:t>
            </a:r>
          </a:p>
          <a:p>
            <a:pPr eaLnBrk="1" hangingPunct="1"/>
            <a:endParaRPr lang="en-US" altLang="en-US" smtClean="0"/>
          </a:p>
        </p:txBody>
      </p:sp>
    </p:spTree>
    <p:extLst>
      <p:ext uri="{BB962C8B-B14F-4D97-AF65-F5344CB8AC3E}">
        <p14:creationId xmlns:p14="http://schemas.microsoft.com/office/powerpoint/2010/main" val="1811526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Pembilas</a:t>
            </a:r>
          </a:p>
        </p:txBody>
      </p:sp>
      <p:sp>
        <p:nvSpPr>
          <p:cNvPr id="35843" name="Rectangle 3"/>
          <p:cNvSpPr>
            <a:spLocks noGrp="1" noChangeArrowheads="1"/>
          </p:cNvSpPr>
          <p:nvPr>
            <p:ph idx="1"/>
          </p:nvPr>
        </p:nvSpPr>
        <p:spPr/>
        <p:txBody>
          <a:bodyPr/>
          <a:lstStyle/>
          <a:p>
            <a:pPr algn="just" eaLnBrk="1" hangingPunct="1">
              <a:spcBef>
                <a:spcPct val="0"/>
              </a:spcBef>
            </a:pPr>
            <a:r>
              <a:rPr lang="en-US" altLang="en-US" smtClean="0"/>
              <a:t>Guna mencegah masuknya bahan sedimen kasar ke dalam jaringan saluran irigasi </a:t>
            </a:r>
          </a:p>
          <a:p>
            <a:pPr eaLnBrk="1" hangingPunct="1"/>
            <a:r>
              <a:rPr lang="en-US" altLang="en-US" smtClean="0"/>
              <a:t>Pembilas dapat direncanakan sebagai: </a:t>
            </a:r>
          </a:p>
          <a:p>
            <a:pPr lvl="1" eaLnBrk="1" hangingPunct="1"/>
            <a:r>
              <a:rPr lang="en-US" altLang="en-US" smtClean="0"/>
              <a:t>pembilas pada tubuh bendung dekat pengambilan </a:t>
            </a:r>
          </a:p>
          <a:p>
            <a:pPr lvl="1" eaLnBrk="1" hangingPunct="1"/>
            <a:r>
              <a:rPr lang="en-US" altLang="en-US" smtClean="0"/>
              <a:t>pembilas bawah (undersluice) </a:t>
            </a:r>
          </a:p>
          <a:p>
            <a:pPr lvl="1" eaLnBrk="1" hangingPunct="1"/>
            <a:r>
              <a:rPr lang="en-US" altLang="en-US" smtClean="0"/>
              <a:t>shunt undersluice </a:t>
            </a:r>
          </a:p>
          <a:p>
            <a:pPr lvl="1" eaLnBrk="1" hangingPunct="1"/>
            <a:r>
              <a:rPr lang="en-US" altLang="en-US" smtClean="0"/>
              <a:t>pembilas bawah tipe boks </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125054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914400"/>
            <a:ext cx="3733800" cy="1295400"/>
          </a:xfrm>
        </p:spPr>
        <p:txBody>
          <a:bodyPr>
            <a:normAutofit fontScale="90000"/>
          </a:bodyPr>
          <a:lstStyle/>
          <a:p>
            <a:pPr eaLnBrk="1" hangingPunct="1"/>
            <a:r>
              <a:rPr lang="en-US" altLang="en-US" dirty="0" err="1" smtClean="0"/>
              <a:t>Pengambilan</a:t>
            </a:r>
            <a:r>
              <a:rPr lang="en-US" altLang="en-US" dirty="0" smtClean="0"/>
              <a:t> </a:t>
            </a:r>
            <a:r>
              <a:rPr lang="en-US" altLang="en-US" dirty="0" err="1" smtClean="0"/>
              <a:t>dan</a:t>
            </a:r>
            <a:r>
              <a:rPr lang="en-US" altLang="en-US" dirty="0" smtClean="0"/>
              <a:t> </a:t>
            </a:r>
            <a:r>
              <a:rPr lang="en-US" altLang="en-US" dirty="0" err="1" smtClean="0"/>
              <a:t>Pembilas</a:t>
            </a:r>
            <a:endParaRPr lang="en-US" altLang="en-US" dirty="0" smtClean="0"/>
          </a:p>
        </p:txBody>
      </p:sp>
      <p:pic>
        <p:nvPicPr>
          <p:cNvPr id="368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062" y="0"/>
            <a:ext cx="409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576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Kantong Lumpur</a:t>
            </a:r>
          </a:p>
        </p:txBody>
      </p:sp>
      <p:sp>
        <p:nvSpPr>
          <p:cNvPr id="37891" name="Rectangle 3"/>
          <p:cNvSpPr>
            <a:spLocks noGrp="1" noChangeArrowheads="1"/>
          </p:cNvSpPr>
          <p:nvPr>
            <p:ph idx="1"/>
          </p:nvPr>
        </p:nvSpPr>
        <p:spPr/>
        <p:txBody>
          <a:bodyPr/>
          <a:lstStyle/>
          <a:p>
            <a:pPr algn="just" eaLnBrk="1" hangingPunct="1">
              <a:spcBef>
                <a:spcPct val="0"/>
              </a:spcBef>
            </a:pPr>
            <a:r>
              <a:rPr lang="en-US" altLang="en-US" sz="2600" smtClean="0"/>
              <a:t>mengendapkan fraksi-fraksi sedimen yang lebih besar dari fraksi pasir halus tetapi masih termasuk pasir halus dengan diameter butir berukuran 0,088 mm dan biasanya ditempatkan persis di sebelah hilir pengambilan </a:t>
            </a:r>
          </a:p>
          <a:p>
            <a:pPr algn="just" eaLnBrk="1" hangingPunct="1">
              <a:spcBef>
                <a:spcPct val="0"/>
              </a:spcBef>
            </a:pPr>
            <a:r>
              <a:rPr lang="en-US" altLang="en-US" sz="2600" smtClean="0"/>
              <a:t>Bahan-bahan yang lebih halus tidak dapat ditangkap dalam kantong lumpur biasa dan harus diangkut melalui jaringan saluran ke sawah-sawah </a:t>
            </a:r>
          </a:p>
          <a:p>
            <a:pPr algn="just" eaLnBrk="1" hangingPunct="1">
              <a:spcBef>
                <a:spcPct val="0"/>
              </a:spcBef>
            </a:pPr>
            <a:r>
              <a:rPr lang="en-US" altLang="en-US" sz="2600" smtClean="0"/>
              <a:t>Bahan yang telah mengendap di dalam kantong dibersihkan secara berkala </a:t>
            </a:r>
          </a:p>
          <a:p>
            <a:pPr eaLnBrk="1" hangingPunct="1"/>
            <a:endParaRPr lang="en-US" altLang="en-US" sz="2600" smtClean="0"/>
          </a:p>
        </p:txBody>
      </p:sp>
    </p:spTree>
    <p:extLst>
      <p:ext uri="{BB962C8B-B14F-4D97-AF65-F5344CB8AC3E}">
        <p14:creationId xmlns:p14="http://schemas.microsoft.com/office/powerpoint/2010/main" val="1441640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Bangunan Perkuatan Sungai</a:t>
            </a:r>
          </a:p>
        </p:txBody>
      </p:sp>
      <p:sp>
        <p:nvSpPr>
          <p:cNvPr id="38915" name="Rectangle 3"/>
          <p:cNvSpPr>
            <a:spLocks noGrp="1" noChangeArrowheads="1"/>
          </p:cNvSpPr>
          <p:nvPr>
            <p:ph idx="1"/>
          </p:nvPr>
        </p:nvSpPr>
        <p:spPr/>
        <p:txBody>
          <a:bodyPr/>
          <a:lstStyle/>
          <a:p>
            <a:pPr eaLnBrk="1" hangingPunct="1">
              <a:lnSpc>
                <a:spcPct val="90000"/>
              </a:lnSpc>
            </a:pPr>
            <a:r>
              <a:rPr lang="en-US" altLang="en-US" sz="2100" smtClean="0"/>
              <a:t>khusus di sekitar bangunan utama untuk menjaga agar bangunan tetap berfungsi dengan baik</a:t>
            </a:r>
          </a:p>
          <a:p>
            <a:pPr eaLnBrk="1" hangingPunct="1">
              <a:lnSpc>
                <a:spcPct val="90000"/>
              </a:lnSpc>
            </a:pPr>
            <a:r>
              <a:rPr lang="en-US" altLang="en-US" sz="2100" smtClean="0"/>
              <a:t>Terdiri dari: </a:t>
            </a:r>
          </a:p>
          <a:p>
            <a:pPr lvl="1" eaLnBrk="1" hangingPunct="1">
              <a:lnSpc>
                <a:spcPct val="90000"/>
              </a:lnSpc>
            </a:pPr>
            <a:r>
              <a:rPr lang="en-US" altLang="en-US" sz="2000" smtClean="0"/>
              <a:t>Bangunan perkuatan sungai guna melindungi bangunan terhadap kerusakan akibat penggerusan dan sedimentasi, berupa krib, matras batu, pasangan batu kosong dan/atau dinding pengarah. </a:t>
            </a:r>
          </a:p>
          <a:p>
            <a:pPr lvl="1" eaLnBrk="1" hangingPunct="1">
              <a:lnSpc>
                <a:spcPct val="90000"/>
              </a:lnSpc>
            </a:pPr>
            <a:r>
              <a:rPr lang="en-US" altLang="en-US" sz="2000" smtClean="0"/>
              <a:t>Tanggul banjir untuk melindungi lahan yang berdekatan terhadap genangan akibat banjir. </a:t>
            </a:r>
          </a:p>
          <a:p>
            <a:pPr lvl="1" eaLnBrk="1" hangingPunct="1">
              <a:lnSpc>
                <a:spcPct val="90000"/>
              </a:lnSpc>
            </a:pPr>
            <a:r>
              <a:rPr lang="en-US" altLang="en-US" sz="2000" smtClean="0"/>
              <a:t>Saringan bongkah untuk melindungi pengambilan atau pembilas, agar bongkah tidak menyumbah bangunan selama terjadi banjir. </a:t>
            </a:r>
          </a:p>
          <a:p>
            <a:pPr lvl="1" eaLnBrk="1" hangingPunct="1">
              <a:lnSpc>
                <a:spcPct val="90000"/>
              </a:lnSpc>
            </a:pPr>
            <a:r>
              <a:rPr lang="en-US" altLang="en-US" sz="2000" smtClean="0"/>
              <a:t>Tanggul penutup untuk menutup bagian sungai lama atau, bila bangunan bendung dibuat di kopur, untuk mengelakkan sungai melalui bangunan tersebut. </a:t>
            </a:r>
          </a:p>
          <a:p>
            <a:pPr eaLnBrk="1" hangingPunct="1">
              <a:lnSpc>
                <a:spcPct val="90000"/>
              </a:lnSpc>
            </a:pPr>
            <a:endParaRPr lang="en-US" altLang="en-US" sz="2100" smtClean="0"/>
          </a:p>
          <a:p>
            <a:pPr eaLnBrk="1" hangingPunct="1">
              <a:lnSpc>
                <a:spcPct val="90000"/>
              </a:lnSpc>
            </a:pPr>
            <a:endParaRPr lang="en-US" altLang="en-US" sz="2100" smtClean="0"/>
          </a:p>
        </p:txBody>
      </p:sp>
    </p:spTree>
    <p:extLst>
      <p:ext uri="{BB962C8B-B14F-4D97-AF65-F5344CB8AC3E}">
        <p14:creationId xmlns:p14="http://schemas.microsoft.com/office/powerpoint/2010/main" val="4173456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Bangunan Pelengkap</a:t>
            </a:r>
          </a:p>
        </p:txBody>
      </p:sp>
      <p:sp>
        <p:nvSpPr>
          <p:cNvPr id="39939" name="Rectangle 3"/>
          <p:cNvSpPr>
            <a:spLocks noGrp="1" noChangeArrowheads="1"/>
          </p:cNvSpPr>
          <p:nvPr>
            <p:ph idx="1"/>
          </p:nvPr>
        </p:nvSpPr>
        <p:spPr/>
        <p:txBody>
          <a:bodyPr/>
          <a:lstStyle/>
          <a:p>
            <a:pPr eaLnBrk="1" hangingPunct="1">
              <a:lnSpc>
                <a:spcPct val="80000"/>
              </a:lnSpc>
            </a:pPr>
            <a:r>
              <a:rPr lang="en-US" altLang="en-US" sz="2000" dirty="0" err="1" smtClean="0"/>
              <a:t>Bangunan-bangunan</a:t>
            </a:r>
            <a:r>
              <a:rPr lang="en-US" altLang="en-US" sz="2000" dirty="0" smtClean="0"/>
              <a:t> </a:t>
            </a:r>
            <a:r>
              <a:rPr lang="en-US" altLang="en-US" sz="2000" dirty="0" err="1" smtClean="0"/>
              <a:t>atau</a:t>
            </a:r>
            <a:r>
              <a:rPr lang="en-US" altLang="en-US" sz="2000" dirty="0" smtClean="0"/>
              <a:t> </a:t>
            </a:r>
            <a:r>
              <a:rPr lang="en-US" altLang="en-US" sz="2000" dirty="0" err="1" smtClean="0"/>
              <a:t>perlengkapan</a:t>
            </a:r>
            <a:r>
              <a:rPr lang="en-US" altLang="en-US" sz="2000" dirty="0" smtClean="0"/>
              <a:t> yang </a:t>
            </a:r>
            <a:r>
              <a:rPr lang="en-US" altLang="en-US" sz="2000" dirty="0" err="1" smtClean="0"/>
              <a:t>akan</a:t>
            </a:r>
            <a:r>
              <a:rPr lang="en-US" altLang="en-US" sz="2000" dirty="0" smtClean="0"/>
              <a:t> </a:t>
            </a:r>
            <a:r>
              <a:rPr lang="en-US" altLang="en-US" sz="2000" dirty="0" err="1" smtClean="0"/>
              <a:t>ditambahkan</a:t>
            </a:r>
            <a:r>
              <a:rPr lang="en-US" altLang="en-US" sz="2000" dirty="0" smtClean="0"/>
              <a:t> </a:t>
            </a:r>
            <a:r>
              <a:rPr lang="en-US" altLang="en-US" sz="2000" dirty="0" err="1" smtClean="0"/>
              <a:t>ke</a:t>
            </a:r>
            <a:r>
              <a:rPr lang="en-US" altLang="en-US" sz="2000" dirty="0" smtClean="0"/>
              <a:t> </a:t>
            </a:r>
            <a:r>
              <a:rPr lang="en-US" altLang="en-US" sz="2000" dirty="0" err="1" smtClean="0"/>
              <a:t>bangunan</a:t>
            </a:r>
            <a:r>
              <a:rPr lang="en-US" altLang="en-US" sz="2000" dirty="0" smtClean="0"/>
              <a:t> </a:t>
            </a:r>
            <a:r>
              <a:rPr lang="en-US" altLang="en-US" sz="2000" dirty="0" err="1" smtClean="0"/>
              <a:t>utama</a:t>
            </a:r>
            <a:r>
              <a:rPr lang="en-US" altLang="en-US" sz="2000" dirty="0" smtClean="0"/>
              <a:t> </a:t>
            </a:r>
            <a:r>
              <a:rPr lang="en-US" altLang="en-US" sz="2000" dirty="0" err="1" smtClean="0"/>
              <a:t>diperlukan</a:t>
            </a:r>
            <a:r>
              <a:rPr lang="en-US" altLang="en-US" sz="2000" dirty="0" smtClean="0"/>
              <a:t> </a:t>
            </a:r>
            <a:r>
              <a:rPr lang="en-US" altLang="en-US" sz="2000" dirty="0" err="1" smtClean="0"/>
              <a:t>keperluan</a:t>
            </a:r>
            <a:r>
              <a:rPr lang="en-US" altLang="en-US" sz="2000" dirty="0" smtClean="0"/>
              <a:t>: </a:t>
            </a:r>
          </a:p>
          <a:p>
            <a:pPr lvl="1" eaLnBrk="1" hangingPunct="1">
              <a:lnSpc>
                <a:spcPct val="80000"/>
              </a:lnSpc>
            </a:pPr>
            <a:r>
              <a:rPr lang="en-US" altLang="en-US" sz="1800" dirty="0" err="1" smtClean="0"/>
              <a:t>Pengukuran</a:t>
            </a:r>
            <a:r>
              <a:rPr lang="en-US" altLang="en-US" sz="1800" dirty="0" smtClean="0"/>
              <a:t> debit </a:t>
            </a:r>
            <a:r>
              <a:rPr lang="en-US" altLang="en-US" sz="1800" dirty="0" err="1" smtClean="0"/>
              <a:t>dan</a:t>
            </a:r>
            <a:r>
              <a:rPr lang="en-US" altLang="en-US" sz="1800" dirty="0" smtClean="0"/>
              <a:t> </a:t>
            </a:r>
            <a:r>
              <a:rPr lang="en-US" altLang="en-US" sz="1800" dirty="0" err="1" smtClean="0"/>
              <a:t>muka</a:t>
            </a:r>
            <a:r>
              <a:rPr lang="en-US" altLang="en-US" sz="1800" dirty="0" smtClean="0"/>
              <a:t> air di </a:t>
            </a:r>
            <a:r>
              <a:rPr lang="en-US" altLang="en-US" sz="1800" dirty="0" err="1" smtClean="0"/>
              <a:t>sungai</a:t>
            </a:r>
            <a:r>
              <a:rPr lang="en-US" altLang="en-US" sz="1800" dirty="0" smtClean="0"/>
              <a:t> </a:t>
            </a:r>
            <a:r>
              <a:rPr lang="en-US" altLang="en-US" sz="1800" dirty="0" err="1" smtClean="0"/>
              <a:t>maupun</a:t>
            </a:r>
            <a:r>
              <a:rPr lang="en-US" altLang="en-US" sz="1800" dirty="0" smtClean="0"/>
              <a:t> di </a:t>
            </a:r>
            <a:r>
              <a:rPr lang="en-US" altLang="en-US" sz="1800" dirty="0" err="1" smtClean="0"/>
              <a:t>saluran</a:t>
            </a:r>
            <a:r>
              <a:rPr lang="en-US" altLang="en-US" sz="1800" dirty="0" smtClean="0"/>
              <a:t>; </a:t>
            </a:r>
          </a:p>
          <a:p>
            <a:pPr lvl="1" eaLnBrk="1" hangingPunct="1">
              <a:lnSpc>
                <a:spcPct val="80000"/>
              </a:lnSpc>
            </a:pPr>
            <a:r>
              <a:rPr lang="en-US" altLang="en-US" sz="1800" dirty="0" err="1" smtClean="0"/>
              <a:t>Rumah</a:t>
            </a:r>
            <a:r>
              <a:rPr lang="en-US" altLang="en-US" sz="1800" dirty="0" smtClean="0"/>
              <a:t> </a:t>
            </a:r>
            <a:r>
              <a:rPr lang="en-US" altLang="en-US" sz="1800" dirty="0" err="1" smtClean="0"/>
              <a:t>untuk</a:t>
            </a:r>
            <a:r>
              <a:rPr lang="en-US" altLang="en-US" sz="1800" dirty="0" smtClean="0"/>
              <a:t> </a:t>
            </a:r>
            <a:r>
              <a:rPr lang="en-US" altLang="en-US" sz="1800" dirty="0" err="1" smtClean="0"/>
              <a:t>operasi</a:t>
            </a:r>
            <a:r>
              <a:rPr lang="en-US" altLang="en-US" sz="1800" dirty="0" smtClean="0"/>
              <a:t> </a:t>
            </a:r>
            <a:r>
              <a:rPr lang="en-US" altLang="en-US" sz="1800" dirty="0" err="1" smtClean="0"/>
              <a:t>pintu</a:t>
            </a:r>
            <a:r>
              <a:rPr lang="en-US" altLang="en-US" sz="1800" dirty="0" smtClean="0"/>
              <a:t>; </a:t>
            </a:r>
          </a:p>
          <a:p>
            <a:pPr lvl="1" eaLnBrk="1" hangingPunct="1">
              <a:lnSpc>
                <a:spcPct val="80000"/>
              </a:lnSpc>
            </a:pPr>
            <a:r>
              <a:rPr lang="en-US" altLang="en-US" sz="1800" dirty="0" err="1" smtClean="0"/>
              <a:t>Peralatan</a:t>
            </a:r>
            <a:r>
              <a:rPr lang="en-US" altLang="en-US" sz="1800" dirty="0" smtClean="0"/>
              <a:t> </a:t>
            </a:r>
            <a:r>
              <a:rPr lang="en-US" altLang="en-US" sz="1800" dirty="0" err="1" smtClean="0"/>
              <a:t>komunikasi</a:t>
            </a:r>
            <a:r>
              <a:rPr lang="en-US" altLang="en-US" sz="1800" dirty="0" smtClean="0"/>
              <a:t>, </a:t>
            </a:r>
            <a:r>
              <a:rPr lang="en-US" altLang="en-US" sz="1800" dirty="0" err="1" smtClean="0"/>
              <a:t>tempat</a:t>
            </a:r>
            <a:r>
              <a:rPr lang="en-US" altLang="en-US" sz="1800" dirty="0" smtClean="0"/>
              <a:t> </a:t>
            </a:r>
            <a:r>
              <a:rPr lang="en-US" altLang="en-US" sz="1800" dirty="0" err="1" smtClean="0"/>
              <a:t>teduh</a:t>
            </a:r>
            <a:r>
              <a:rPr lang="en-US" altLang="en-US" sz="1800" dirty="0" smtClean="0"/>
              <a:t> </a:t>
            </a:r>
            <a:r>
              <a:rPr lang="en-US" altLang="en-US" sz="1800" dirty="0" err="1" smtClean="0"/>
              <a:t>serta</a:t>
            </a:r>
            <a:r>
              <a:rPr lang="en-US" altLang="en-US" sz="1800" dirty="0" smtClean="0"/>
              <a:t> </a:t>
            </a:r>
            <a:r>
              <a:rPr lang="en-US" altLang="en-US" sz="1800" dirty="0" err="1" smtClean="0"/>
              <a:t>perumahan</a:t>
            </a:r>
            <a:r>
              <a:rPr lang="en-US" altLang="en-US" sz="1800" dirty="0" smtClean="0"/>
              <a:t> </a:t>
            </a:r>
            <a:r>
              <a:rPr lang="en-US" altLang="en-US" sz="1800" dirty="0" err="1" smtClean="0"/>
              <a:t>untuk</a:t>
            </a:r>
            <a:r>
              <a:rPr lang="en-US" altLang="en-US" sz="1800" dirty="0" smtClean="0"/>
              <a:t> </a:t>
            </a:r>
            <a:r>
              <a:rPr lang="en-US" altLang="en-US" sz="1800" dirty="0" err="1" smtClean="0"/>
              <a:t>tenaga</a:t>
            </a:r>
            <a:r>
              <a:rPr lang="en-US" altLang="en-US" sz="1800" dirty="0" smtClean="0"/>
              <a:t> </a:t>
            </a:r>
            <a:r>
              <a:rPr lang="en-US" altLang="en-US" sz="1800" dirty="0" err="1" smtClean="0"/>
              <a:t>operasional</a:t>
            </a:r>
            <a:r>
              <a:rPr lang="en-US" altLang="en-US" sz="1800" dirty="0" smtClean="0"/>
              <a:t>, </a:t>
            </a:r>
            <a:r>
              <a:rPr lang="en-US" altLang="en-US" sz="1800" dirty="0" err="1" smtClean="0"/>
              <a:t>gudang</a:t>
            </a:r>
            <a:r>
              <a:rPr lang="en-US" altLang="en-US" sz="1800" dirty="0" smtClean="0"/>
              <a:t> </a:t>
            </a:r>
            <a:r>
              <a:rPr lang="en-US" altLang="en-US" sz="1800" dirty="0" err="1" smtClean="0"/>
              <a:t>dan</a:t>
            </a:r>
            <a:r>
              <a:rPr lang="en-US" altLang="en-US" sz="1800" dirty="0" smtClean="0"/>
              <a:t> </a:t>
            </a:r>
            <a:r>
              <a:rPr lang="en-US" altLang="en-US" sz="1800" dirty="0" err="1" smtClean="0"/>
              <a:t>ruang</a:t>
            </a:r>
            <a:r>
              <a:rPr lang="en-US" altLang="en-US" sz="1800" dirty="0" smtClean="0"/>
              <a:t> </a:t>
            </a:r>
            <a:r>
              <a:rPr lang="en-US" altLang="en-US" sz="1800" dirty="0" err="1" smtClean="0"/>
              <a:t>kerja</a:t>
            </a:r>
            <a:r>
              <a:rPr lang="en-US" altLang="en-US" sz="1800" dirty="0" smtClean="0"/>
              <a:t> </a:t>
            </a:r>
            <a:r>
              <a:rPr lang="en-US" altLang="en-US" sz="1800" dirty="0" err="1" smtClean="0"/>
              <a:t>untuk</a:t>
            </a:r>
            <a:r>
              <a:rPr lang="en-US" altLang="en-US" sz="1800" dirty="0" smtClean="0"/>
              <a:t> </a:t>
            </a:r>
            <a:r>
              <a:rPr lang="en-US" altLang="en-US" sz="1800" dirty="0" err="1" smtClean="0"/>
              <a:t>kegiatan</a:t>
            </a:r>
            <a:r>
              <a:rPr lang="en-US" altLang="en-US" sz="1800" dirty="0" smtClean="0"/>
              <a:t> </a:t>
            </a:r>
            <a:r>
              <a:rPr lang="en-US" altLang="en-US" sz="1800" dirty="0" err="1" smtClean="0"/>
              <a:t>operasional</a:t>
            </a:r>
            <a:r>
              <a:rPr lang="en-US" altLang="en-US" sz="1800" dirty="0" smtClean="0"/>
              <a:t> </a:t>
            </a:r>
            <a:r>
              <a:rPr lang="en-US" altLang="en-US" sz="1800" dirty="0" err="1" smtClean="0"/>
              <a:t>dan</a:t>
            </a:r>
            <a:r>
              <a:rPr lang="en-US" altLang="en-US" sz="1800" dirty="0" smtClean="0"/>
              <a:t> </a:t>
            </a:r>
            <a:r>
              <a:rPr lang="en-US" altLang="en-US" sz="1800" dirty="0" err="1" smtClean="0"/>
              <a:t>pemeliharaan</a:t>
            </a:r>
            <a:r>
              <a:rPr lang="en-US" altLang="en-US" sz="1800" dirty="0" smtClean="0"/>
              <a:t>; </a:t>
            </a:r>
          </a:p>
          <a:p>
            <a:pPr lvl="1" eaLnBrk="1" hangingPunct="1">
              <a:lnSpc>
                <a:spcPct val="80000"/>
              </a:lnSpc>
            </a:pPr>
            <a:r>
              <a:rPr lang="en-US" altLang="en-US" sz="1800" dirty="0" err="1" smtClean="0"/>
              <a:t>jembatan</a:t>
            </a:r>
            <a:r>
              <a:rPr lang="en-US" altLang="en-US" sz="1800" dirty="0" smtClean="0"/>
              <a:t> di </a:t>
            </a:r>
            <a:r>
              <a:rPr lang="en-US" altLang="en-US" sz="1800" dirty="0" err="1" smtClean="0"/>
              <a:t>atas</a:t>
            </a:r>
            <a:r>
              <a:rPr lang="en-US" altLang="en-US" sz="1800" dirty="0" smtClean="0"/>
              <a:t> </a:t>
            </a:r>
            <a:r>
              <a:rPr lang="en-US" altLang="en-US" sz="1800" dirty="0" err="1" smtClean="0"/>
              <a:t>bendung</a:t>
            </a:r>
            <a:r>
              <a:rPr lang="en-US" altLang="en-US" sz="1800" dirty="0" smtClean="0"/>
              <a:t>, agar </a:t>
            </a:r>
            <a:r>
              <a:rPr lang="en-US" altLang="en-US" sz="1800" dirty="0" err="1" smtClean="0"/>
              <a:t>seluruh</a:t>
            </a:r>
            <a:r>
              <a:rPr lang="en-US" altLang="en-US" sz="1800" dirty="0" smtClean="0"/>
              <a:t> </a:t>
            </a:r>
            <a:r>
              <a:rPr lang="en-US" altLang="en-US" sz="1800" dirty="0" err="1" smtClean="0"/>
              <a:t>bagian</a:t>
            </a:r>
            <a:r>
              <a:rPr lang="en-US" altLang="en-US" sz="1800" dirty="0" smtClean="0"/>
              <a:t> </a:t>
            </a:r>
            <a:r>
              <a:rPr lang="en-US" altLang="en-US" sz="1800" dirty="0" err="1" smtClean="0"/>
              <a:t>bangunan</a:t>
            </a:r>
            <a:r>
              <a:rPr lang="en-US" altLang="en-US" sz="1800" dirty="0" smtClean="0"/>
              <a:t> </a:t>
            </a:r>
            <a:r>
              <a:rPr lang="en-US" altLang="en-US" sz="1800" dirty="0" err="1" smtClean="0"/>
              <a:t>utama</a:t>
            </a:r>
            <a:r>
              <a:rPr lang="en-US" altLang="en-US" sz="1800" dirty="0" smtClean="0"/>
              <a:t> </a:t>
            </a:r>
            <a:r>
              <a:rPr lang="en-US" altLang="en-US" sz="1800" dirty="0" err="1" smtClean="0"/>
              <a:t>mudah</a:t>
            </a:r>
            <a:r>
              <a:rPr lang="en-US" altLang="en-US" sz="1800" dirty="0" smtClean="0"/>
              <a:t> di </a:t>
            </a:r>
            <a:r>
              <a:rPr lang="en-US" altLang="en-US" sz="1800" dirty="0" err="1" smtClean="0"/>
              <a:t>jangkau</a:t>
            </a:r>
            <a:r>
              <a:rPr lang="en-US" altLang="en-US" sz="1800" dirty="0" smtClean="0"/>
              <a:t>, </a:t>
            </a:r>
            <a:r>
              <a:rPr lang="en-US" altLang="en-US" sz="1800" dirty="0" err="1" smtClean="0"/>
              <a:t>atau</a:t>
            </a:r>
            <a:r>
              <a:rPr lang="en-US" altLang="en-US" sz="1800" dirty="0" smtClean="0"/>
              <a:t> agar </a:t>
            </a:r>
            <a:r>
              <a:rPr lang="en-US" altLang="en-US" sz="1800" dirty="0" err="1" smtClean="0"/>
              <a:t>bagian-bagian</a:t>
            </a:r>
            <a:r>
              <a:rPr lang="en-US" altLang="en-US" sz="1800" dirty="0" smtClean="0"/>
              <a:t> </a:t>
            </a:r>
            <a:r>
              <a:rPr lang="en-US" altLang="en-US" sz="1800" dirty="0" err="1" smtClean="0"/>
              <a:t>itu</a:t>
            </a:r>
            <a:r>
              <a:rPr lang="en-US" altLang="en-US" sz="1800" dirty="0" smtClean="0"/>
              <a:t> </a:t>
            </a:r>
            <a:r>
              <a:rPr lang="en-US" altLang="en-US" sz="1800" dirty="0" err="1" smtClean="0"/>
              <a:t>terbuka</a:t>
            </a:r>
            <a:r>
              <a:rPr lang="en-US" altLang="en-US" sz="1800" dirty="0" smtClean="0"/>
              <a:t> </a:t>
            </a:r>
            <a:r>
              <a:rPr lang="en-US" altLang="en-US" sz="1800" dirty="0" err="1" smtClean="0"/>
              <a:t>untuk</a:t>
            </a:r>
            <a:r>
              <a:rPr lang="en-US" altLang="en-US" sz="1800" dirty="0" smtClean="0"/>
              <a:t> </a:t>
            </a:r>
            <a:r>
              <a:rPr lang="en-US" altLang="en-US" sz="1800" dirty="0" err="1" smtClean="0"/>
              <a:t>umum</a:t>
            </a:r>
            <a:r>
              <a:rPr lang="en-US" altLang="en-US" sz="1800" dirty="0" smtClean="0"/>
              <a:t>. </a:t>
            </a:r>
          </a:p>
          <a:p>
            <a:pPr lvl="1" eaLnBrk="1" hangingPunct="1">
              <a:lnSpc>
                <a:spcPct val="80000"/>
              </a:lnSpc>
            </a:pPr>
            <a:r>
              <a:rPr lang="en-US" altLang="en-US" sz="1800" dirty="0" err="1" smtClean="0"/>
              <a:t>instalasi</a:t>
            </a:r>
            <a:r>
              <a:rPr lang="en-US" altLang="en-US" sz="1800" dirty="0" smtClean="0"/>
              <a:t> </a:t>
            </a:r>
            <a:r>
              <a:rPr lang="en-US" altLang="en-US" sz="1800" dirty="0" err="1" smtClean="0"/>
              <a:t>tenaga</a:t>
            </a:r>
            <a:r>
              <a:rPr lang="en-US" altLang="en-US" sz="1800" dirty="0" smtClean="0"/>
              <a:t> air </a:t>
            </a:r>
            <a:r>
              <a:rPr lang="en-US" altLang="en-US" sz="1800" dirty="0" err="1" smtClean="0"/>
              <a:t>mikro</a:t>
            </a:r>
            <a:r>
              <a:rPr lang="en-US" altLang="en-US" sz="1800" dirty="0" smtClean="0"/>
              <a:t> </a:t>
            </a:r>
            <a:r>
              <a:rPr lang="en-US" altLang="en-US" sz="1800" dirty="0" err="1" smtClean="0"/>
              <a:t>atau</a:t>
            </a:r>
            <a:r>
              <a:rPr lang="en-US" altLang="en-US" sz="1800" dirty="0" smtClean="0"/>
              <a:t> mini, </a:t>
            </a:r>
            <a:r>
              <a:rPr lang="en-US" altLang="en-US" sz="1800" dirty="0" err="1" smtClean="0"/>
              <a:t>tergantung</a:t>
            </a:r>
            <a:r>
              <a:rPr lang="en-US" altLang="en-US" sz="1800" dirty="0" smtClean="0"/>
              <a:t> </a:t>
            </a:r>
            <a:r>
              <a:rPr lang="en-US" altLang="en-US" sz="1800" dirty="0" err="1" smtClean="0"/>
              <a:t>pada</a:t>
            </a:r>
            <a:r>
              <a:rPr lang="en-US" altLang="en-US" sz="1800" dirty="0" smtClean="0"/>
              <a:t> </a:t>
            </a:r>
            <a:r>
              <a:rPr lang="en-US" altLang="en-US" sz="1800" dirty="0" err="1" smtClean="0"/>
              <a:t>hasil</a:t>
            </a:r>
            <a:r>
              <a:rPr lang="en-US" altLang="en-US" sz="1800" dirty="0" smtClean="0"/>
              <a:t> </a:t>
            </a:r>
            <a:r>
              <a:rPr lang="en-US" altLang="en-US" sz="1800" dirty="0" err="1" smtClean="0"/>
              <a:t>evaluasi</a:t>
            </a:r>
            <a:r>
              <a:rPr lang="en-US" altLang="en-US" sz="1800" dirty="0" smtClean="0"/>
              <a:t> </a:t>
            </a:r>
            <a:r>
              <a:rPr lang="en-US" altLang="en-US" sz="1800" dirty="0" err="1" smtClean="0"/>
              <a:t>ekonomi</a:t>
            </a:r>
            <a:r>
              <a:rPr lang="en-US" altLang="en-US" sz="1800" dirty="0" smtClean="0"/>
              <a:t> </a:t>
            </a:r>
            <a:r>
              <a:rPr lang="en-US" altLang="en-US" sz="1800" dirty="0" err="1" smtClean="0"/>
              <a:t>serta</a:t>
            </a:r>
            <a:r>
              <a:rPr lang="en-US" altLang="en-US" sz="1800" dirty="0" smtClean="0"/>
              <a:t> </a:t>
            </a:r>
            <a:r>
              <a:rPr lang="en-US" altLang="en-US" sz="1800" dirty="0" err="1" smtClean="0"/>
              <a:t>kemungkinan</a:t>
            </a:r>
            <a:r>
              <a:rPr lang="en-US" altLang="en-US" sz="1800" dirty="0" smtClean="0"/>
              <a:t> </a:t>
            </a:r>
            <a:r>
              <a:rPr lang="en-US" altLang="en-US" sz="1800" dirty="0" err="1" smtClean="0"/>
              <a:t>hidrolik</a:t>
            </a:r>
            <a:r>
              <a:rPr lang="en-US" altLang="en-US" sz="1800" dirty="0" smtClean="0"/>
              <a:t>. </a:t>
            </a:r>
            <a:r>
              <a:rPr lang="en-US" altLang="en-US" sz="1800" dirty="0" err="1" smtClean="0"/>
              <a:t>Instalasi</a:t>
            </a:r>
            <a:r>
              <a:rPr lang="en-US" altLang="en-US" sz="1800" dirty="0" smtClean="0"/>
              <a:t> </a:t>
            </a:r>
            <a:r>
              <a:rPr lang="en-US" altLang="en-US" sz="1800" dirty="0" err="1" smtClean="0"/>
              <a:t>ini</a:t>
            </a:r>
            <a:r>
              <a:rPr lang="en-US" altLang="en-US" sz="1800" dirty="0" smtClean="0"/>
              <a:t> </a:t>
            </a:r>
            <a:r>
              <a:rPr lang="en-US" altLang="en-US" sz="1800" dirty="0" err="1" smtClean="0"/>
              <a:t>bisa</a:t>
            </a:r>
            <a:r>
              <a:rPr lang="en-US" altLang="en-US" sz="1800" dirty="0" smtClean="0"/>
              <a:t> </a:t>
            </a:r>
            <a:r>
              <a:rPr lang="en-US" altLang="en-US" sz="1800" dirty="0" err="1" smtClean="0"/>
              <a:t>dibangun</a:t>
            </a:r>
            <a:r>
              <a:rPr lang="en-US" altLang="en-US" sz="1800" dirty="0" smtClean="0"/>
              <a:t> di </a:t>
            </a:r>
            <a:r>
              <a:rPr lang="en-US" altLang="en-US" sz="1800" dirty="0" err="1" smtClean="0"/>
              <a:t>dalam</a:t>
            </a:r>
            <a:r>
              <a:rPr lang="en-US" altLang="en-US" sz="1800" dirty="0" smtClean="0"/>
              <a:t> </a:t>
            </a:r>
            <a:r>
              <a:rPr lang="en-US" altLang="en-US" sz="1800" dirty="0" err="1" smtClean="0"/>
              <a:t>bangunan</a:t>
            </a:r>
            <a:r>
              <a:rPr lang="en-US" altLang="en-US" sz="1800" dirty="0" smtClean="0"/>
              <a:t> </a:t>
            </a:r>
            <a:r>
              <a:rPr lang="en-US" altLang="en-US" sz="1800" dirty="0" err="1" smtClean="0"/>
              <a:t>bendung</a:t>
            </a:r>
            <a:r>
              <a:rPr lang="en-US" altLang="en-US" sz="1800" dirty="0" smtClean="0"/>
              <a:t> </a:t>
            </a:r>
            <a:r>
              <a:rPr lang="en-US" altLang="en-US" sz="1800" dirty="0" err="1" smtClean="0"/>
              <a:t>atau</a:t>
            </a:r>
            <a:r>
              <a:rPr lang="en-US" altLang="en-US" sz="1800" dirty="0" smtClean="0"/>
              <a:t> di </a:t>
            </a:r>
            <a:r>
              <a:rPr lang="en-US" altLang="en-US" sz="1800" dirty="0" err="1" smtClean="0"/>
              <a:t>ujung</a:t>
            </a:r>
            <a:r>
              <a:rPr lang="en-US" altLang="en-US" sz="1800" dirty="0" smtClean="0"/>
              <a:t> </a:t>
            </a:r>
            <a:r>
              <a:rPr lang="en-US" altLang="en-US" sz="1800" dirty="0" err="1" smtClean="0"/>
              <a:t>kantong</a:t>
            </a:r>
            <a:r>
              <a:rPr lang="en-US" altLang="en-US" sz="1800" dirty="0" smtClean="0"/>
              <a:t> </a:t>
            </a:r>
            <a:r>
              <a:rPr lang="en-US" altLang="en-US" sz="1800" dirty="0" err="1" smtClean="0"/>
              <a:t>lumpur</a:t>
            </a:r>
            <a:r>
              <a:rPr lang="en-US" altLang="en-US" sz="1800" dirty="0" smtClean="0"/>
              <a:t> </a:t>
            </a:r>
            <a:r>
              <a:rPr lang="en-US" altLang="en-US" sz="1800" dirty="0" err="1" smtClean="0"/>
              <a:t>atau</a:t>
            </a:r>
            <a:r>
              <a:rPr lang="en-US" altLang="en-US" sz="1800" dirty="0" smtClean="0"/>
              <a:t> di </a:t>
            </a:r>
            <a:r>
              <a:rPr lang="en-US" altLang="en-US" sz="1800" dirty="0" err="1" smtClean="0"/>
              <a:t>awal</a:t>
            </a:r>
            <a:r>
              <a:rPr lang="en-US" altLang="en-US" sz="1800" dirty="0" smtClean="0"/>
              <a:t> </a:t>
            </a:r>
            <a:r>
              <a:rPr lang="en-US" altLang="en-US" sz="1800" dirty="0" err="1" smtClean="0"/>
              <a:t>saluran</a:t>
            </a:r>
            <a:r>
              <a:rPr lang="en-US" altLang="en-US" sz="1800" dirty="0" smtClean="0"/>
              <a:t>. </a:t>
            </a:r>
          </a:p>
          <a:p>
            <a:pPr lvl="1" eaLnBrk="1" hangingPunct="1">
              <a:lnSpc>
                <a:spcPct val="80000"/>
              </a:lnSpc>
            </a:pPr>
            <a:r>
              <a:rPr lang="en-US" altLang="en-US" sz="1800" dirty="0" err="1" smtClean="0"/>
              <a:t>bangunan</a:t>
            </a:r>
            <a:r>
              <a:rPr lang="en-US" altLang="en-US" sz="1800" dirty="0" smtClean="0"/>
              <a:t> </a:t>
            </a:r>
            <a:r>
              <a:rPr lang="en-US" altLang="en-US" sz="1800" dirty="0" err="1" smtClean="0"/>
              <a:t>tangga</a:t>
            </a:r>
            <a:r>
              <a:rPr lang="en-US" altLang="en-US" sz="1800" dirty="0" smtClean="0"/>
              <a:t> </a:t>
            </a:r>
            <a:r>
              <a:rPr lang="en-US" altLang="en-US" sz="1800" dirty="0" err="1" smtClean="0"/>
              <a:t>ikan</a:t>
            </a:r>
            <a:r>
              <a:rPr lang="en-US" altLang="en-US" sz="1800" dirty="0" smtClean="0"/>
              <a:t> (fish ladder) </a:t>
            </a:r>
            <a:r>
              <a:rPr lang="en-US" altLang="en-US" sz="1800" dirty="0" err="1" smtClean="0"/>
              <a:t>diperlukan</a:t>
            </a:r>
            <a:r>
              <a:rPr lang="en-US" altLang="en-US" sz="1800" dirty="0" smtClean="0"/>
              <a:t> </a:t>
            </a:r>
            <a:r>
              <a:rPr lang="en-US" altLang="en-US" sz="1800" dirty="0" err="1" smtClean="0"/>
              <a:t>pada</a:t>
            </a:r>
            <a:r>
              <a:rPr lang="en-US" altLang="en-US" sz="1800" dirty="0" smtClean="0"/>
              <a:t> </a:t>
            </a:r>
            <a:r>
              <a:rPr lang="en-US" altLang="en-US" sz="1800" dirty="0" err="1" smtClean="0"/>
              <a:t>lokasi</a:t>
            </a:r>
            <a:r>
              <a:rPr lang="en-US" altLang="en-US" sz="1800" dirty="0" smtClean="0"/>
              <a:t> yang </a:t>
            </a:r>
            <a:r>
              <a:rPr lang="en-US" altLang="en-US" sz="1800" dirty="0" err="1" smtClean="0"/>
              <a:t>senyatanya</a:t>
            </a:r>
            <a:r>
              <a:rPr lang="en-US" altLang="en-US" sz="1800" dirty="0" smtClean="0"/>
              <a:t> </a:t>
            </a:r>
            <a:r>
              <a:rPr lang="en-US" altLang="en-US" sz="1800" dirty="0" err="1" smtClean="0"/>
              <a:t>perlu</a:t>
            </a:r>
            <a:r>
              <a:rPr lang="en-US" altLang="en-US" sz="1800" dirty="0" smtClean="0"/>
              <a:t> </a:t>
            </a:r>
            <a:r>
              <a:rPr lang="en-US" altLang="en-US" sz="1800" dirty="0" err="1" smtClean="0"/>
              <a:t>dijaga</a:t>
            </a:r>
            <a:r>
              <a:rPr lang="en-US" altLang="en-US" sz="1800" dirty="0" smtClean="0"/>
              <a:t> </a:t>
            </a:r>
            <a:r>
              <a:rPr lang="en-US" altLang="en-US" sz="1800" dirty="0" err="1" smtClean="0"/>
              <a:t>keseimbangan</a:t>
            </a:r>
            <a:r>
              <a:rPr lang="en-US" altLang="en-US" sz="1800" dirty="0" smtClean="0"/>
              <a:t> </a:t>
            </a:r>
            <a:r>
              <a:rPr lang="en-US" altLang="en-US" sz="1800" dirty="0" err="1" smtClean="0"/>
              <a:t>lingkungannya</a:t>
            </a:r>
            <a:r>
              <a:rPr lang="en-US" altLang="en-US" sz="1800" dirty="0" smtClean="0"/>
              <a:t> </a:t>
            </a:r>
            <a:r>
              <a:rPr lang="en-US" altLang="en-US" sz="1800" dirty="0" err="1" smtClean="0"/>
              <a:t>sehingga</a:t>
            </a:r>
            <a:r>
              <a:rPr lang="en-US" altLang="en-US" sz="1800" dirty="0" smtClean="0"/>
              <a:t> </a:t>
            </a:r>
            <a:r>
              <a:rPr lang="en-US" altLang="en-US" sz="1800" dirty="0" err="1" smtClean="0"/>
              <a:t>kehidupan</a:t>
            </a:r>
            <a:r>
              <a:rPr lang="en-US" altLang="en-US" sz="1800" dirty="0" smtClean="0"/>
              <a:t> biota </a:t>
            </a:r>
            <a:r>
              <a:rPr lang="en-US" altLang="en-US" sz="1800" dirty="0" err="1" smtClean="0"/>
              <a:t>tidak</a:t>
            </a:r>
            <a:r>
              <a:rPr lang="en-US" altLang="en-US" sz="1800" dirty="0" smtClean="0"/>
              <a:t> </a:t>
            </a:r>
            <a:r>
              <a:rPr lang="en-US" altLang="en-US" sz="1800" dirty="0" err="1" smtClean="0"/>
              <a:t>terganggu</a:t>
            </a:r>
            <a:r>
              <a:rPr lang="en-US" altLang="en-US" sz="1800" dirty="0" smtClean="0"/>
              <a:t>. </a:t>
            </a:r>
            <a:r>
              <a:rPr lang="en-US" altLang="en-US" sz="1800" dirty="0" err="1" smtClean="0"/>
              <a:t>Pada</a:t>
            </a:r>
            <a:r>
              <a:rPr lang="en-US" altLang="en-US" sz="1800" dirty="0" smtClean="0"/>
              <a:t> </a:t>
            </a:r>
            <a:r>
              <a:rPr lang="en-US" altLang="en-US" sz="1800" dirty="0" err="1" smtClean="0"/>
              <a:t>lokasi</a:t>
            </a:r>
            <a:r>
              <a:rPr lang="en-US" altLang="en-US" sz="1800" dirty="0" smtClean="0"/>
              <a:t> </a:t>
            </a:r>
            <a:r>
              <a:rPr lang="en-US" altLang="en-US" sz="1800" dirty="0" err="1" smtClean="0"/>
              <a:t>diluar</a:t>
            </a:r>
            <a:r>
              <a:rPr lang="en-US" altLang="en-US" sz="1800" dirty="0" smtClean="0"/>
              <a:t> </a:t>
            </a:r>
            <a:r>
              <a:rPr lang="en-US" altLang="en-US" sz="1800" dirty="0" err="1" smtClean="0"/>
              <a:t>pertimbangan</a:t>
            </a:r>
            <a:r>
              <a:rPr lang="en-US" altLang="en-US" sz="1800" dirty="0" smtClean="0"/>
              <a:t> </a:t>
            </a:r>
            <a:r>
              <a:rPr lang="en-US" altLang="en-US" sz="1800" dirty="0" err="1" smtClean="0"/>
              <a:t>tersebut</a:t>
            </a:r>
            <a:r>
              <a:rPr lang="en-US" altLang="en-US" sz="1800" dirty="0" smtClean="0"/>
              <a:t> </a:t>
            </a:r>
            <a:r>
              <a:rPr lang="en-US" altLang="en-US" sz="1800" dirty="0" err="1" smtClean="0"/>
              <a:t>tidak</a:t>
            </a:r>
            <a:r>
              <a:rPr lang="en-US" altLang="en-US" sz="1800" dirty="0" smtClean="0"/>
              <a:t> </a:t>
            </a:r>
            <a:r>
              <a:rPr lang="en-US" altLang="en-US" sz="1800" dirty="0" err="1" smtClean="0"/>
              <a:t>diperlukan</a:t>
            </a:r>
            <a:r>
              <a:rPr lang="en-US" altLang="en-US" sz="1800" dirty="0" smtClean="0"/>
              <a:t> </a:t>
            </a:r>
            <a:r>
              <a:rPr lang="en-US" altLang="en-US" sz="1800" dirty="0" err="1" smtClean="0"/>
              <a:t>tangga</a:t>
            </a:r>
            <a:r>
              <a:rPr lang="en-US" altLang="en-US" sz="1800" dirty="0" smtClean="0"/>
              <a:t> </a:t>
            </a:r>
            <a:r>
              <a:rPr lang="en-US" altLang="en-US" sz="1800" dirty="0" err="1" smtClean="0"/>
              <a:t>ikan</a:t>
            </a:r>
            <a:r>
              <a:rPr lang="en-US" altLang="en-US" sz="1800" dirty="0" smtClean="0"/>
              <a:t> </a:t>
            </a:r>
          </a:p>
          <a:p>
            <a:pPr eaLnBrk="1" hangingPunct="1">
              <a:lnSpc>
                <a:spcPct val="80000"/>
              </a:lnSpc>
            </a:pPr>
            <a:endParaRPr lang="en-US" altLang="en-US" sz="1800" dirty="0" smtClean="0"/>
          </a:p>
          <a:p>
            <a:pPr eaLnBrk="1" hangingPunct="1">
              <a:lnSpc>
                <a:spcPct val="80000"/>
              </a:lnSpc>
            </a:pPr>
            <a:endParaRPr lang="en-US" altLang="en-US" sz="1800" dirty="0" smtClean="0"/>
          </a:p>
        </p:txBody>
      </p:sp>
    </p:spTree>
    <p:extLst>
      <p:ext uri="{BB962C8B-B14F-4D97-AF65-F5344CB8AC3E}">
        <p14:creationId xmlns:p14="http://schemas.microsoft.com/office/powerpoint/2010/main" val="1112073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Jenis-jenis Bangunan Utama</a:t>
            </a:r>
          </a:p>
        </p:txBody>
      </p:sp>
      <p:sp>
        <p:nvSpPr>
          <p:cNvPr id="6147" name="Rectangle 3"/>
          <p:cNvSpPr>
            <a:spLocks noGrp="1" noChangeArrowheads="1"/>
          </p:cNvSpPr>
          <p:nvPr>
            <p:ph idx="1"/>
          </p:nvPr>
        </p:nvSpPr>
        <p:spPr/>
        <p:txBody>
          <a:bodyPr/>
          <a:lstStyle/>
          <a:p>
            <a:pPr eaLnBrk="1" hangingPunct="1"/>
            <a:r>
              <a:rPr lang="en-US" altLang="en-US" smtClean="0"/>
              <a:t>Bendung Tetap</a:t>
            </a:r>
          </a:p>
          <a:p>
            <a:pPr eaLnBrk="1" hangingPunct="1"/>
            <a:r>
              <a:rPr lang="en-US" altLang="en-US" smtClean="0"/>
              <a:t>Bendung Gerak</a:t>
            </a:r>
          </a:p>
          <a:p>
            <a:pPr eaLnBrk="1" hangingPunct="1"/>
            <a:r>
              <a:rPr lang="en-US" altLang="en-US" smtClean="0"/>
              <a:t>Bendung Karet</a:t>
            </a:r>
          </a:p>
          <a:p>
            <a:pPr eaLnBrk="1" hangingPunct="1"/>
            <a:r>
              <a:rPr lang="en-US" altLang="en-US" smtClean="0"/>
              <a:t>Bendung Saringan Bawah</a:t>
            </a:r>
          </a:p>
          <a:p>
            <a:pPr eaLnBrk="1" hangingPunct="1"/>
            <a:r>
              <a:rPr lang="en-US" altLang="en-US" smtClean="0"/>
              <a:t>Pompa</a:t>
            </a:r>
          </a:p>
          <a:p>
            <a:pPr eaLnBrk="1" hangingPunct="1"/>
            <a:r>
              <a:rPr lang="en-US" altLang="en-US" smtClean="0"/>
              <a:t>Pengambilan Bebas</a:t>
            </a:r>
          </a:p>
          <a:p>
            <a:pPr eaLnBrk="1" hangingPunct="1"/>
            <a:r>
              <a:rPr lang="en-US" altLang="en-US" smtClean="0"/>
              <a:t>Bendung Tipe Gergaji</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1272627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04088"/>
            <a:ext cx="8229600" cy="972312"/>
          </a:xfrm>
        </p:spPr>
        <p:txBody>
          <a:bodyPr>
            <a:normAutofit/>
          </a:bodyPr>
          <a:lstStyle/>
          <a:p>
            <a:pPr eaLnBrk="1" hangingPunct="1"/>
            <a:r>
              <a:rPr lang="en-US" altLang="en-US" dirty="0" err="1" smtClean="0">
                <a:solidFill>
                  <a:schemeClr val="hlink"/>
                </a:solidFill>
              </a:rPr>
              <a:t>Bendung</a:t>
            </a:r>
            <a:r>
              <a:rPr lang="en-US" altLang="en-US" dirty="0" smtClean="0">
                <a:solidFill>
                  <a:schemeClr val="hlink"/>
                </a:solidFill>
              </a:rPr>
              <a:t> </a:t>
            </a:r>
            <a:r>
              <a:rPr lang="en-US" altLang="en-US" dirty="0" err="1" smtClean="0">
                <a:solidFill>
                  <a:schemeClr val="hlink"/>
                </a:solidFill>
              </a:rPr>
              <a:t>Tetap</a:t>
            </a:r>
            <a:endParaRPr lang="en-US" altLang="en-US" dirty="0" smtClean="0">
              <a:solidFill>
                <a:schemeClr val="hlink"/>
              </a:solidFill>
            </a:endParaRPr>
          </a:p>
        </p:txBody>
      </p:sp>
      <p:pic>
        <p:nvPicPr>
          <p:cNvPr id="71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863" y="18288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6800"/>
            <a:ext cx="49149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7"/>
          <p:cNvSpPr>
            <a:spLocks noChangeArrowheads="1"/>
          </p:cNvSpPr>
          <p:nvPr/>
        </p:nvSpPr>
        <p:spPr bwMode="auto">
          <a:xfrm>
            <a:off x="914400" y="20574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erlin Sans FB" pitchFamily="34" charset="0"/>
              </a:defRPr>
            </a:lvl1pPr>
            <a:lvl2pPr marL="742950" indent="-285750" eaLnBrk="0" hangingPunct="0">
              <a:defRPr>
                <a:solidFill>
                  <a:schemeClr val="tx1"/>
                </a:solidFill>
                <a:latin typeface="Berlin Sans FB" pitchFamily="34" charset="0"/>
              </a:defRPr>
            </a:lvl2pPr>
            <a:lvl3pPr marL="1143000" indent="-228600" eaLnBrk="0" hangingPunct="0">
              <a:defRPr>
                <a:solidFill>
                  <a:schemeClr val="tx1"/>
                </a:solidFill>
                <a:latin typeface="Berlin Sans FB" pitchFamily="34" charset="0"/>
              </a:defRPr>
            </a:lvl3pPr>
            <a:lvl4pPr marL="1600200" indent="-228600" eaLnBrk="0" hangingPunct="0">
              <a:defRPr>
                <a:solidFill>
                  <a:schemeClr val="tx1"/>
                </a:solidFill>
                <a:latin typeface="Berlin Sans FB" pitchFamily="34" charset="0"/>
              </a:defRPr>
            </a:lvl4pPr>
            <a:lvl5pPr marL="2057400" indent="-228600" eaLnBrk="0" hangingPunct="0">
              <a:defRPr>
                <a:solidFill>
                  <a:schemeClr val="tx1"/>
                </a:solidFill>
                <a:latin typeface="Berlin Sans FB" pitchFamily="34" charset="0"/>
              </a:defRPr>
            </a:lvl5pPr>
            <a:lvl6pPr marL="2514600" indent="-228600" eaLnBrk="0" fontAlgn="base" hangingPunct="0">
              <a:spcBef>
                <a:spcPct val="0"/>
              </a:spcBef>
              <a:spcAft>
                <a:spcPct val="0"/>
              </a:spcAft>
              <a:defRPr>
                <a:solidFill>
                  <a:schemeClr val="tx1"/>
                </a:solidFill>
                <a:latin typeface="Berlin Sans FB" pitchFamily="34" charset="0"/>
              </a:defRPr>
            </a:lvl6pPr>
            <a:lvl7pPr marL="2971800" indent="-228600" eaLnBrk="0" fontAlgn="base" hangingPunct="0">
              <a:spcBef>
                <a:spcPct val="0"/>
              </a:spcBef>
              <a:spcAft>
                <a:spcPct val="0"/>
              </a:spcAft>
              <a:defRPr>
                <a:solidFill>
                  <a:schemeClr val="tx1"/>
                </a:solidFill>
                <a:latin typeface="Berlin Sans FB" pitchFamily="34" charset="0"/>
              </a:defRPr>
            </a:lvl7pPr>
            <a:lvl8pPr marL="3429000" indent="-228600" eaLnBrk="0" fontAlgn="base" hangingPunct="0">
              <a:spcBef>
                <a:spcPct val="0"/>
              </a:spcBef>
              <a:spcAft>
                <a:spcPct val="0"/>
              </a:spcAft>
              <a:defRPr>
                <a:solidFill>
                  <a:schemeClr val="tx1"/>
                </a:solidFill>
                <a:latin typeface="Berlin Sans FB" pitchFamily="34" charset="0"/>
              </a:defRPr>
            </a:lvl8pPr>
            <a:lvl9pPr marL="3886200" indent="-228600" eaLnBrk="0" fontAlgn="base" hangingPunct="0">
              <a:spcBef>
                <a:spcPct val="0"/>
              </a:spcBef>
              <a:spcAft>
                <a:spcPct val="0"/>
              </a:spcAft>
              <a:defRPr>
                <a:solidFill>
                  <a:schemeClr val="tx1"/>
                </a:solidFill>
                <a:latin typeface="Berlin Sans FB" pitchFamily="34" charset="0"/>
              </a:defRPr>
            </a:lvl9pPr>
          </a:lstStyle>
          <a:p>
            <a:pPr eaLnBrk="1" hangingPunct="1"/>
            <a:r>
              <a:rPr lang="en-US" altLang="en-US">
                <a:hlinkClick r:id="rId4" action="ppaction://hlinkfile"/>
              </a:rPr>
              <a:t>Hoover Dam</a:t>
            </a:r>
            <a:endParaRPr lang="en-US" altLang="en-US"/>
          </a:p>
        </p:txBody>
      </p:sp>
    </p:spTree>
    <p:extLst>
      <p:ext uri="{BB962C8B-B14F-4D97-AF65-F5344CB8AC3E}">
        <p14:creationId xmlns:p14="http://schemas.microsoft.com/office/powerpoint/2010/main" val="961767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Bendung Tetap</a:t>
            </a:r>
          </a:p>
        </p:txBody>
      </p:sp>
      <p:sp>
        <p:nvSpPr>
          <p:cNvPr id="8195" name="Rectangle 3"/>
          <p:cNvSpPr>
            <a:spLocks noGrp="1" noChangeArrowheads="1"/>
          </p:cNvSpPr>
          <p:nvPr>
            <p:ph idx="1"/>
          </p:nvPr>
        </p:nvSpPr>
        <p:spPr/>
        <p:txBody>
          <a:bodyPr/>
          <a:lstStyle/>
          <a:p>
            <a:pPr algn="just" eaLnBrk="1" hangingPunct="1">
              <a:spcBef>
                <a:spcPct val="0"/>
              </a:spcBef>
            </a:pPr>
            <a:r>
              <a:rPr lang="en-US" altLang="en-US" smtClean="0"/>
              <a:t>Bangunan air ini dibangun </a:t>
            </a:r>
            <a:r>
              <a:rPr lang="en-US" altLang="en-US" smtClean="0">
                <a:solidFill>
                  <a:srgbClr val="FF0000"/>
                </a:solidFill>
              </a:rPr>
              <a:t>melintang sungai atau sudetan</a:t>
            </a:r>
            <a:r>
              <a:rPr lang="en-US" altLang="en-US" smtClean="0"/>
              <a:t>, dan sengaja dibuat untuk </a:t>
            </a:r>
            <a:r>
              <a:rPr lang="en-US" altLang="en-US" smtClean="0">
                <a:solidFill>
                  <a:srgbClr val="FF0000"/>
                </a:solidFill>
              </a:rPr>
              <a:t>meninggikan muka air</a:t>
            </a:r>
            <a:r>
              <a:rPr lang="en-US" altLang="en-US" smtClean="0"/>
              <a:t> dengan </a:t>
            </a:r>
            <a:r>
              <a:rPr lang="en-US" altLang="en-US" smtClean="0">
                <a:solidFill>
                  <a:srgbClr val="FF0000"/>
                </a:solidFill>
              </a:rPr>
              <a:t>ambang tetap</a:t>
            </a:r>
            <a:r>
              <a:rPr lang="en-US" altLang="en-US" smtClean="0"/>
              <a:t> sehingga air sungai dapat disadap dan dialirkan secara gravitasi ke jaringan irigasi </a:t>
            </a:r>
          </a:p>
          <a:p>
            <a:pPr algn="just" eaLnBrk="1" hangingPunct="1">
              <a:spcBef>
                <a:spcPct val="0"/>
              </a:spcBef>
            </a:pPr>
            <a:r>
              <a:rPr lang="en-US" altLang="en-US" smtClean="0">
                <a:solidFill>
                  <a:srgbClr val="FF0000"/>
                </a:solidFill>
              </a:rPr>
              <a:t>Kelebihan airnya</a:t>
            </a:r>
            <a:r>
              <a:rPr lang="en-US" altLang="en-US" smtClean="0"/>
              <a:t> dilimpahkan ke hilir dengan terjunan yang dilengkapi dengan kolam olak dengan maksud untuk meredam energi </a:t>
            </a:r>
          </a:p>
          <a:p>
            <a:pPr eaLnBrk="1" hangingPunct="1"/>
            <a:endParaRPr lang="en-US" altLang="en-US" smtClean="0"/>
          </a:p>
        </p:txBody>
      </p:sp>
    </p:spTree>
    <p:extLst>
      <p:ext uri="{BB962C8B-B14F-4D97-AF65-F5344CB8AC3E}">
        <p14:creationId xmlns:p14="http://schemas.microsoft.com/office/powerpoint/2010/main" val="650483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Jenis Bendung Tetap</a:t>
            </a:r>
          </a:p>
        </p:txBody>
      </p:sp>
      <p:sp>
        <p:nvSpPr>
          <p:cNvPr id="9219" name="Rectangle 3"/>
          <p:cNvSpPr>
            <a:spLocks noGrp="1" noChangeArrowheads="1"/>
          </p:cNvSpPr>
          <p:nvPr>
            <p:ph idx="1"/>
          </p:nvPr>
        </p:nvSpPr>
        <p:spPr/>
        <p:txBody>
          <a:bodyPr/>
          <a:lstStyle/>
          <a:p>
            <a:pPr eaLnBrk="1" hangingPunct="1">
              <a:lnSpc>
                <a:spcPct val="80000"/>
              </a:lnSpc>
            </a:pPr>
            <a:r>
              <a:rPr lang="en-US" altLang="en-US" sz="2600" smtClean="0">
                <a:solidFill>
                  <a:srgbClr val="FF0000"/>
                </a:solidFill>
              </a:rPr>
              <a:t>Ambang tetap yang lurus dari tepi ke tepi kanan </a:t>
            </a:r>
            <a:r>
              <a:rPr lang="en-US" altLang="en-US" smtClean="0"/>
              <a:t>sungai</a:t>
            </a:r>
            <a:r>
              <a:rPr lang="en-US" altLang="en-US" sz="2600" smtClean="0"/>
              <a:t>: as ambang tersebut berupa garis lurus yang menghubungkan dua titik tepi sungai</a:t>
            </a:r>
          </a:p>
          <a:p>
            <a:pPr eaLnBrk="1" hangingPunct="1">
              <a:lnSpc>
                <a:spcPct val="80000"/>
              </a:lnSpc>
            </a:pPr>
            <a:r>
              <a:rPr lang="en-US" altLang="en-US" sz="2600" smtClean="0">
                <a:solidFill>
                  <a:srgbClr val="FF0000"/>
                </a:solidFill>
              </a:rPr>
              <a:t>Ambang tetap yang berbelok-belok seperti gigi gergaji</a:t>
            </a:r>
            <a:r>
              <a:rPr lang="en-US" altLang="en-US" sz="2600" smtClean="0"/>
              <a:t>: diperlukan bila panjang ambang tidak mencukupi dan biasanya untuk sungai dengan lebar yang kecil tetapi debit airnya besar dan disarankan dipakai pada saluran, dengan syarat:</a:t>
            </a:r>
          </a:p>
          <a:p>
            <a:pPr lvl="1" eaLnBrk="1" hangingPunct="1">
              <a:lnSpc>
                <a:spcPct val="80000"/>
              </a:lnSpc>
            </a:pPr>
            <a:r>
              <a:rPr lang="en-US" altLang="en-US" sz="2200" smtClean="0"/>
              <a:t>Debit relatif stabil </a:t>
            </a:r>
          </a:p>
          <a:p>
            <a:pPr lvl="1" eaLnBrk="1" hangingPunct="1">
              <a:lnSpc>
                <a:spcPct val="80000"/>
              </a:lnSpc>
            </a:pPr>
            <a:r>
              <a:rPr lang="en-US" altLang="en-US" sz="2200" smtClean="0"/>
              <a:t>Tidak membawa material terapung berupa batang-batang pohon </a:t>
            </a:r>
          </a:p>
          <a:p>
            <a:pPr lvl="1" eaLnBrk="1" hangingPunct="1">
              <a:lnSpc>
                <a:spcPct val="80000"/>
              </a:lnSpc>
            </a:pPr>
            <a:r>
              <a:rPr lang="en-US" altLang="en-US" sz="2200" smtClean="0"/>
              <a:t>Efektivitas panjang bendung gergaji terbatas pada kedalaman air pelimpasan tertentu</a:t>
            </a:r>
          </a:p>
        </p:txBody>
      </p:sp>
    </p:spTree>
    <p:extLst>
      <p:ext uri="{BB962C8B-B14F-4D97-AF65-F5344CB8AC3E}">
        <p14:creationId xmlns:p14="http://schemas.microsoft.com/office/powerpoint/2010/main" val="4191671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solidFill>
                  <a:schemeClr val="hlink"/>
                </a:solidFill>
              </a:rPr>
              <a:t>Bendung Gerak Vertikal</a:t>
            </a:r>
          </a:p>
        </p:txBody>
      </p:sp>
      <p:pic>
        <p:nvPicPr>
          <p:cNvPr id="102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1930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587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33400"/>
            <a:ext cx="8229600" cy="1143000"/>
          </a:xfrm>
        </p:spPr>
        <p:txBody>
          <a:bodyPr/>
          <a:lstStyle/>
          <a:p>
            <a:pPr eaLnBrk="1" hangingPunct="1"/>
            <a:r>
              <a:rPr lang="en-US" altLang="en-US" dirty="0" err="1" smtClean="0"/>
              <a:t>Bendung</a:t>
            </a:r>
            <a:r>
              <a:rPr lang="en-US" altLang="en-US" dirty="0" smtClean="0"/>
              <a:t> </a:t>
            </a:r>
            <a:r>
              <a:rPr lang="en-US" altLang="en-US" dirty="0" err="1" smtClean="0"/>
              <a:t>Gerak</a:t>
            </a:r>
            <a:r>
              <a:rPr lang="en-US" altLang="en-US" dirty="0" smtClean="0"/>
              <a:t> </a:t>
            </a:r>
            <a:r>
              <a:rPr lang="en-US" altLang="en-US" dirty="0" err="1" smtClean="0"/>
              <a:t>Vertikal</a:t>
            </a:r>
            <a:endParaRPr lang="en-US" altLang="en-US" dirty="0" smtClean="0"/>
          </a:p>
        </p:txBody>
      </p:sp>
      <p:sp>
        <p:nvSpPr>
          <p:cNvPr id="11267" name="Rectangle 3"/>
          <p:cNvSpPr>
            <a:spLocks noGrp="1" noChangeArrowheads="1"/>
          </p:cNvSpPr>
          <p:nvPr>
            <p:ph idx="1"/>
          </p:nvPr>
        </p:nvSpPr>
        <p:spPr>
          <a:xfrm>
            <a:off x="457200" y="1719263"/>
            <a:ext cx="8229600" cy="3690937"/>
          </a:xfrm>
        </p:spPr>
        <p:txBody>
          <a:bodyPr/>
          <a:lstStyle/>
          <a:p>
            <a:pPr algn="just" eaLnBrk="1" hangingPunct="1">
              <a:spcBef>
                <a:spcPct val="0"/>
              </a:spcBef>
            </a:pPr>
            <a:r>
              <a:rPr lang="en-US" altLang="en-US" sz="2600" smtClean="0"/>
              <a:t>Terdiri dari tubuh bendung dengan </a:t>
            </a:r>
            <a:r>
              <a:rPr lang="en-US" altLang="en-US" sz="2600" smtClean="0">
                <a:solidFill>
                  <a:srgbClr val="FF0000"/>
                </a:solidFill>
              </a:rPr>
              <a:t>ambang tetap yang rendah dilengkapi dengan pintu-pintu</a:t>
            </a:r>
            <a:r>
              <a:rPr lang="en-US" altLang="en-US" sz="2600" smtClean="0"/>
              <a:t> yang dapat digerakkan vertikal maupun radial </a:t>
            </a:r>
          </a:p>
          <a:p>
            <a:pPr eaLnBrk="1" hangingPunct="1"/>
            <a:r>
              <a:rPr lang="en-US" altLang="en-US" sz="2600" smtClean="0">
                <a:solidFill>
                  <a:srgbClr val="FF0000"/>
                </a:solidFill>
              </a:rPr>
              <a:t>Fungsi</a:t>
            </a:r>
            <a:r>
              <a:rPr lang="en-US" altLang="en-US" sz="2600" smtClean="0"/>
              <a:t>: </a:t>
            </a:r>
          </a:p>
          <a:p>
            <a:pPr eaLnBrk="1" hangingPunct="1">
              <a:buFont typeface="Wingdings" pitchFamily="2" charset="2"/>
              <a:buChar char="Ø"/>
            </a:pPr>
            <a:r>
              <a:rPr lang="en-US" altLang="en-US" sz="2600" smtClean="0"/>
              <a:t>mengatur tinggi muka air di hulu bendung kaitannya dengan muka air banjir </a:t>
            </a:r>
          </a:p>
          <a:p>
            <a:pPr eaLnBrk="1" hangingPunct="1">
              <a:buFont typeface="Wingdings" pitchFamily="2" charset="2"/>
              <a:buChar char="Ø"/>
            </a:pPr>
            <a:r>
              <a:rPr lang="en-US" altLang="en-US" sz="2600" smtClean="0"/>
              <a:t>meninggikan muka air sungai kaitannya dengan penyadapan air untuk berbagai keperluan </a:t>
            </a:r>
          </a:p>
        </p:txBody>
      </p:sp>
    </p:spTree>
    <p:extLst>
      <p:ext uri="{BB962C8B-B14F-4D97-AF65-F5344CB8AC3E}">
        <p14:creationId xmlns:p14="http://schemas.microsoft.com/office/powerpoint/2010/main" val="3248591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TotalTime>
  <Words>1407</Words>
  <Application>Microsoft Office PowerPoint</Application>
  <PresentationFormat>On-screen Show (4:3)</PresentationFormat>
  <Paragraphs>135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Flow</vt:lpstr>
      <vt:lpstr>Bangunan Utama</vt:lpstr>
      <vt:lpstr>Bangunan Utama </vt:lpstr>
      <vt:lpstr>PowerPoint Presentation</vt:lpstr>
      <vt:lpstr>Jenis-jenis Bangunan Utama</vt:lpstr>
      <vt:lpstr>Bendung Tetap</vt:lpstr>
      <vt:lpstr>Bendung Tetap</vt:lpstr>
      <vt:lpstr>Jenis Bendung Tetap</vt:lpstr>
      <vt:lpstr>Bendung Gerak Vertikal</vt:lpstr>
      <vt:lpstr>Bendung Gerak Vertikal</vt:lpstr>
      <vt:lpstr>Tipe Bendung Gerak: berdasarkan bentuk pintu-pintunya</vt:lpstr>
      <vt:lpstr>Bendung Karet</vt:lpstr>
      <vt:lpstr>Bendung Karet</vt:lpstr>
      <vt:lpstr>Bendung Karet</vt:lpstr>
      <vt:lpstr>PowerPoint Presentation</vt:lpstr>
      <vt:lpstr>Bendung Saringan Bawah</vt:lpstr>
      <vt:lpstr>Bendung Saringan Bawah</vt:lpstr>
      <vt:lpstr>PowerPoint Presentation</vt:lpstr>
      <vt:lpstr>Pompa</vt:lpstr>
      <vt:lpstr>PowerPoint Presentation</vt:lpstr>
      <vt:lpstr>Pengambilan Bebas</vt:lpstr>
      <vt:lpstr>PowerPoint Presentation</vt:lpstr>
      <vt:lpstr>Bendung Tipe Gergaji</vt:lpstr>
      <vt:lpstr>Bendung Tipe Gergaji</vt:lpstr>
      <vt:lpstr>Bendung Tipe Gergaji</vt:lpstr>
      <vt:lpstr>Bendung Tipe Gergaji</vt:lpstr>
      <vt:lpstr>Bagian-bagian Bangunan Utama</vt:lpstr>
      <vt:lpstr>PowerPoint Presentation</vt:lpstr>
      <vt:lpstr>Bangunan Bendung</vt:lpstr>
      <vt:lpstr>Pelimpah</vt:lpstr>
      <vt:lpstr>Bendung Gerak</vt:lpstr>
      <vt:lpstr>Bendung Saringan Bawah</vt:lpstr>
      <vt:lpstr>Pengambilan</vt:lpstr>
      <vt:lpstr>Pembilas</vt:lpstr>
      <vt:lpstr>Pengambilan dan Pembilas</vt:lpstr>
      <vt:lpstr>Kantong Lumpur</vt:lpstr>
      <vt:lpstr>Bangunan Perkuatan Sungai</vt:lpstr>
      <vt:lpstr>Bangunan Pelengkap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Bangunan Utama</dc:title>
  <dc:creator>Tri_N_Adikesuma</dc:creator>
  <cp:lastModifiedBy>Tri_N_Adikesuma</cp:lastModifiedBy>
  <cp:revision>1</cp:revision>
  <dcterms:created xsi:type="dcterms:W3CDTF">2014-09-23T16:02:36Z</dcterms:created>
  <dcterms:modified xsi:type="dcterms:W3CDTF">2014-09-23T16:08:44Z</dcterms:modified>
</cp:coreProperties>
</file>