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1" r:id="rId4"/>
    <p:sldId id="262" r:id="rId5"/>
    <p:sldId id="265" r:id="rId6"/>
    <p:sldId id="266" r:id="rId7"/>
    <p:sldId id="269" r:id="rId8"/>
    <p:sldId id="278" r:id="rId9"/>
    <p:sldId id="270" r:id="rId10"/>
    <p:sldId id="271" r:id="rId11"/>
    <p:sldId id="280" r:id="rId12"/>
    <p:sldId id="272" r:id="rId13"/>
    <p:sldId id="273" r:id="rId14"/>
    <p:sldId id="274" r:id="rId15"/>
    <p:sldId id="275" r:id="rId16"/>
    <p:sldId id="276" r:id="rId17"/>
    <p:sldId id="277" r:id="rId18"/>
    <p:sldId id="267" r:id="rId19"/>
    <p:sldId id="281" r:id="rId20"/>
    <p:sldId id="279" r:id="rId21"/>
    <p:sldId id="268" r:id="rId22"/>
    <p:sldId id="283" r:id="rId23"/>
    <p:sldId id="282" r:id="rId24"/>
    <p:sldId id="284" r:id="rId25"/>
    <p:sldId id="263" r:id="rId26"/>
    <p:sldId id="264" r:id="rId27"/>
    <p:sldId id="28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8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A5FEF0-15F5-4C4F-92AD-42E2B8175216}" type="datetimeFigureOut">
              <a:rPr lang="en-GB" smtClean="0"/>
              <a:t>21/09/2015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65D16-76DE-41F4-BE10-2F3A796FC5D0}"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5FEF0-15F5-4C4F-92AD-42E2B8175216}" type="datetimeFigureOut">
              <a:rPr lang="en-GB" smtClean="0"/>
              <a:t>21/09/2015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65D16-76DE-41F4-BE10-2F3A796FC5D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EA5FEF0-15F5-4C4F-92AD-42E2B8175216}" type="datetimeFigureOut">
              <a:rPr lang="en-GB" smtClean="0"/>
              <a:t>21/09/2015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65D16-76DE-41F4-BE10-2F3A796FC5D0}"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5FEF0-15F5-4C4F-92AD-42E2B8175216}" type="datetimeFigureOut">
              <a:rPr lang="en-GB" smtClean="0"/>
              <a:t>21/09/2015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65D16-76DE-41F4-BE10-2F3A796FC5D0}"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A5FEF0-15F5-4C4F-92AD-42E2B8175216}" type="datetimeFigureOut">
              <a:rPr lang="en-GB" smtClean="0"/>
              <a:t>21/09/2015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65D16-76DE-41F4-BE10-2F3A796FC5D0}"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EA5FEF0-15F5-4C4F-92AD-42E2B8175216}" type="datetimeFigureOut">
              <a:rPr lang="en-GB" smtClean="0"/>
              <a:t>21/09/2015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D65D16-76DE-41F4-BE10-2F3A796FC5D0}"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A5FEF0-15F5-4C4F-92AD-42E2B8175216}" type="datetimeFigureOut">
              <a:rPr lang="en-GB" smtClean="0"/>
              <a:t>21/09/2015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D65D16-76DE-41F4-BE10-2F3A796FC5D0}"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A5FEF0-15F5-4C4F-92AD-42E2B8175216}" type="datetimeFigureOut">
              <a:rPr lang="en-GB" smtClean="0"/>
              <a:t>21/09/2015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D65D16-76DE-41F4-BE10-2F3A796FC5D0}"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EA5FEF0-15F5-4C4F-92AD-42E2B8175216}" type="datetimeFigureOut">
              <a:rPr lang="en-GB" smtClean="0"/>
              <a:t>21/09/2015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D65D16-76DE-41F4-BE10-2F3A796FC5D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EA5FEF0-15F5-4C4F-92AD-42E2B8175216}" type="datetimeFigureOut">
              <a:rPr lang="en-GB" smtClean="0"/>
              <a:t>21/09/2015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D65D16-76DE-41F4-BE10-2F3A796FC5D0}"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5FEF0-15F5-4C4F-92AD-42E2B8175216}" type="datetimeFigureOut">
              <a:rPr lang="en-GB" smtClean="0"/>
              <a:t>21/09/2015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D65D16-76DE-41F4-BE10-2F3A796FC5D0}"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EA5FEF0-15F5-4C4F-92AD-42E2B8175216}" type="datetimeFigureOut">
              <a:rPr lang="en-GB" smtClean="0"/>
              <a:t>21/09/2015</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BD65D16-76DE-41F4-BE10-2F3A796FC5D0}"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id.wikipedia.org/wiki/Raw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780108"/>
          </a:xfrm>
        </p:spPr>
        <p:txBody>
          <a:bodyPr/>
          <a:lstStyle/>
          <a:p>
            <a:r>
              <a:rPr lang="en-US" dirty="0" err="1" smtClean="0"/>
              <a:t>Pengembangan</a:t>
            </a:r>
            <a:r>
              <a:rPr lang="en-US" dirty="0"/>
              <a:t/>
            </a:r>
            <a:br>
              <a:rPr lang="en-US" dirty="0"/>
            </a:br>
            <a:r>
              <a:rPr lang="en-US" dirty="0" err="1" smtClean="0"/>
              <a:t>Sumber</a:t>
            </a:r>
            <a:r>
              <a:rPr lang="en-US" dirty="0" smtClean="0"/>
              <a:t> </a:t>
            </a:r>
            <a:r>
              <a:rPr lang="en-US" dirty="0" err="1" smtClean="0"/>
              <a:t>Daya</a:t>
            </a:r>
            <a:r>
              <a:rPr lang="en-US" dirty="0" smtClean="0"/>
              <a:t> Air</a:t>
            </a:r>
            <a:endParaRPr lang="en-GB" dirty="0"/>
          </a:p>
        </p:txBody>
      </p:sp>
      <p:sp>
        <p:nvSpPr>
          <p:cNvPr id="3" name="Subtitle 2"/>
          <p:cNvSpPr>
            <a:spLocks noGrp="1"/>
          </p:cNvSpPr>
          <p:nvPr>
            <p:ph type="subTitle" idx="1"/>
          </p:nvPr>
        </p:nvSpPr>
        <p:spPr/>
        <p:txBody>
          <a:bodyPr>
            <a:normAutofit/>
          </a:bodyPr>
          <a:lstStyle/>
          <a:p>
            <a:r>
              <a:rPr lang="en-US" sz="2800" dirty="0" err="1" smtClean="0"/>
              <a:t>Siklus</a:t>
            </a:r>
            <a:r>
              <a:rPr lang="en-US" sz="2800" dirty="0" smtClean="0"/>
              <a:t> </a:t>
            </a:r>
            <a:r>
              <a:rPr lang="en-US" sz="2800" dirty="0" err="1" smtClean="0"/>
              <a:t>Hidrologi</a:t>
            </a:r>
            <a:r>
              <a:rPr lang="en-US" sz="2800" dirty="0" smtClean="0"/>
              <a:t> </a:t>
            </a:r>
            <a:r>
              <a:rPr lang="en-US" sz="2800" dirty="0" err="1" smtClean="0"/>
              <a:t>dan</a:t>
            </a:r>
            <a:r>
              <a:rPr lang="en-US" sz="2800" dirty="0" smtClean="0"/>
              <a:t> </a:t>
            </a:r>
            <a:r>
              <a:rPr lang="en-US" sz="2800" dirty="0" err="1" smtClean="0"/>
              <a:t>Potensi</a:t>
            </a:r>
            <a:r>
              <a:rPr lang="en-US" sz="2800" dirty="0" smtClean="0"/>
              <a:t> Air</a:t>
            </a:r>
            <a:endParaRPr lang="en-GB" sz="2800" dirty="0"/>
          </a:p>
        </p:txBody>
      </p:sp>
    </p:spTree>
    <p:extLst>
      <p:ext uri="{BB962C8B-B14F-4D97-AF65-F5344CB8AC3E}">
        <p14:creationId xmlns:p14="http://schemas.microsoft.com/office/powerpoint/2010/main" val="20402718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231775" lvl="0" indent="-231775" algn="just">
              <a:buFont typeface="+mj-lt"/>
              <a:buAutoNum type="alphaUcPeriod" startAt="3"/>
            </a:pPr>
            <a:r>
              <a:rPr lang="id-ID" sz="1600" dirty="0"/>
              <a:t>Rawa</a:t>
            </a:r>
            <a:endParaRPr lang="en-GB" sz="1600" dirty="0"/>
          </a:p>
          <a:p>
            <a:pPr marL="231775" indent="0" algn="just">
              <a:buNone/>
            </a:pPr>
            <a:r>
              <a:rPr lang="id-ID" sz="1600" dirty="0"/>
              <a:t>Rawa adalah lahan genangan air secara ilmiah yang terjadi terus menerus atau musiman akibat drainase yang terhambat serta mempunyai ciri-ciri khusus secara fisika, kimiawi, dan biologis (</a:t>
            </a:r>
            <a:r>
              <a:rPr lang="id-ID" sz="1600" u="sng" dirty="0">
                <a:hlinkClick r:id="rId2"/>
              </a:rPr>
              <a:t>http://id.wikipedia.org/wiki/Rawa</a:t>
            </a:r>
            <a:r>
              <a:rPr lang="id-ID" sz="1600" dirty="0"/>
              <a:t>, 2009)</a:t>
            </a:r>
            <a:endParaRPr lang="en-GB" sz="1600" dirty="0"/>
          </a:p>
          <a:p>
            <a:pPr marL="231775" indent="0" algn="just">
              <a:buNone/>
            </a:pPr>
            <a:r>
              <a:rPr lang="id-ID" sz="1600" dirty="0"/>
              <a:t>Jenis lahan rawa (Dit. Rawa Pantai, 2008):</a:t>
            </a:r>
            <a:endParaRPr lang="en-GB" sz="1600" dirty="0"/>
          </a:p>
          <a:p>
            <a:pPr marL="574675" lvl="0" indent="-342900" algn="just">
              <a:buFont typeface="+mj-lt"/>
              <a:buAutoNum type="alphaLcPeriod"/>
            </a:pPr>
            <a:r>
              <a:rPr lang="id-ID" sz="1600" dirty="0"/>
              <a:t>Lahan rawa pasang surut</a:t>
            </a:r>
            <a:endParaRPr lang="en-GB" sz="1600" dirty="0"/>
          </a:p>
          <a:p>
            <a:pPr marL="573088" indent="0" algn="just">
              <a:buNone/>
            </a:pPr>
            <a:r>
              <a:rPr lang="id-ID" sz="1600" dirty="0"/>
              <a:t>Berada di </a:t>
            </a:r>
            <a:r>
              <a:rPr lang="id-ID" sz="1600" dirty="0" smtClean="0"/>
              <a:t>sep</a:t>
            </a:r>
            <a:r>
              <a:rPr lang="en-US" sz="1600" dirty="0" smtClean="0"/>
              <a:t>a</a:t>
            </a:r>
            <a:r>
              <a:rPr lang="id-ID" sz="1600" dirty="0" smtClean="0"/>
              <a:t>njang </a:t>
            </a:r>
            <a:r>
              <a:rPr lang="id-ID" sz="1600" dirty="0"/>
              <a:t>pesisir dan di sepanjang ruas sungai bagian hilir pada rezim sungai yang dipengaruhi fluktuasi muka air pasang surut harian.</a:t>
            </a:r>
            <a:endParaRPr lang="en-GB" sz="1600" dirty="0"/>
          </a:p>
          <a:p>
            <a:pPr marL="574675" lvl="0" indent="-342900" algn="just">
              <a:buFont typeface="+mj-lt"/>
              <a:buAutoNum type="alphaLcPeriod" startAt="2"/>
            </a:pPr>
            <a:r>
              <a:rPr lang="id-ID" sz="1600" dirty="0"/>
              <a:t>Lahan rawa non pasang surut</a:t>
            </a:r>
            <a:endParaRPr lang="en-GB" sz="1600" dirty="0"/>
          </a:p>
          <a:p>
            <a:pPr marL="573088" indent="0" algn="just">
              <a:buNone/>
            </a:pPr>
            <a:r>
              <a:rPr lang="id-ID" sz="1600" dirty="0"/>
              <a:t>Berada di luar zona pasang surut, sering disebut sebagai lahan rawa lebak.</a:t>
            </a:r>
            <a:endParaRPr lang="en-GB" sz="1600" dirty="0"/>
          </a:p>
          <a:p>
            <a:pPr marL="574675" lvl="0" indent="-342900" algn="just">
              <a:buFont typeface="+mj-lt"/>
              <a:buAutoNum type="alphaLcPeriod" startAt="3"/>
            </a:pPr>
            <a:r>
              <a:rPr lang="id-ID" sz="1600" dirty="0"/>
              <a:t>Lahan rawa pedalaman</a:t>
            </a:r>
            <a:endParaRPr lang="en-GB" sz="1600" dirty="0"/>
          </a:p>
          <a:p>
            <a:pPr marL="573088" indent="0" algn="just">
              <a:buNone/>
            </a:pPr>
            <a:r>
              <a:rPr lang="id-ID" sz="1600" dirty="0"/>
              <a:t>Biasa terletak di kawasan yang di sekitarnya adalah lahan kering (uplands).</a:t>
            </a:r>
            <a:endParaRPr lang="en-GB" sz="1600" dirty="0"/>
          </a:p>
          <a:p>
            <a:pPr lvl="0" algn="just"/>
            <a:endParaRPr lang="en-GB" sz="1600" dirty="0"/>
          </a:p>
        </p:txBody>
      </p:sp>
      <p:sp>
        <p:nvSpPr>
          <p:cNvPr id="2" name="Title 1"/>
          <p:cNvSpPr>
            <a:spLocks noGrp="1"/>
          </p:cNvSpPr>
          <p:nvPr>
            <p:ph type="title"/>
          </p:nvPr>
        </p:nvSpPr>
        <p:spPr/>
        <p:txBody>
          <a:bodyPr/>
          <a:lstStyle/>
          <a:p>
            <a:r>
              <a:rPr lang="en-US" dirty="0" err="1" smtClean="0"/>
              <a:t>Ruang</a:t>
            </a:r>
            <a:r>
              <a:rPr lang="en-US" dirty="0" smtClean="0"/>
              <a:t> </a:t>
            </a:r>
            <a:r>
              <a:rPr lang="en-US" dirty="0" err="1" smtClean="0"/>
              <a:t>Darat</a:t>
            </a:r>
            <a:endParaRPr lang="en-GB" dirty="0"/>
          </a:p>
        </p:txBody>
      </p:sp>
    </p:spTree>
    <p:extLst>
      <p:ext uri="{BB962C8B-B14F-4D97-AF65-F5344CB8AC3E}">
        <p14:creationId xmlns:p14="http://schemas.microsoft.com/office/powerpoint/2010/main" val="135992683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lvl="0"/>
            <a:endParaRPr lang="en-GB" dirty="0"/>
          </a:p>
        </p:txBody>
      </p:sp>
      <p:sp>
        <p:nvSpPr>
          <p:cNvPr id="2" name="Title 1"/>
          <p:cNvSpPr>
            <a:spLocks noGrp="1"/>
          </p:cNvSpPr>
          <p:nvPr>
            <p:ph type="title"/>
          </p:nvPr>
        </p:nvSpPr>
        <p:spPr/>
        <p:txBody>
          <a:bodyPr/>
          <a:lstStyle/>
          <a:p>
            <a:r>
              <a:rPr lang="en-US" dirty="0" err="1" smtClean="0"/>
              <a:t>Ruang</a:t>
            </a:r>
            <a:r>
              <a:rPr lang="en-US" dirty="0" smtClean="0"/>
              <a:t> </a:t>
            </a:r>
            <a:r>
              <a:rPr lang="en-US" dirty="0" err="1" smtClean="0"/>
              <a:t>Darat</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2853184"/>
            <a:ext cx="3450566" cy="260739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 y="2142747"/>
            <a:ext cx="3652049" cy="250187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2642" y="4156880"/>
            <a:ext cx="3150358" cy="2425684"/>
          </a:xfrm>
          <a:prstGeom prst="rect">
            <a:avLst/>
          </a:prstGeom>
        </p:spPr>
      </p:pic>
    </p:spTree>
    <p:extLst>
      <p:ext uri="{BB962C8B-B14F-4D97-AF65-F5344CB8AC3E}">
        <p14:creationId xmlns:p14="http://schemas.microsoft.com/office/powerpoint/2010/main" val="4020761045"/>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5800" y="2675467"/>
            <a:ext cx="3928533" cy="3450696"/>
          </a:xfrm>
        </p:spPr>
        <p:txBody>
          <a:bodyPr>
            <a:normAutofit/>
          </a:bodyPr>
          <a:lstStyle/>
          <a:p>
            <a:pPr marL="341313" lvl="0" indent="-341313">
              <a:buFont typeface="+mj-lt"/>
              <a:buAutoNum type="alphaUcPeriod" startAt="4"/>
            </a:pPr>
            <a:r>
              <a:rPr lang="id-ID" sz="1800" dirty="0"/>
              <a:t>Hutan</a:t>
            </a:r>
            <a:endParaRPr lang="en-GB" sz="1800" dirty="0"/>
          </a:p>
          <a:p>
            <a:pPr marL="341313" indent="0" algn="just">
              <a:buNone/>
            </a:pPr>
            <a:r>
              <a:rPr lang="id-ID" sz="1800" dirty="0"/>
              <a:t>Menurut UU No. 41 tahun 1999 tentang kehutanan, hutan adalah suatu kesatuan ekosistem berupa hamparan lahan berisi Sumber Daya Alam Hayati yang didominasi pepohonan dalam persekutuan alam lingkungannya, yang satu dengan lainnya tidak dapat dipisahkan.</a:t>
            </a:r>
            <a:endParaRPr lang="en-GB" sz="1800" dirty="0"/>
          </a:p>
        </p:txBody>
      </p:sp>
      <p:sp>
        <p:nvSpPr>
          <p:cNvPr id="2" name="Title 1"/>
          <p:cNvSpPr>
            <a:spLocks noGrp="1"/>
          </p:cNvSpPr>
          <p:nvPr>
            <p:ph type="title"/>
          </p:nvPr>
        </p:nvSpPr>
        <p:spPr/>
        <p:txBody>
          <a:bodyPr/>
          <a:lstStyle/>
          <a:p>
            <a:r>
              <a:rPr lang="en-US" dirty="0" err="1" smtClean="0"/>
              <a:t>Ruang</a:t>
            </a:r>
            <a:r>
              <a:rPr lang="en-US" dirty="0" smtClean="0"/>
              <a:t> </a:t>
            </a:r>
            <a:r>
              <a:rPr lang="en-US" dirty="0" err="1" smtClean="0"/>
              <a:t>Darat</a:t>
            </a:r>
            <a:endParaRPr lang="en-GB"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4876800" y="3657600"/>
            <a:ext cx="3933825" cy="2955290"/>
          </a:xfrm>
          <a:prstGeom prst="rect">
            <a:avLst/>
          </a:prstGeom>
        </p:spPr>
      </p:pic>
    </p:spTree>
    <p:extLst>
      <p:ext uri="{BB962C8B-B14F-4D97-AF65-F5344CB8AC3E}">
        <p14:creationId xmlns:p14="http://schemas.microsoft.com/office/powerpoint/2010/main" val="386489627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2286000"/>
            <a:ext cx="7408333" cy="3450696"/>
          </a:xfrm>
        </p:spPr>
        <p:txBody>
          <a:bodyPr>
            <a:noAutofit/>
          </a:bodyPr>
          <a:lstStyle/>
          <a:p>
            <a:pPr marL="231775" lvl="0" indent="-231775" algn="just">
              <a:buFont typeface="+mj-lt"/>
              <a:buAutoNum type="alphaUcPeriod" startAt="5"/>
            </a:pPr>
            <a:r>
              <a:rPr lang="id-ID" sz="1500" dirty="0" smtClean="0"/>
              <a:t>Sungai Aluvial</a:t>
            </a:r>
            <a:endParaRPr lang="en-GB" sz="1500" dirty="0" smtClean="0"/>
          </a:p>
          <a:p>
            <a:pPr marL="231775" indent="0" algn="just">
              <a:buNone/>
            </a:pPr>
            <a:r>
              <a:rPr lang="id-ID" sz="1500" dirty="0" smtClean="0"/>
              <a:t>Fungsi utama sungai adalah sebagai pembawa air dan sedimen (Jensen et al., 1979).</a:t>
            </a:r>
            <a:endParaRPr lang="en-GB" sz="1500" dirty="0" smtClean="0"/>
          </a:p>
          <a:p>
            <a:pPr marL="231775" indent="0" algn="just">
              <a:buNone/>
            </a:pPr>
            <a:r>
              <a:rPr lang="id-ID" sz="1500" dirty="0" smtClean="0"/>
              <a:t>Sungai dapat dikelompokkan dalam beberapa tipe (Schumm, 2005)</a:t>
            </a:r>
            <a:endParaRPr lang="en-GB" sz="1500" dirty="0" smtClean="0"/>
          </a:p>
          <a:p>
            <a:pPr marL="457200" lvl="0" indent="-225425" algn="just">
              <a:buFont typeface="+mj-lt"/>
              <a:buAutoNum type="alphaLcParenR"/>
            </a:pPr>
            <a:r>
              <a:rPr lang="id-ID" sz="1500" i="1" dirty="0" smtClean="0"/>
              <a:t>Regime</a:t>
            </a:r>
            <a:r>
              <a:rPr lang="id-ID" sz="1500" dirty="0" smtClean="0"/>
              <a:t> </a:t>
            </a:r>
            <a:r>
              <a:rPr lang="id-ID" sz="1500" i="1" dirty="0" smtClean="0"/>
              <a:t>(Graded)</a:t>
            </a:r>
            <a:r>
              <a:rPr lang="id-ID" sz="1500" dirty="0" smtClean="0"/>
              <a:t> </a:t>
            </a:r>
            <a:r>
              <a:rPr lang="id-ID" sz="1500" i="1" dirty="0" smtClean="0"/>
              <a:t>Channels</a:t>
            </a:r>
            <a:endParaRPr lang="en-GB" sz="1500" dirty="0" smtClean="0"/>
          </a:p>
          <a:p>
            <a:pPr marL="682625" lvl="0" indent="-219075" algn="just">
              <a:buFont typeface="Wingdings" panose="05000000000000000000" pitchFamily="2" charset="2"/>
              <a:buChar char="Ø"/>
            </a:pPr>
            <a:r>
              <a:rPr lang="id-ID" sz="1500" dirty="0" smtClean="0"/>
              <a:t>Pola/ </a:t>
            </a:r>
            <a:r>
              <a:rPr lang="id-ID" sz="1500" i="1" dirty="0" smtClean="0"/>
              <a:t>Pattern</a:t>
            </a:r>
            <a:endParaRPr lang="en-GB" sz="1500" dirty="0" smtClean="0"/>
          </a:p>
          <a:p>
            <a:pPr marL="914400" lvl="0" indent="-231775" algn="just"/>
            <a:r>
              <a:rPr lang="id-ID" sz="1500" i="1" dirty="0" smtClean="0"/>
              <a:t>Straight</a:t>
            </a:r>
            <a:endParaRPr lang="en-GB" sz="1500" dirty="0" smtClean="0"/>
          </a:p>
          <a:p>
            <a:pPr marL="914400" lvl="0" indent="-231775" algn="just"/>
            <a:r>
              <a:rPr lang="id-ID" sz="1500" i="1" dirty="0" smtClean="0"/>
              <a:t>Meandering</a:t>
            </a:r>
            <a:endParaRPr lang="en-GB" sz="1500" dirty="0" smtClean="0"/>
          </a:p>
          <a:p>
            <a:pPr marL="914400" lvl="0" indent="-231775" algn="just"/>
            <a:r>
              <a:rPr lang="id-ID" sz="1500" i="1" dirty="0" smtClean="0"/>
              <a:t>Wandering</a:t>
            </a:r>
            <a:endParaRPr lang="en-GB" sz="1500" dirty="0" smtClean="0"/>
          </a:p>
          <a:p>
            <a:pPr marL="914400" lvl="0" indent="-231775" algn="just"/>
            <a:r>
              <a:rPr lang="id-ID" sz="1500" i="1" dirty="0" smtClean="0"/>
              <a:t>Braided</a:t>
            </a:r>
            <a:endParaRPr lang="en-GB" sz="1500" dirty="0" smtClean="0"/>
          </a:p>
          <a:p>
            <a:pPr marL="914400" lvl="0" indent="-231775" algn="just"/>
            <a:r>
              <a:rPr lang="id-ID" sz="1500" i="1" dirty="0" smtClean="0"/>
              <a:t>Anastomosing</a:t>
            </a:r>
            <a:endParaRPr lang="en-GB" sz="1500" dirty="0" smtClean="0"/>
          </a:p>
          <a:p>
            <a:pPr marL="682625" lvl="0" indent="-219075" algn="just">
              <a:buFont typeface="Wingdings" panose="05000000000000000000" pitchFamily="2" charset="2"/>
              <a:buChar char="Ø"/>
            </a:pPr>
            <a:r>
              <a:rPr lang="id-ID" sz="1500" dirty="0" smtClean="0"/>
              <a:t>Hydrology</a:t>
            </a:r>
            <a:endParaRPr lang="en-GB" sz="1500" dirty="0" smtClean="0"/>
          </a:p>
          <a:p>
            <a:pPr marL="914400" lvl="0" indent="-231775" algn="just"/>
            <a:r>
              <a:rPr lang="id-ID" sz="1500" i="1" dirty="0" smtClean="0"/>
              <a:t>Ephemeral</a:t>
            </a:r>
            <a:endParaRPr lang="en-GB" sz="1500" dirty="0" smtClean="0"/>
          </a:p>
          <a:p>
            <a:pPr marL="914400" lvl="0" indent="-231775" algn="just"/>
            <a:r>
              <a:rPr lang="id-ID" sz="1500" i="1" dirty="0" smtClean="0"/>
              <a:t>Intermittent</a:t>
            </a:r>
            <a:endParaRPr lang="en-GB" sz="1500" dirty="0" smtClean="0"/>
          </a:p>
          <a:p>
            <a:pPr marL="914400" lvl="0" indent="-231775" algn="just"/>
            <a:r>
              <a:rPr lang="id-ID" sz="1500" i="1" dirty="0" smtClean="0"/>
              <a:t>Perennial</a:t>
            </a:r>
            <a:endParaRPr lang="en-GB" sz="1500" dirty="0" smtClean="0"/>
          </a:p>
          <a:p>
            <a:pPr marL="914400" lvl="0" indent="-231775" algn="just"/>
            <a:r>
              <a:rPr lang="id-ID" sz="1500" i="1" dirty="0" smtClean="0"/>
              <a:t>Interupted</a:t>
            </a:r>
            <a:endParaRPr lang="en-GB" sz="1500" dirty="0" smtClean="0"/>
          </a:p>
        </p:txBody>
      </p:sp>
      <p:sp>
        <p:nvSpPr>
          <p:cNvPr id="2" name="Title 1"/>
          <p:cNvSpPr>
            <a:spLocks noGrp="1"/>
          </p:cNvSpPr>
          <p:nvPr>
            <p:ph type="title"/>
          </p:nvPr>
        </p:nvSpPr>
        <p:spPr/>
        <p:txBody>
          <a:bodyPr/>
          <a:lstStyle/>
          <a:p>
            <a:r>
              <a:rPr lang="en-US" dirty="0" err="1" smtClean="0"/>
              <a:t>Ruang</a:t>
            </a:r>
            <a:r>
              <a:rPr lang="en-US" dirty="0" smtClean="0"/>
              <a:t> </a:t>
            </a:r>
            <a:r>
              <a:rPr lang="en-US" dirty="0" err="1" smtClean="0"/>
              <a:t>Darat</a:t>
            </a:r>
            <a:endParaRPr lang="en-GB"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609" t="1678" r="3462" b="9395"/>
          <a:stretch/>
        </p:blipFill>
        <p:spPr bwMode="auto">
          <a:xfrm>
            <a:off x="4495800" y="3505200"/>
            <a:ext cx="4211955" cy="30206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864002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231775" lvl="0" indent="-231775" algn="just">
              <a:buFont typeface="+mj-lt"/>
              <a:buAutoNum type="alphaUcPeriod" startAt="5"/>
            </a:pPr>
            <a:r>
              <a:rPr lang="id-ID" sz="1800" dirty="0"/>
              <a:t>Sungai Aluvial</a:t>
            </a:r>
            <a:endParaRPr lang="en-GB" sz="1800" dirty="0"/>
          </a:p>
          <a:p>
            <a:pPr marL="457200" lvl="0" indent="-225425" algn="just">
              <a:buFont typeface="+mj-lt"/>
              <a:buAutoNum type="alphaLcParenR" startAt="2"/>
            </a:pPr>
            <a:r>
              <a:rPr lang="id-ID" sz="1800" i="1" dirty="0" smtClean="0"/>
              <a:t>Non </a:t>
            </a:r>
            <a:r>
              <a:rPr lang="id-ID" sz="1800" i="1" dirty="0"/>
              <a:t>Regime</a:t>
            </a:r>
            <a:r>
              <a:rPr lang="id-ID" sz="1800" dirty="0"/>
              <a:t> </a:t>
            </a:r>
            <a:r>
              <a:rPr lang="id-ID" sz="1800" i="1" dirty="0"/>
              <a:t>Channels</a:t>
            </a:r>
            <a:endParaRPr lang="en-GB" sz="1800" dirty="0"/>
          </a:p>
          <a:p>
            <a:pPr marL="682625" lvl="0" indent="-219075" algn="just">
              <a:buFont typeface="Wingdings" panose="05000000000000000000" pitchFamily="2" charset="2"/>
              <a:buChar char="Ø"/>
            </a:pPr>
            <a:r>
              <a:rPr lang="id-ID" sz="1800" dirty="0"/>
              <a:t>Bedrock</a:t>
            </a:r>
            <a:endParaRPr lang="en-GB" sz="1800" dirty="0"/>
          </a:p>
          <a:p>
            <a:pPr marL="914400" lvl="0" indent="-231775" algn="just"/>
            <a:r>
              <a:rPr lang="id-ID" sz="1800" i="1" dirty="0"/>
              <a:t>Confined</a:t>
            </a:r>
            <a:endParaRPr lang="en-GB" sz="1800" dirty="0"/>
          </a:p>
          <a:p>
            <a:pPr marL="914400" lvl="0" indent="-231775" algn="just"/>
            <a:r>
              <a:rPr lang="id-ID" sz="1800" i="1" dirty="0"/>
              <a:t>Constrained</a:t>
            </a:r>
            <a:endParaRPr lang="en-GB" sz="1800" dirty="0"/>
          </a:p>
          <a:p>
            <a:pPr marL="682625" lvl="0" indent="-219075" algn="just">
              <a:buFont typeface="Wingdings" panose="05000000000000000000" pitchFamily="2" charset="2"/>
              <a:buChar char="Ø"/>
            </a:pPr>
            <a:r>
              <a:rPr lang="id-ID" sz="1800" dirty="0"/>
              <a:t>Unstable</a:t>
            </a:r>
            <a:endParaRPr lang="en-GB" sz="1800" dirty="0"/>
          </a:p>
          <a:p>
            <a:pPr marL="914400" lvl="0" indent="-231775" algn="just"/>
            <a:r>
              <a:rPr lang="id-ID" sz="1800" i="1" dirty="0"/>
              <a:t>Aggrading (transport limited)</a:t>
            </a:r>
            <a:endParaRPr lang="en-GB" sz="1800" dirty="0"/>
          </a:p>
          <a:p>
            <a:pPr marL="914400" lvl="0" indent="-231775" algn="just"/>
            <a:r>
              <a:rPr lang="id-ID" sz="1800" i="1" dirty="0"/>
              <a:t>Degrading (supply limited)</a:t>
            </a:r>
            <a:endParaRPr lang="en-GB" sz="1800" dirty="0"/>
          </a:p>
          <a:p>
            <a:pPr marL="914400" lvl="0" indent="-231775" algn="just"/>
            <a:r>
              <a:rPr lang="id-ID" sz="1800" i="1" dirty="0" smtClean="0"/>
              <a:t>Avulsing</a:t>
            </a:r>
            <a:endParaRPr lang="en-GB" sz="1800" dirty="0"/>
          </a:p>
        </p:txBody>
      </p:sp>
      <p:sp>
        <p:nvSpPr>
          <p:cNvPr id="2" name="Title 1"/>
          <p:cNvSpPr>
            <a:spLocks noGrp="1"/>
          </p:cNvSpPr>
          <p:nvPr>
            <p:ph type="title"/>
          </p:nvPr>
        </p:nvSpPr>
        <p:spPr/>
        <p:txBody>
          <a:bodyPr/>
          <a:lstStyle/>
          <a:p>
            <a:r>
              <a:rPr lang="en-US" dirty="0" err="1" smtClean="0"/>
              <a:t>Ruang</a:t>
            </a:r>
            <a:r>
              <a:rPr lang="en-US" dirty="0" smtClean="0"/>
              <a:t> </a:t>
            </a:r>
            <a:r>
              <a:rPr lang="en-US" dirty="0" err="1" smtClean="0"/>
              <a:t>Darat</a:t>
            </a:r>
            <a:endParaRPr lang="en-GB" dirty="0"/>
          </a:p>
        </p:txBody>
      </p:sp>
    </p:spTree>
    <p:extLst>
      <p:ext uri="{BB962C8B-B14F-4D97-AF65-F5344CB8AC3E}">
        <p14:creationId xmlns:p14="http://schemas.microsoft.com/office/powerpoint/2010/main" val="3422724631"/>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5800" y="2438400"/>
            <a:ext cx="7408333" cy="3450696"/>
          </a:xfrm>
        </p:spPr>
        <p:txBody>
          <a:bodyPr>
            <a:noAutofit/>
          </a:bodyPr>
          <a:lstStyle/>
          <a:p>
            <a:pPr marL="231775" lvl="0" indent="-231775" algn="just">
              <a:buFont typeface="+mj-lt"/>
              <a:buAutoNum type="alphaUcPeriod" startAt="6"/>
            </a:pPr>
            <a:r>
              <a:rPr lang="id-ID" sz="1600" dirty="0"/>
              <a:t>Aliran Air Tanah</a:t>
            </a:r>
            <a:endParaRPr lang="en-GB" sz="1600" dirty="0"/>
          </a:p>
          <a:p>
            <a:pPr marL="231775" indent="0" algn="just">
              <a:buNone/>
            </a:pPr>
            <a:r>
              <a:rPr lang="id-ID" sz="1600" dirty="0"/>
              <a:t>Aliran Air Tanah mengalir dari dari daerah yang lebih tinggi menuju daerah yang lebih rendah dan berakhir di </a:t>
            </a:r>
            <a:r>
              <a:rPr lang="id-ID" sz="1600" dirty="0" smtClean="0"/>
              <a:t>laut</a:t>
            </a:r>
            <a:r>
              <a:rPr lang="en-US" sz="1600" dirty="0" smtClean="0"/>
              <a:t>. </a:t>
            </a:r>
            <a:r>
              <a:rPr lang="id-ID" sz="1600" dirty="0" smtClean="0"/>
              <a:t>Freeze </a:t>
            </a:r>
            <a:r>
              <a:rPr lang="id-ID" sz="1600" dirty="0"/>
              <a:t>dan Cherry (1979) dan Toth (1990) mengemukakan enam parameter sifat-sifat fisik dasar yang diperlukan untuk mengetahui, menguraikan dan menjelaskan aliran tanah secara hidrolik. Enam parameter tersebut antara lain:</a:t>
            </a:r>
            <a:endParaRPr lang="en-GB" sz="1600" dirty="0"/>
          </a:p>
          <a:p>
            <a:pPr marL="457200" lvl="0" indent="-225425" algn="just">
              <a:buFont typeface="+mj-lt"/>
              <a:buAutoNum type="alphaLcParenR"/>
            </a:pPr>
            <a:r>
              <a:rPr lang="id-ID" sz="1600" dirty="0"/>
              <a:t>Parameter air</a:t>
            </a:r>
            <a:endParaRPr lang="en-GB" sz="1600" dirty="0"/>
          </a:p>
          <a:p>
            <a:pPr marL="682625" lvl="0" indent="-219075" algn="just"/>
            <a:r>
              <a:rPr lang="id-ID" sz="1600" dirty="0"/>
              <a:t>Kerapatan air (ρ)</a:t>
            </a:r>
            <a:endParaRPr lang="en-GB" sz="1600" dirty="0"/>
          </a:p>
          <a:p>
            <a:pPr marL="682625" lvl="0" indent="-219075" algn="just"/>
            <a:r>
              <a:rPr lang="id-ID" sz="1600" dirty="0"/>
              <a:t>Viskositas air (μ)</a:t>
            </a:r>
            <a:endParaRPr lang="en-GB" sz="1600" dirty="0"/>
          </a:p>
          <a:p>
            <a:pPr marL="682625" lvl="0" indent="-219075" algn="just"/>
            <a:r>
              <a:rPr lang="id-ID" sz="1600" dirty="0"/>
              <a:t>Kompresibilitas (β)</a:t>
            </a:r>
            <a:endParaRPr lang="en-GB" sz="1600" dirty="0"/>
          </a:p>
          <a:p>
            <a:pPr marL="457200" lvl="0" indent="-225425" algn="just">
              <a:buFont typeface="+mj-lt"/>
              <a:buAutoNum type="alphaLcParenR" startAt="2"/>
            </a:pPr>
            <a:r>
              <a:rPr lang="id-ID" sz="1600" dirty="0"/>
              <a:t>Parameter media porous</a:t>
            </a:r>
            <a:endParaRPr lang="en-GB" sz="1600" dirty="0"/>
          </a:p>
          <a:p>
            <a:pPr marL="682625" lvl="0" indent="-219075" algn="just"/>
            <a:r>
              <a:rPr lang="id-ID" sz="1600" dirty="0"/>
              <a:t>Permeabilitas (k)</a:t>
            </a:r>
            <a:endParaRPr lang="en-GB" sz="1600" dirty="0"/>
          </a:p>
          <a:p>
            <a:pPr marL="682625" lvl="0" indent="-219075" algn="just"/>
            <a:r>
              <a:rPr lang="id-ID" sz="1600" dirty="0"/>
              <a:t>Kompresibilitas (α)</a:t>
            </a:r>
            <a:endParaRPr lang="en-GB" sz="1600" dirty="0"/>
          </a:p>
          <a:p>
            <a:pPr marL="682625" lvl="0" indent="-219075" algn="just"/>
            <a:r>
              <a:rPr lang="id-ID" sz="1600" dirty="0"/>
              <a:t>Porositas (n</a:t>
            </a:r>
            <a:r>
              <a:rPr lang="id-ID" sz="1600" dirty="0" smtClean="0"/>
              <a:t>)</a:t>
            </a:r>
            <a:endParaRPr lang="en-GB" sz="1600" dirty="0"/>
          </a:p>
        </p:txBody>
      </p:sp>
      <p:sp>
        <p:nvSpPr>
          <p:cNvPr id="2" name="Title 1"/>
          <p:cNvSpPr>
            <a:spLocks noGrp="1"/>
          </p:cNvSpPr>
          <p:nvPr>
            <p:ph type="title"/>
          </p:nvPr>
        </p:nvSpPr>
        <p:spPr/>
        <p:txBody>
          <a:bodyPr/>
          <a:lstStyle/>
          <a:p>
            <a:r>
              <a:rPr lang="en-US" dirty="0" err="1" smtClean="0"/>
              <a:t>Ruang</a:t>
            </a:r>
            <a:r>
              <a:rPr lang="en-US" dirty="0" smtClean="0"/>
              <a:t> </a:t>
            </a:r>
            <a:r>
              <a:rPr lang="en-US" dirty="0" err="1" smtClean="0"/>
              <a:t>Darat</a:t>
            </a:r>
            <a:endParaRPr lang="en-GB" dirty="0"/>
          </a:p>
        </p:txBody>
      </p:sp>
    </p:spTree>
    <p:extLst>
      <p:ext uri="{BB962C8B-B14F-4D97-AF65-F5344CB8AC3E}">
        <p14:creationId xmlns:p14="http://schemas.microsoft.com/office/powerpoint/2010/main" val="336584358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68867" y="2133600"/>
            <a:ext cx="7408333" cy="3450696"/>
          </a:xfrm>
        </p:spPr>
        <p:txBody>
          <a:bodyPr>
            <a:noAutofit/>
          </a:bodyPr>
          <a:lstStyle/>
          <a:p>
            <a:pPr marL="0" indent="0" algn="just">
              <a:buNone/>
            </a:pPr>
            <a:r>
              <a:rPr lang="en-US" sz="1600" dirty="0" smtClean="0"/>
              <a:t>P</a:t>
            </a:r>
            <a:r>
              <a:rPr lang="id-ID" sz="1600" dirty="0" smtClean="0"/>
              <a:t>arameter </a:t>
            </a:r>
            <a:r>
              <a:rPr lang="id-ID" sz="1600" dirty="0"/>
              <a:t>sifat fisik hidrolik aliran </a:t>
            </a:r>
            <a:r>
              <a:rPr lang="id-ID" sz="1600" dirty="0" smtClean="0"/>
              <a:t>tanah</a:t>
            </a:r>
            <a:endParaRPr lang="en-GB" sz="1600" dirty="0"/>
          </a:p>
          <a:p>
            <a:pPr marL="231775" lvl="0" indent="-231775" algn="just">
              <a:buFont typeface="+mj-lt"/>
              <a:buAutoNum type="alphaLcParenR"/>
            </a:pPr>
            <a:r>
              <a:rPr lang="id-ID" sz="1600" i="1" dirty="0"/>
              <a:t>Confined Aquifer</a:t>
            </a:r>
            <a:endParaRPr lang="en-GB" sz="1600" dirty="0"/>
          </a:p>
          <a:p>
            <a:pPr marL="463550" lvl="0" indent="-231775" algn="just"/>
            <a:r>
              <a:rPr lang="id-ID" sz="1600" dirty="0"/>
              <a:t>Tampungan spesifik (</a:t>
            </a:r>
            <a:r>
              <a:rPr lang="id-ID" sz="1600" i="1" dirty="0"/>
              <a:t>Specific Storage</a:t>
            </a:r>
            <a:r>
              <a:rPr lang="id-ID" sz="1600" dirty="0"/>
              <a:t>) S</a:t>
            </a:r>
            <a:r>
              <a:rPr lang="id-ID" sz="1600" baseline="-25000" dirty="0"/>
              <a:t>0</a:t>
            </a:r>
            <a:endParaRPr lang="en-GB" sz="1600" dirty="0"/>
          </a:p>
          <a:p>
            <a:pPr marL="463550" indent="-231775" algn="just"/>
            <a:r>
              <a:rPr lang="id-ID" sz="1600" dirty="0"/>
              <a:t>Tampungan Spesifik adalah volume air yang keluar dari tampungan oleh satuan isi aquifer akibat satu unit penurunan ketinggian </a:t>
            </a:r>
            <a:r>
              <a:rPr lang="id-ID" sz="1600" dirty="0" smtClean="0"/>
              <a:t>hidrolik</a:t>
            </a:r>
            <a:endParaRPr lang="en-GB" sz="1600" dirty="0"/>
          </a:p>
          <a:p>
            <a:pPr marL="463550" lvl="0" indent="-231775" algn="just"/>
            <a:r>
              <a:rPr lang="id-ID" sz="1600" dirty="0"/>
              <a:t>Storativitas (</a:t>
            </a:r>
            <a:r>
              <a:rPr lang="id-ID" sz="1600" i="1" dirty="0"/>
              <a:t>Storativity</a:t>
            </a:r>
            <a:r>
              <a:rPr lang="id-ID" sz="1600" dirty="0"/>
              <a:t>) S</a:t>
            </a:r>
            <a:endParaRPr lang="en-GB" sz="1600" dirty="0"/>
          </a:p>
          <a:p>
            <a:pPr marL="463550" indent="-231775" algn="just"/>
            <a:r>
              <a:rPr lang="id-ID" sz="1600" dirty="0"/>
              <a:t>Storativitas adalah tampungan spesifik dikalikan tebal aquifer (b</a:t>
            </a:r>
            <a:r>
              <a:rPr lang="id-ID" sz="1600" dirty="0" smtClean="0"/>
              <a:t>)</a:t>
            </a:r>
            <a:endParaRPr lang="en-GB" sz="1600" dirty="0"/>
          </a:p>
          <a:p>
            <a:pPr marL="463550" lvl="0" indent="-231775" algn="just"/>
            <a:r>
              <a:rPr lang="id-ID" sz="1600" dirty="0"/>
              <a:t>Transmitivitas (</a:t>
            </a:r>
            <a:r>
              <a:rPr lang="id-ID" sz="1600" i="1" dirty="0"/>
              <a:t>Transmitivity</a:t>
            </a:r>
            <a:r>
              <a:rPr lang="id-ID" sz="1600" dirty="0"/>
              <a:t>) T</a:t>
            </a:r>
            <a:endParaRPr lang="en-GB" sz="1600" dirty="0"/>
          </a:p>
          <a:p>
            <a:pPr marL="463550" indent="-231775" algn="just"/>
            <a:r>
              <a:rPr lang="id-ID" sz="1600" dirty="0"/>
              <a:t>Transmitifitas adalah besarnya konduktivitas hidrolik (K) dikalikan tebal aquifer (b).</a:t>
            </a:r>
            <a:endParaRPr lang="en-GB" sz="1600" dirty="0"/>
          </a:p>
          <a:p>
            <a:pPr marL="463550" lvl="0" indent="-231775" algn="just"/>
            <a:r>
              <a:rPr lang="id-ID" sz="1600" dirty="0"/>
              <a:t>Difusifitas D</a:t>
            </a:r>
            <a:endParaRPr lang="en-GB" sz="1600" dirty="0"/>
          </a:p>
          <a:p>
            <a:pPr marL="231775" lvl="0" indent="-231775" algn="just">
              <a:buFont typeface="+mj-lt"/>
              <a:buAutoNum type="alphaLcParenR" startAt="2"/>
            </a:pPr>
            <a:r>
              <a:rPr lang="id-ID" sz="1600" i="1" dirty="0"/>
              <a:t>Unconfined Aquifer</a:t>
            </a:r>
            <a:endParaRPr lang="en-GB" sz="1600" dirty="0"/>
          </a:p>
          <a:p>
            <a:pPr marL="463550" lvl="0" indent="-231775" algn="just"/>
            <a:r>
              <a:rPr lang="id-ID" sz="1600" dirty="0"/>
              <a:t>Produk spesifik (</a:t>
            </a:r>
            <a:r>
              <a:rPr lang="id-ID" sz="1600" i="1" dirty="0"/>
              <a:t>Specific Yield</a:t>
            </a:r>
            <a:r>
              <a:rPr lang="id-ID" sz="1600" dirty="0"/>
              <a:t>) S</a:t>
            </a:r>
            <a:r>
              <a:rPr lang="id-ID" sz="1600" baseline="-25000" dirty="0"/>
              <a:t>y</a:t>
            </a:r>
            <a:endParaRPr lang="en-GB" sz="1600" dirty="0"/>
          </a:p>
          <a:p>
            <a:pPr marL="463550" indent="-231775" algn="just"/>
            <a:r>
              <a:rPr lang="id-ID" sz="1600" dirty="0"/>
              <a:t>Produk spesifik adalah parameter tampungan pada kondisi lapisan kedap air hanya satu, pada </a:t>
            </a:r>
            <a:r>
              <a:rPr lang="id-ID" sz="1600" i="1" dirty="0"/>
              <a:t>unconfined </a:t>
            </a:r>
            <a:r>
              <a:rPr lang="id-ID" sz="1600" i="1" dirty="0" smtClean="0"/>
              <a:t>aquifer</a:t>
            </a:r>
            <a:endParaRPr lang="en-GB" sz="1600" dirty="0"/>
          </a:p>
          <a:p>
            <a:pPr lvl="0" algn="just"/>
            <a:endParaRPr lang="en-GB" sz="1600" dirty="0"/>
          </a:p>
        </p:txBody>
      </p:sp>
      <p:sp>
        <p:nvSpPr>
          <p:cNvPr id="2" name="Title 1"/>
          <p:cNvSpPr>
            <a:spLocks noGrp="1"/>
          </p:cNvSpPr>
          <p:nvPr>
            <p:ph type="title"/>
          </p:nvPr>
        </p:nvSpPr>
        <p:spPr/>
        <p:txBody>
          <a:bodyPr/>
          <a:lstStyle/>
          <a:p>
            <a:r>
              <a:rPr lang="en-US" dirty="0" err="1" smtClean="0"/>
              <a:t>Ruang</a:t>
            </a:r>
            <a:r>
              <a:rPr lang="en-US" dirty="0" smtClean="0"/>
              <a:t> </a:t>
            </a:r>
            <a:r>
              <a:rPr lang="en-US" dirty="0" err="1" smtClean="0"/>
              <a:t>Darat</a:t>
            </a:r>
            <a:endParaRPr lang="en-GB" dirty="0"/>
          </a:p>
        </p:txBody>
      </p:sp>
    </p:spTree>
    <p:extLst>
      <p:ext uri="{BB962C8B-B14F-4D97-AF65-F5344CB8AC3E}">
        <p14:creationId xmlns:p14="http://schemas.microsoft.com/office/powerpoint/2010/main" val="3555430291"/>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2067" y="2675467"/>
            <a:ext cx="3699933" cy="3450696"/>
          </a:xfrm>
        </p:spPr>
        <p:txBody>
          <a:bodyPr>
            <a:normAutofit fontScale="92500" lnSpcReduction="10000"/>
          </a:bodyPr>
          <a:lstStyle/>
          <a:p>
            <a:pPr marL="231775" lvl="0" indent="-231775" algn="just">
              <a:buFont typeface="+mj-lt"/>
              <a:buAutoNum type="alphaUcPeriod" startAt="7"/>
            </a:pPr>
            <a:r>
              <a:rPr lang="id-ID" sz="1750" dirty="0"/>
              <a:t>Batuan</a:t>
            </a:r>
            <a:endParaRPr lang="en-GB" sz="1750" dirty="0"/>
          </a:p>
          <a:p>
            <a:pPr marL="463550" indent="-231775" algn="just"/>
            <a:r>
              <a:rPr lang="id-ID" sz="1750" dirty="0"/>
              <a:t>Bumi tersusun dari batuan dan terbagi menjadi tiga lapisan, (Thompson &amp; Turk, 1993; Taylor, 2005; Malam, 2005; Bowler, 2003) yaitu:</a:t>
            </a:r>
            <a:endParaRPr lang="en-GB" sz="1750" dirty="0"/>
          </a:p>
          <a:p>
            <a:pPr marL="463550" lvl="0" indent="-231775" algn="just"/>
            <a:r>
              <a:rPr lang="id-ID" sz="1750" dirty="0"/>
              <a:t>Kerak bumi (tebal kerak benua 20 – 70 km dan tebal kerak lautan 5 – 8 km)</a:t>
            </a:r>
            <a:endParaRPr lang="en-GB" sz="1750" dirty="0"/>
          </a:p>
          <a:p>
            <a:pPr marL="463550" lvl="0" indent="-231775" algn="just"/>
            <a:r>
              <a:rPr lang="id-ID" sz="1750" dirty="0"/>
              <a:t>Mantel (tebal mantel atas ± 2900 km dan tebal mantel bawah ± 2200 km)</a:t>
            </a:r>
            <a:endParaRPr lang="en-GB" sz="1750" dirty="0"/>
          </a:p>
          <a:p>
            <a:pPr marL="463550" lvl="0" indent="-231775" algn="just"/>
            <a:r>
              <a:rPr lang="id-ID" sz="1750" dirty="0"/>
              <a:t>Inti bumi (tebal inti bumi ± 1200 km</a:t>
            </a:r>
            <a:r>
              <a:rPr lang="id-ID" sz="1750" dirty="0" smtClean="0"/>
              <a:t>)</a:t>
            </a:r>
            <a:endParaRPr lang="en-GB" sz="1750" dirty="0"/>
          </a:p>
        </p:txBody>
      </p:sp>
      <p:sp>
        <p:nvSpPr>
          <p:cNvPr id="2" name="Title 1"/>
          <p:cNvSpPr>
            <a:spLocks noGrp="1"/>
          </p:cNvSpPr>
          <p:nvPr>
            <p:ph type="title"/>
          </p:nvPr>
        </p:nvSpPr>
        <p:spPr/>
        <p:txBody>
          <a:bodyPr/>
          <a:lstStyle/>
          <a:p>
            <a:r>
              <a:rPr lang="en-US" dirty="0" err="1" smtClean="0"/>
              <a:t>Ruang</a:t>
            </a:r>
            <a:r>
              <a:rPr lang="en-US" dirty="0" smtClean="0"/>
              <a:t> </a:t>
            </a:r>
            <a:r>
              <a:rPr lang="en-US" dirty="0" err="1" smtClean="0"/>
              <a:t>Darat</a:t>
            </a:r>
            <a:endParaRPr lang="en-GB"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5257800" y="2967061"/>
            <a:ext cx="3299460" cy="3327400"/>
          </a:xfrm>
          <a:prstGeom prst="rect">
            <a:avLst/>
          </a:prstGeom>
        </p:spPr>
      </p:pic>
    </p:spTree>
    <p:extLst>
      <p:ext uri="{BB962C8B-B14F-4D97-AF65-F5344CB8AC3E}">
        <p14:creationId xmlns:p14="http://schemas.microsoft.com/office/powerpoint/2010/main" val="197597373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lgn="just">
              <a:buNone/>
            </a:pPr>
            <a:r>
              <a:rPr lang="id-ID" dirty="0"/>
              <a:t>Ruang laut pada tata ruang air merupakan tampungan akhir dari semua siklus air.</a:t>
            </a:r>
            <a:endParaRPr lang="en-GB" dirty="0"/>
          </a:p>
          <a:p>
            <a:pPr marL="231775" lvl="0" indent="-231775" algn="just">
              <a:buFont typeface="+mj-lt"/>
              <a:buAutoNum type="alphaLcParenR"/>
            </a:pPr>
            <a:r>
              <a:rPr lang="id-ID" dirty="0"/>
              <a:t>Pesisir dan Pantai</a:t>
            </a:r>
            <a:endParaRPr lang="en-GB" dirty="0"/>
          </a:p>
          <a:p>
            <a:pPr marL="231775" indent="0" algn="just">
              <a:buNone/>
            </a:pPr>
            <a:r>
              <a:rPr lang="id-ID" dirty="0"/>
              <a:t>Pesisir terbentuk akibat hempasan dari gelombang laut/ ombak. Pesisir memiliki bentuk yang tidak sama, hal ini disebabkan karena pesisir terbentuk akibat hempasan dari gelombang laut serta ditambah dengan adanya terpaan badai (Matthews, 2005).</a:t>
            </a:r>
            <a:endParaRPr lang="en-GB" dirty="0"/>
          </a:p>
          <a:p>
            <a:pPr marL="231775" indent="0" algn="just">
              <a:buNone/>
            </a:pPr>
            <a:r>
              <a:rPr lang="id-ID" dirty="0"/>
              <a:t>Pantai merupakan salah satu kawasan hunian atau tempat tinggal yang penting di dunia bagi manusia dengan segala macam aktivitasnya. Awal tahun 1990 diperkirakan 50% sampai 70% penduduk di dunia tinggal di daerah pantai. Bila saat itu penduduk di dunia berjumlah kurang lebih 5,3 milyar maka 2,65 sampai 3,7 milyar tinggal di pantai (Edegren, 1993).</a:t>
            </a:r>
            <a:endParaRPr lang="en-GB" dirty="0"/>
          </a:p>
          <a:p>
            <a:pPr marL="231775" lvl="0" indent="-231775" algn="just">
              <a:buFont typeface="+mj-lt"/>
              <a:buAutoNum type="alphaLcParenR" startAt="2"/>
            </a:pPr>
            <a:r>
              <a:rPr lang="id-ID" dirty="0"/>
              <a:t>Samudera</a:t>
            </a:r>
            <a:endParaRPr lang="en-GB" dirty="0"/>
          </a:p>
          <a:p>
            <a:pPr marL="231775" indent="0" algn="just">
              <a:buNone/>
            </a:pPr>
            <a:r>
              <a:rPr lang="id-ID" dirty="0" smtClean="0"/>
              <a:t>Bumi </a:t>
            </a:r>
            <a:r>
              <a:rPr lang="id-ID" dirty="0"/>
              <a:t>memiliki empat samudera yang memisahkan daratan-daratan yang membentuk benua. Empat samudera itu adalah Samudera Pasifik dengan luas terbesar (166,24 juta km²), diikuti kemudian oleh Samura Atlantik (86,56 juta km²), lalu Samudera Hindia (73, 43 juta km²), dan yang terkecil adalah Samudera Arktik (13,23 juta km²).</a:t>
            </a:r>
            <a:endParaRPr lang="en-GB" dirty="0"/>
          </a:p>
        </p:txBody>
      </p:sp>
      <p:sp>
        <p:nvSpPr>
          <p:cNvPr id="2" name="Title 1"/>
          <p:cNvSpPr>
            <a:spLocks noGrp="1"/>
          </p:cNvSpPr>
          <p:nvPr>
            <p:ph type="title"/>
          </p:nvPr>
        </p:nvSpPr>
        <p:spPr/>
        <p:txBody>
          <a:bodyPr/>
          <a:lstStyle/>
          <a:p>
            <a:r>
              <a:rPr lang="en-US" dirty="0" err="1" smtClean="0"/>
              <a:t>Ruang</a:t>
            </a:r>
            <a:r>
              <a:rPr lang="en-US" dirty="0" smtClean="0"/>
              <a:t> </a:t>
            </a:r>
            <a:r>
              <a:rPr lang="en-US" dirty="0" err="1" smtClean="0"/>
              <a:t>Laut</a:t>
            </a:r>
            <a:endParaRPr lang="en-GB" dirty="0"/>
          </a:p>
        </p:txBody>
      </p:sp>
    </p:spTree>
    <p:extLst>
      <p:ext uri="{BB962C8B-B14F-4D97-AF65-F5344CB8AC3E}">
        <p14:creationId xmlns:p14="http://schemas.microsoft.com/office/powerpoint/2010/main" val="3594259228"/>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231775" lvl="0" indent="-231775" algn="just">
              <a:buFont typeface="+mj-lt"/>
              <a:buAutoNum type="alphaLcParenR" startAt="3"/>
            </a:pPr>
            <a:r>
              <a:rPr lang="id-ID" dirty="0"/>
              <a:t>Gelombang</a:t>
            </a:r>
            <a:endParaRPr lang="en-GB" dirty="0"/>
          </a:p>
          <a:p>
            <a:pPr marL="463550" lvl="0" indent="-231775" algn="just"/>
            <a:r>
              <a:rPr lang="id-ID" dirty="0"/>
              <a:t>Gelombang Angin</a:t>
            </a:r>
            <a:endParaRPr lang="en-GB" dirty="0"/>
          </a:p>
          <a:p>
            <a:pPr marL="463550" indent="0" algn="just">
              <a:buNone/>
            </a:pPr>
            <a:r>
              <a:rPr lang="id-ID" dirty="0"/>
              <a:t>Gelombang angin terjadi karena adanya perbedaan tekanan udara, angin yang bertiup di atas permukaan air yang menyebabkan terjadinya gelombang.</a:t>
            </a:r>
            <a:endParaRPr lang="en-GB" dirty="0"/>
          </a:p>
          <a:p>
            <a:pPr marL="463550" lvl="0" indent="-231775" algn="just"/>
            <a:r>
              <a:rPr lang="id-ID" dirty="0"/>
              <a:t>Gelombang Tsunami</a:t>
            </a:r>
            <a:endParaRPr lang="en-GB" dirty="0"/>
          </a:p>
          <a:p>
            <a:pPr marL="463550" indent="0" algn="just">
              <a:buNone/>
            </a:pPr>
            <a:r>
              <a:rPr lang="id-ID" dirty="0"/>
              <a:t>Gelombang Tsunami adalah gelombang laut gravitasi periode panjang yang ditimbulkan oleh gangguan seperti gerakan patahan, gempa, longsor, jatuhnya benda-benda langit (</a:t>
            </a:r>
            <a:r>
              <a:rPr lang="id-ID" i="1" dirty="0"/>
              <a:t>meteor</a:t>
            </a:r>
            <a:r>
              <a:rPr lang="id-ID" dirty="0"/>
              <a:t>), letusan gunung berapi di bawah laut dan letusan (</a:t>
            </a:r>
            <a:r>
              <a:rPr lang="id-ID" i="1" dirty="0"/>
              <a:t>explosion</a:t>
            </a:r>
            <a:r>
              <a:rPr lang="id-ID" dirty="0"/>
              <a:t>) di dekat muka air laut (</a:t>
            </a:r>
            <a:r>
              <a:rPr lang="id-ID" i="1" dirty="0"/>
              <a:t>US Army Corps of Engineers</a:t>
            </a:r>
            <a:r>
              <a:rPr lang="id-ID" dirty="0"/>
              <a:t>, 1990).</a:t>
            </a:r>
            <a:endParaRPr lang="en-GB" dirty="0"/>
          </a:p>
          <a:p>
            <a:pPr marL="463550" lvl="0" indent="-231775" algn="just"/>
            <a:r>
              <a:rPr lang="id-ID" dirty="0"/>
              <a:t>Gelombang Pasang Surut</a:t>
            </a:r>
            <a:endParaRPr lang="en-GB" dirty="0"/>
          </a:p>
          <a:p>
            <a:pPr marL="463550" indent="0" algn="just">
              <a:buNone/>
            </a:pPr>
            <a:r>
              <a:rPr lang="id-ID" dirty="0"/>
              <a:t>Gelombang Pasang Surut adalah gelombang atau fluktuasi muka air yang disebabkan oleh gaya tarik menarik antara planet bumi dan planet-planet lain, terutama dengan bulan dan matahari.</a:t>
            </a:r>
            <a:endParaRPr lang="en-GB" dirty="0"/>
          </a:p>
        </p:txBody>
      </p:sp>
      <p:sp>
        <p:nvSpPr>
          <p:cNvPr id="2" name="Title 1"/>
          <p:cNvSpPr>
            <a:spLocks noGrp="1"/>
          </p:cNvSpPr>
          <p:nvPr>
            <p:ph type="title"/>
          </p:nvPr>
        </p:nvSpPr>
        <p:spPr/>
        <p:txBody>
          <a:bodyPr/>
          <a:lstStyle/>
          <a:p>
            <a:r>
              <a:rPr lang="en-US" dirty="0" err="1" smtClean="0"/>
              <a:t>Ruang</a:t>
            </a:r>
            <a:r>
              <a:rPr lang="en-US" dirty="0" smtClean="0"/>
              <a:t> </a:t>
            </a:r>
            <a:r>
              <a:rPr lang="en-US" dirty="0" err="1" smtClean="0"/>
              <a:t>Laut</a:t>
            </a:r>
            <a:endParaRPr lang="en-GB" dirty="0"/>
          </a:p>
        </p:txBody>
      </p:sp>
    </p:spTree>
    <p:extLst>
      <p:ext uri="{BB962C8B-B14F-4D97-AF65-F5344CB8AC3E}">
        <p14:creationId xmlns:p14="http://schemas.microsoft.com/office/powerpoint/2010/main" val="390744281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2" name="Title 1"/>
          <p:cNvSpPr>
            <a:spLocks noGrp="1"/>
          </p:cNvSpPr>
          <p:nvPr>
            <p:ph type="title"/>
          </p:nvPr>
        </p:nvSpPr>
        <p:spPr/>
        <p:txBody>
          <a:bodyPr/>
          <a:lstStyle/>
          <a:p>
            <a:r>
              <a:rPr lang="en-US" dirty="0" err="1" smtClean="0"/>
              <a:t>Siklus</a:t>
            </a:r>
            <a:r>
              <a:rPr lang="en-US" dirty="0" smtClean="0"/>
              <a:t> Air</a:t>
            </a:r>
            <a:endParaRPr lang="en-GB"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807" b="697"/>
          <a:stretch/>
        </p:blipFill>
        <p:spPr bwMode="auto">
          <a:xfrm rot="5400000">
            <a:off x="2599214" y="-8414"/>
            <a:ext cx="4021774" cy="75438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6899418"/>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GB" dirty="0"/>
          </a:p>
        </p:txBody>
      </p:sp>
      <p:sp>
        <p:nvSpPr>
          <p:cNvPr id="2" name="Title 1"/>
          <p:cNvSpPr>
            <a:spLocks noGrp="1"/>
          </p:cNvSpPr>
          <p:nvPr>
            <p:ph type="title"/>
          </p:nvPr>
        </p:nvSpPr>
        <p:spPr/>
        <p:txBody>
          <a:bodyPr/>
          <a:lstStyle/>
          <a:p>
            <a:r>
              <a:rPr lang="en-US" dirty="0" err="1" smtClean="0"/>
              <a:t>Ruang</a:t>
            </a:r>
            <a:r>
              <a:rPr lang="en-US" dirty="0" smtClean="0"/>
              <a:t> </a:t>
            </a:r>
            <a:r>
              <a:rPr lang="en-US" dirty="0" err="1" smtClean="0"/>
              <a:t>Laut</a:t>
            </a:r>
            <a:endParaRPr lang="en-GB"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676400" y="2057400"/>
            <a:ext cx="5984240" cy="3920172"/>
          </a:xfrm>
          <a:prstGeom prst="rect">
            <a:avLst/>
          </a:prstGeom>
        </p:spPr>
      </p:pic>
    </p:spTree>
    <p:extLst>
      <p:ext uri="{BB962C8B-B14F-4D97-AF65-F5344CB8AC3E}">
        <p14:creationId xmlns:p14="http://schemas.microsoft.com/office/powerpoint/2010/main" val="2790578528"/>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111904"/>
            <a:ext cx="7408333" cy="3450696"/>
          </a:xfrm>
        </p:spPr>
        <p:txBody>
          <a:bodyPr>
            <a:noAutofit/>
          </a:bodyPr>
          <a:lstStyle/>
          <a:p>
            <a:pPr marL="231775" lvl="0" indent="-231775" algn="just">
              <a:buFont typeface="+mj-lt"/>
              <a:buAutoNum type="alphaLcParenR"/>
            </a:pPr>
            <a:r>
              <a:rPr lang="id-ID" sz="1400" dirty="0" smtClean="0"/>
              <a:t>Atmosfer</a:t>
            </a:r>
            <a:endParaRPr lang="en-GB" sz="1400" dirty="0"/>
          </a:p>
          <a:p>
            <a:pPr marL="463550" lvl="0" indent="-231775" algn="just"/>
            <a:r>
              <a:rPr lang="id-ID" sz="1400" dirty="0"/>
              <a:t>Troposfer</a:t>
            </a:r>
            <a:endParaRPr lang="en-GB" sz="1400" dirty="0"/>
          </a:p>
          <a:p>
            <a:pPr marL="463550" indent="0" algn="just">
              <a:buNone/>
            </a:pPr>
            <a:r>
              <a:rPr lang="id-ID" sz="1400" dirty="0"/>
              <a:t>Lapisan atmosfer yang terbentang mulai dari permukaan tanah setebal kurang lebih 10 km.</a:t>
            </a:r>
            <a:endParaRPr lang="en-GB" sz="1400" dirty="0"/>
          </a:p>
          <a:p>
            <a:pPr marL="463550" lvl="0" indent="-231775" algn="just"/>
            <a:r>
              <a:rPr lang="id-ID" sz="1400" dirty="0"/>
              <a:t>Stratosfer</a:t>
            </a:r>
            <a:endParaRPr lang="en-GB" sz="1400" dirty="0"/>
          </a:p>
          <a:p>
            <a:pPr marL="463550" indent="0" algn="just">
              <a:buNone/>
            </a:pPr>
            <a:r>
              <a:rPr lang="id-ID" sz="1400" dirty="0"/>
              <a:t>Puncak stratosfer kurang lebih 50 km dari permukaan bumi.</a:t>
            </a:r>
            <a:endParaRPr lang="en-GB" sz="1400" dirty="0"/>
          </a:p>
          <a:p>
            <a:pPr marL="463550" lvl="0" indent="-231775" algn="just"/>
            <a:r>
              <a:rPr lang="id-ID" sz="1400" dirty="0"/>
              <a:t>Mesosfer</a:t>
            </a:r>
            <a:endParaRPr lang="en-GB" sz="1400" dirty="0"/>
          </a:p>
          <a:p>
            <a:pPr marL="519113" indent="0" algn="just">
              <a:buNone/>
            </a:pPr>
            <a:r>
              <a:rPr lang="id-ID" sz="1400" dirty="0"/>
              <a:t>Mesosfer mencapai ketinggian hingga 80 km. Suhu pada puncak mesosfer mencapai -100°C dan semakin panas menuju stratosfer.</a:t>
            </a:r>
            <a:endParaRPr lang="en-GB" sz="1400" dirty="0"/>
          </a:p>
          <a:p>
            <a:pPr marL="463550" lvl="0" indent="-231775" algn="just"/>
            <a:r>
              <a:rPr lang="id-ID" sz="1400" dirty="0"/>
              <a:t>Termosfer</a:t>
            </a:r>
            <a:endParaRPr lang="en-GB" sz="1400" dirty="0"/>
          </a:p>
          <a:p>
            <a:pPr marL="463550" indent="0" algn="just">
              <a:buNone/>
            </a:pPr>
            <a:r>
              <a:rPr lang="id-ID" sz="1400" dirty="0"/>
              <a:t>Termosfer memiliki puncak lebih kurang 450 km dari permukaan tanah. Termosfer mengandung gas-gas yang menyerap radiasi matahari, sehingga memanaskan lapisan ini. Suhu pada puncak Termosfer bisa mencapai 2000°C</a:t>
            </a:r>
            <a:r>
              <a:rPr lang="id-ID" sz="1400" dirty="0" smtClean="0"/>
              <a:t>.</a:t>
            </a:r>
            <a:endParaRPr lang="en-US" sz="1400" dirty="0" smtClean="0"/>
          </a:p>
          <a:p>
            <a:pPr marL="463550" lvl="0" indent="-231775" algn="just"/>
            <a:r>
              <a:rPr lang="id-ID" sz="1400" dirty="0"/>
              <a:t>Eksosfer</a:t>
            </a:r>
            <a:endParaRPr lang="en-GB" sz="1400" dirty="0"/>
          </a:p>
          <a:p>
            <a:pPr marL="463550" indent="0" algn="just">
              <a:buNone/>
            </a:pPr>
            <a:r>
              <a:rPr lang="id-ID" sz="1400" dirty="0"/>
              <a:t>Puncak eksosfer mencapai ketinggian 900 km dari permukaan tanah. Udara di dalam eksosfer sangat tipis karena hanya mengandung sedikit gas</a:t>
            </a:r>
            <a:r>
              <a:rPr lang="id-ID" sz="1400" dirty="0" smtClean="0"/>
              <a:t>.</a:t>
            </a:r>
            <a:endParaRPr lang="en-GB" sz="1400" dirty="0"/>
          </a:p>
        </p:txBody>
      </p:sp>
      <p:sp>
        <p:nvSpPr>
          <p:cNvPr id="2" name="Title 1"/>
          <p:cNvSpPr>
            <a:spLocks noGrp="1"/>
          </p:cNvSpPr>
          <p:nvPr>
            <p:ph type="title"/>
          </p:nvPr>
        </p:nvSpPr>
        <p:spPr/>
        <p:txBody>
          <a:bodyPr/>
          <a:lstStyle/>
          <a:p>
            <a:r>
              <a:rPr lang="en-US" dirty="0" err="1" smtClean="0"/>
              <a:t>Ruang</a:t>
            </a:r>
            <a:r>
              <a:rPr lang="en-US" dirty="0" smtClean="0"/>
              <a:t> </a:t>
            </a:r>
            <a:r>
              <a:rPr lang="en-US" dirty="0" err="1" smtClean="0"/>
              <a:t>Udara</a:t>
            </a:r>
            <a:endParaRPr lang="en-GB" dirty="0"/>
          </a:p>
        </p:txBody>
      </p:sp>
    </p:spTree>
    <p:extLst>
      <p:ext uri="{BB962C8B-B14F-4D97-AF65-F5344CB8AC3E}">
        <p14:creationId xmlns:p14="http://schemas.microsoft.com/office/powerpoint/2010/main" val="211511270"/>
      </p:ext>
    </p:extLst>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lgn="just">
              <a:buNone/>
            </a:pPr>
            <a:endParaRPr lang="en-GB" dirty="0"/>
          </a:p>
        </p:txBody>
      </p:sp>
      <p:sp>
        <p:nvSpPr>
          <p:cNvPr id="2" name="Title 1"/>
          <p:cNvSpPr>
            <a:spLocks noGrp="1"/>
          </p:cNvSpPr>
          <p:nvPr>
            <p:ph type="title"/>
          </p:nvPr>
        </p:nvSpPr>
        <p:spPr/>
        <p:txBody>
          <a:bodyPr/>
          <a:lstStyle/>
          <a:p>
            <a:r>
              <a:rPr lang="en-US" dirty="0" err="1" smtClean="0"/>
              <a:t>Ruang</a:t>
            </a:r>
            <a:r>
              <a:rPr lang="en-US" dirty="0" smtClean="0"/>
              <a:t> </a:t>
            </a:r>
            <a:r>
              <a:rPr lang="en-US" dirty="0" err="1" smtClean="0"/>
              <a:t>Udara</a:t>
            </a:r>
            <a:endParaRPr lang="en-GB"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295400" y="1676400"/>
            <a:ext cx="6477000" cy="4876800"/>
          </a:xfrm>
          <a:prstGeom prst="rect">
            <a:avLst/>
          </a:prstGeom>
        </p:spPr>
      </p:pic>
    </p:spTree>
    <p:extLst>
      <p:ext uri="{BB962C8B-B14F-4D97-AF65-F5344CB8AC3E}">
        <p14:creationId xmlns:p14="http://schemas.microsoft.com/office/powerpoint/2010/main" val="395685699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231775" lvl="0" indent="-231775" algn="just">
              <a:buFont typeface="+mj-lt"/>
              <a:buAutoNum type="alphaLcParenR" startAt="2"/>
            </a:pPr>
            <a:r>
              <a:rPr lang="id-ID" dirty="0"/>
              <a:t>Cuaca</a:t>
            </a:r>
            <a:endParaRPr lang="en-GB" dirty="0"/>
          </a:p>
          <a:p>
            <a:pPr marL="231775" indent="0" algn="just">
              <a:buNone/>
            </a:pPr>
            <a:r>
              <a:rPr lang="id-ID" dirty="0"/>
              <a:t>Cuaca terdiri dari kumpulan seluruh fenomena yang terjadi di atmosfer.</a:t>
            </a:r>
            <a:endParaRPr lang="en-GB" dirty="0"/>
          </a:p>
          <a:p>
            <a:pPr marL="231775" lvl="0" indent="-231775" algn="just">
              <a:buFont typeface="+mj-lt"/>
              <a:buAutoNum type="alphaLcParenR" startAt="3"/>
            </a:pPr>
            <a:r>
              <a:rPr lang="id-ID" dirty="0"/>
              <a:t>Iklim</a:t>
            </a:r>
            <a:endParaRPr lang="en-GB" dirty="0"/>
          </a:p>
          <a:p>
            <a:pPr marL="231775" indent="0" algn="just">
              <a:buNone/>
            </a:pPr>
            <a:r>
              <a:rPr lang="id-ID" dirty="0"/>
              <a:t>Iklim adalah pola cuaca rata-rata yang dialami suatu wilayah, yang diukur dan dipetakan pada suatu kurun waktu yang lama.</a:t>
            </a:r>
            <a:endParaRPr lang="en-GB" dirty="0"/>
          </a:p>
          <a:p>
            <a:pPr marL="231775" lvl="0" indent="-231775" algn="just">
              <a:buFont typeface="+mj-lt"/>
              <a:buAutoNum type="alphaLcParenR" startAt="4"/>
            </a:pPr>
            <a:r>
              <a:rPr lang="id-ID" dirty="0"/>
              <a:t>Awan</a:t>
            </a:r>
            <a:endParaRPr lang="en-GB" dirty="0"/>
          </a:p>
          <a:p>
            <a:pPr marL="231775" indent="0" algn="just">
              <a:buNone/>
            </a:pPr>
            <a:r>
              <a:rPr lang="id-ID" dirty="0"/>
              <a:t>Awan merupakan susunan jutaan butiran air dan kristal es yang terbentuk saat suhu udara menurun.</a:t>
            </a:r>
            <a:endParaRPr lang="en-GB" dirty="0"/>
          </a:p>
          <a:p>
            <a:pPr marL="231775" lvl="0" indent="-231775" algn="just">
              <a:buFont typeface="+mj-lt"/>
              <a:buAutoNum type="alphaLcParenR" startAt="5"/>
            </a:pPr>
            <a:r>
              <a:rPr lang="id-ID" dirty="0"/>
              <a:t>Musim</a:t>
            </a:r>
            <a:endParaRPr lang="en-GB" dirty="0"/>
          </a:p>
          <a:p>
            <a:pPr marL="231775" indent="0" algn="just">
              <a:buNone/>
            </a:pPr>
            <a:r>
              <a:rPr lang="id-ID" dirty="0"/>
              <a:t>Musim adalah pembagian tahun berdasarkan corak iklim yang terbentuk pada ruang yang sangat luas.</a:t>
            </a:r>
            <a:endParaRPr lang="en-GB" dirty="0"/>
          </a:p>
          <a:p>
            <a:pPr marL="231775" lvl="0" indent="-231775" algn="just">
              <a:buFont typeface="+mj-lt"/>
              <a:buAutoNum type="alphaLcParenR" startAt="6"/>
            </a:pPr>
            <a:r>
              <a:rPr lang="id-ID" dirty="0"/>
              <a:t>Angin</a:t>
            </a:r>
            <a:endParaRPr lang="en-GB" dirty="0"/>
          </a:p>
          <a:p>
            <a:pPr marL="231775" indent="0" algn="just">
              <a:buNone/>
            </a:pPr>
            <a:r>
              <a:rPr lang="id-ID" dirty="0"/>
              <a:t>Angin merupakan pergerakan udara dalam atmosfer dari tempat bertekanan tinggi ke tempat bertekanan lebih rendah</a:t>
            </a:r>
            <a:r>
              <a:rPr lang="id-ID" dirty="0" smtClean="0"/>
              <a:t>.</a:t>
            </a:r>
            <a:endParaRPr lang="en-GB" dirty="0"/>
          </a:p>
        </p:txBody>
      </p:sp>
      <p:sp>
        <p:nvSpPr>
          <p:cNvPr id="2" name="Title 1"/>
          <p:cNvSpPr>
            <a:spLocks noGrp="1"/>
          </p:cNvSpPr>
          <p:nvPr>
            <p:ph type="title"/>
          </p:nvPr>
        </p:nvSpPr>
        <p:spPr/>
        <p:txBody>
          <a:bodyPr/>
          <a:lstStyle/>
          <a:p>
            <a:r>
              <a:rPr lang="en-US" dirty="0" err="1" smtClean="0"/>
              <a:t>Ruang</a:t>
            </a:r>
            <a:r>
              <a:rPr lang="en-US" dirty="0" smtClean="0"/>
              <a:t> </a:t>
            </a:r>
            <a:r>
              <a:rPr lang="en-US" dirty="0" err="1" smtClean="0"/>
              <a:t>Udara</a:t>
            </a:r>
            <a:endParaRPr lang="en-GB" dirty="0"/>
          </a:p>
        </p:txBody>
      </p:sp>
    </p:spTree>
    <p:extLst>
      <p:ext uri="{BB962C8B-B14F-4D97-AF65-F5344CB8AC3E}">
        <p14:creationId xmlns:p14="http://schemas.microsoft.com/office/powerpoint/2010/main" val="135477503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lgn="just">
              <a:buNone/>
            </a:pPr>
            <a:endParaRPr lang="en-GB" dirty="0"/>
          </a:p>
        </p:txBody>
      </p:sp>
      <p:sp>
        <p:nvSpPr>
          <p:cNvPr id="2" name="Title 1"/>
          <p:cNvSpPr>
            <a:spLocks noGrp="1"/>
          </p:cNvSpPr>
          <p:nvPr>
            <p:ph type="title"/>
          </p:nvPr>
        </p:nvSpPr>
        <p:spPr/>
        <p:txBody>
          <a:bodyPr/>
          <a:lstStyle/>
          <a:p>
            <a:r>
              <a:rPr lang="en-US" dirty="0" err="1" smtClean="0"/>
              <a:t>Ruang</a:t>
            </a:r>
            <a:r>
              <a:rPr lang="en-US" dirty="0" smtClean="0"/>
              <a:t> </a:t>
            </a:r>
            <a:r>
              <a:rPr lang="en-US" dirty="0" err="1" smtClean="0"/>
              <a:t>Udara</a:t>
            </a:r>
            <a:endParaRPr lang="en-GB"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143000" y="1600200"/>
            <a:ext cx="6781800" cy="4959985"/>
          </a:xfrm>
          <a:prstGeom prst="rect">
            <a:avLst/>
          </a:prstGeom>
        </p:spPr>
      </p:pic>
    </p:spTree>
    <p:extLst>
      <p:ext uri="{BB962C8B-B14F-4D97-AF65-F5344CB8AC3E}">
        <p14:creationId xmlns:p14="http://schemas.microsoft.com/office/powerpoint/2010/main" val="221086620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2" name="Title 1"/>
          <p:cNvSpPr>
            <a:spLocks noGrp="1"/>
          </p:cNvSpPr>
          <p:nvPr>
            <p:ph type="title"/>
          </p:nvPr>
        </p:nvSpPr>
        <p:spPr/>
        <p:txBody>
          <a:bodyPr/>
          <a:lstStyle/>
          <a:p>
            <a:r>
              <a:rPr lang="en-US" dirty="0" err="1" smtClean="0"/>
              <a:t>Pengelolaan</a:t>
            </a:r>
            <a:r>
              <a:rPr lang="en-US" dirty="0" smtClean="0"/>
              <a:t> </a:t>
            </a:r>
            <a:r>
              <a:rPr lang="en-US" dirty="0" err="1" smtClean="0"/>
              <a:t>Sumber</a:t>
            </a:r>
            <a:r>
              <a:rPr lang="en-US" dirty="0" smtClean="0"/>
              <a:t> </a:t>
            </a:r>
            <a:r>
              <a:rPr lang="en-US" dirty="0" err="1" smtClean="0"/>
              <a:t>Daya</a:t>
            </a:r>
            <a:r>
              <a:rPr lang="en-US" dirty="0" smtClean="0"/>
              <a:t> Air</a:t>
            </a:r>
            <a:endParaRPr lang="en-GB"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extLst>
              <p:ext uri="{D42A27DB-BD31-4B8C-83A1-F6EECF244321}">
                <p14:modId xmlns:p14="http://schemas.microsoft.com/office/powerpoint/2010/main" val="3916449823"/>
              </p:ext>
            </p:extLst>
          </p:nvPr>
        </p:nvGraphicFramePr>
        <p:xfrm>
          <a:off x="838200" y="1498292"/>
          <a:ext cx="7504664" cy="5018270"/>
        </p:xfrm>
        <a:graphic>
          <a:graphicData uri="http://schemas.openxmlformats.org/presentationml/2006/ole">
            <mc:AlternateContent xmlns:mc="http://schemas.openxmlformats.org/markup-compatibility/2006">
              <mc:Choice xmlns:v="urn:schemas-microsoft-com:vml" Requires="v">
                <p:oleObj spid="_x0000_s1081" name="Visio" r:id="rId3" imgW="6682656" imgH="4453634" progId="Visio.Drawing.11">
                  <p:embed/>
                </p:oleObj>
              </mc:Choice>
              <mc:Fallback>
                <p:oleObj name="Visio" r:id="rId3" imgW="6682656" imgH="4453634"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498292"/>
                        <a:ext cx="7504664" cy="5018270"/>
                      </a:xfrm>
                      <a:prstGeom prst="rect">
                        <a:avLst/>
                      </a:prstGeom>
                      <a:noFill/>
                    </p:spPr>
                  </p:pic>
                </p:oleObj>
              </mc:Fallback>
            </mc:AlternateContent>
          </a:graphicData>
        </a:graphic>
      </p:graphicFrame>
    </p:spTree>
    <p:extLst>
      <p:ext uri="{BB962C8B-B14F-4D97-AF65-F5344CB8AC3E}">
        <p14:creationId xmlns:p14="http://schemas.microsoft.com/office/powerpoint/2010/main" val="1130982729"/>
      </p:ext>
    </p:extLst>
  </p:cSld>
  <p:clrMapOvr>
    <a:masterClrMapping/>
  </p:clrMapOvr>
  <p:transition spd="slow">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idx="1"/>
          </p:nvPr>
        </p:nvSpPr>
        <p:spPr>
          <a:xfrm>
            <a:off x="533401" y="3352799"/>
            <a:ext cx="8153400" cy="2773363"/>
          </a:xfrm>
        </p:spPr>
        <p:txBody>
          <a:bodyPr>
            <a:normAutofit/>
          </a:bodyPr>
          <a:lstStyle/>
          <a:p>
            <a:pPr marL="0" indent="0" algn="ctr">
              <a:buNone/>
            </a:pPr>
            <a:r>
              <a:rPr lang="en-US" sz="3200" dirty="0" err="1" smtClean="0">
                <a:solidFill>
                  <a:schemeClr val="tx1"/>
                </a:solidFill>
              </a:rPr>
              <a:t>Potensi</a:t>
            </a:r>
            <a:r>
              <a:rPr lang="en-US" sz="3200" dirty="0" smtClean="0">
                <a:solidFill>
                  <a:schemeClr val="tx1"/>
                </a:solidFill>
              </a:rPr>
              <a:t> yang </a:t>
            </a:r>
            <a:r>
              <a:rPr lang="en-US" sz="3200" dirty="0" err="1" smtClean="0">
                <a:solidFill>
                  <a:schemeClr val="tx1"/>
                </a:solidFill>
              </a:rPr>
              <a:t>dikandung</a:t>
            </a:r>
            <a:r>
              <a:rPr lang="en-US" sz="3200" dirty="0" smtClean="0">
                <a:solidFill>
                  <a:schemeClr val="tx1"/>
                </a:solidFill>
              </a:rPr>
              <a:t> </a:t>
            </a:r>
            <a:r>
              <a:rPr lang="en-US" sz="3200" dirty="0" err="1" smtClean="0">
                <a:solidFill>
                  <a:schemeClr val="tx1"/>
                </a:solidFill>
              </a:rPr>
              <a:t>Badan</a:t>
            </a:r>
            <a:r>
              <a:rPr lang="en-US" sz="3200" dirty="0" smtClean="0">
                <a:solidFill>
                  <a:schemeClr val="tx1"/>
                </a:solidFill>
              </a:rPr>
              <a:t> Air Jakarta?</a:t>
            </a:r>
            <a:endParaRPr lang="en-GB" sz="3200" dirty="0"/>
          </a:p>
        </p:txBody>
      </p:sp>
      <p:sp>
        <p:nvSpPr>
          <p:cNvPr id="4" name="Title 3"/>
          <p:cNvSpPr>
            <a:spLocks noGrp="1"/>
          </p:cNvSpPr>
          <p:nvPr>
            <p:ph type="title"/>
          </p:nvPr>
        </p:nvSpPr>
        <p:spPr/>
        <p:txBody>
          <a:bodyPr/>
          <a:lstStyle/>
          <a:p>
            <a:r>
              <a:rPr lang="en-US" dirty="0" err="1" smtClean="0">
                <a:solidFill>
                  <a:schemeClr val="tx1"/>
                </a:solidFill>
              </a:rPr>
              <a:t>Diskusi</a:t>
            </a:r>
            <a:endParaRPr lang="en-GB" dirty="0">
              <a:solidFill>
                <a:schemeClr val="tx1"/>
              </a:solidFill>
            </a:endParaRPr>
          </a:p>
        </p:txBody>
      </p:sp>
    </p:spTree>
    <p:extLst>
      <p:ext uri="{BB962C8B-B14F-4D97-AF65-F5344CB8AC3E}">
        <p14:creationId xmlns:p14="http://schemas.microsoft.com/office/powerpoint/2010/main" val="3560315770"/>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Terima</a:t>
            </a:r>
            <a:r>
              <a:rPr lang="en-US" dirty="0" smtClean="0"/>
              <a:t> </a:t>
            </a:r>
            <a:r>
              <a:rPr lang="en-US" dirty="0" err="1" smtClean="0"/>
              <a:t>Kasih</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310738461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sz="1800" dirty="0" err="1" smtClean="0"/>
              <a:t>Penyelenggaraan</a:t>
            </a:r>
            <a:r>
              <a:rPr lang="en-US" sz="1800" dirty="0" smtClean="0"/>
              <a:t> </a:t>
            </a:r>
            <a:r>
              <a:rPr lang="en-US" sz="1800" dirty="0" err="1" smtClean="0"/>
              <a:t>penataan</a:t>
            </a:r>
            <a:r>
              <a:rPr lang="en-US" sz="1800" dirty="0" smtClean="0"/>
              <a:t> </a:t>
            </a:r>
            <a:r>
              <a:rPr lang="en-US" sz="1800" dirty="0" err="1" smtClean="0"/>
              <a:t>ruang</a:t>
            </a:r>
            <a:r>
              <a:rPr lang="en-US" sz="1800" dirty="0" smtClean="0"/>
              <a:t> </a:t>
            </a:r>
            <a:r>
              <a:rPr lang="en-US" sz="1800" dirty="0" err="1" smtClean="0"/>
              <a:t>bertujuan</a:t>
            </a:r>
            <a:r>
              <a:rPr lang="en-US" sz="1800" dirty="0" smtClean="0"/>
              <a:t> </a:t>
            </a:r>
            <a:r>
              <a:rPr lang="en-US" sz="1800" dirty="0" err="1" smtClean="0"/>
              <a:t>untuk</a:t>
            </a:r>
            <a:r>
              <a:rPr lang="en-US" sz="1800" dirty="0" smtClean="0"/>
              <a:t> </a:t>
            </a:r>
            <a:r>
              <a:rPr lang="en-US" sz="1800" dirty="0" err="1" smtClean="0"/>
              <a:t>mewujudkan</a:t>
            </a:r>
            <a:r>
              <a:rPr lang="en-US" sz="1800" dirty="0" smtClean="0"/>
              <a:t> </a:t>
            </a:r>
            <a:r>
              <a:rPr lang="en-US" sz="1800" dirty="0" err="1" smtClean="0"/>
              <a:t>ruang</a:t>
            </a:r>
            <a:r>
              <a:rPr lang="en-US" sz="1800" dirty="0" smtClean="0"/>
              <a:t> </a:t>
            </a:r>
            <a:r>
              <a:rPr lang="en-US" sz="1800" dirty="0" err="1" smtClean="0"/>
              <a:t>wilayah</a:t>
            </a:r>
            <a:r>
              <a:rPr lang="en-US" sz="1800" dirty="0" smtClean="0"/>
              <a:t> </a:t>
            </a:r>
            <a:r>
              <a:rPr lang="en-US" sz="1800" dirty="0" err="1" smtClean="0"/>
              <a:t>nasional</a:t>
            </a:r>
            <a:r>
              <a:rPr lang="en-US" sz="1800" dirty="0" smtClean="0"/>
              <a:t> yang </a:t>
            </a:r>
            <a:r>
              <a:rPr lang="en-US" sz="1800" dirty="0" err="1" smtClean="0"/>
              <a:t>aman</a:t>
            </a:r>
            <a:r>
              <a:rPr lang="en-US" sz="1800" dirty="0" smtClean="0"/>
              <a:t>, </a:t>
            </a:r>
            <a:r>
              <a:rPr lang="en-US" sz="1800" dirty="0" err="1" smtClean="0"/>
              <a:t>nyaman</a:t>
            </a:r>
            <a:r>
              <a:rPr lang="en-US" sz="1800" dirty="0" smtClean="0"/>
              <a:t>, </a:t>
            </a:r>
            <a:r>
              <a:rPr lang="en-US" sz="1800" dirty="0" err="1" smtClean="0"/>
              <a:t>produktif</a:t>
            </a:r>
            <a:r>
              <a:rPr lang="en-US" sz="1800" dirty="0" smtClean="0"/>
              <a:t>, </a:t>
            </a:r>
            <a:r>
              <a:rPr lang="en-US" sz="1800" dirty="0" err="1" smtClean="0"/>
              <a:t>dan</a:t>
            </a:r>
            <a:r>
              <a:rPr lang="en-US" sz="1800" dirty="0" smtClean="0"/>
              <a:t> </a:t>
            </a:r>
            <a:r>
              <a:rPr lang="en-US" sz="1800" dirty="0" err="1" smtClean="0"/>
              <a:t>berkelanjutan</a:t>
            </a:r>
            <a:r>
              <a:rPr lang="en-US" sz="1800" dirty="0" smtClean="0"/>
              <a:t> </a:t>
            </a:r>
            <a:r>
              <a:rPr lang="en-US" sz="1800" dirty="0" err="1" smtClean="0"/>
              <a:t>berlandaskan</a:t>
            </a:r>
            <a:r>
              <a:rPr lang="en-US" sz="1800" dirty="0" smtClean="0"/>
              <a:t> </a:t>
            </a:r>
            <a:r>
              <a:rPr lang="en-US" sz="1800" dirty="0" err="1" smtClean="0"/>
              <a:t>Wawasan</a:t>
            </a:r>
            <a:r>
              <a:rPr lang="en-US" sz="1800" dirty="0" smtClean="0"/>
              <a:t> Nusantara </a:t>
            </a:r>
            <a:r>
              <a:rPr lang="en-US" sz="1800" dirty="0" err="1" smtClean="0"/>
              <a:t>dan</a:t>
            </a:r>
            <a:r>
              <a:rPr lang="en-US" sz="1800" dirty="0" smtClean="0"/>
              <a:t> </a:t>
            </a:r>
            <a:r>
              <a:rPr lang="en-US" sz="1800" dirty="0" err="1" smtClean="0"/>
              <a:t>Ketahanan</a:t>
            </a:r>
            <a:r>
              <a:rPr lang="en-US" sz="1800" dirty="0" smtClean="0"/>
              <a:t> </a:t>
            </a:r>
            <a:r>
              <a:rPr lang="en-US" sz="1800" dirty="0" err="1" smtClean="0"/>
              <a:t>Nasional</a:t>
            </a:r>
            <a:r>
              <a:rPr lang="en-US" sz="1800" dirty="0" smtClean="0"/>
              <a:t> </a:t>
            </a:r>
            <a:r>
              <a:rPr lang="en-US" sz="1800" dirty="0" err="1" smtClean="0"/>
              <a:t>dengan</a:t>
            </a:r>
            <a:r>
              <a:rPr lang="en-US" sz="1800" dirty="0" smtClean="0"/>
              <a:t>:</a:t>
            </a:r>
          </a:p>
          <a:p>
            <a:pPr algn="just"/>
            <a:r>
              <a:rPr lang="en-US" sz="1800" dirty="0" err="1" smtClean="0"/>
              <a:t>Terwujudnya</a:t>
            </a:r>
            <a:r>
              <a:rPr lang="en-US" sz="1800" dirty="0" smtClean="0"/>
              <a:t> </a:t>
            </a:r>
            <a:r>
              <a:rPr lang="en-US" sz="1800" dirty="0" err="1" smtClean="0"/>
              <a:t>keharmonisan</a:t>
            </a:r>
            <a:r>
              <a:rPr lang="en-US" sz="1800" dirty="0" smtClean="0"/>
              <a:t> </a:t>
            </a:r>
            <a:r>
              <a:rPr lang="en-US" sz="1800" dirty="0" err="1" smtClean="0"/>
              <a:t>antar</a:t>
            </a:r>
            <a:r>
              <a:rPr lang="en-US" sz="1800" dirty="0" smtClean="0"/>
              <a:t> </a:t>
            </a:r>
            <a:r>
              <a:rPr lang="en-US" sz="1800" dirty="0" err="1" smtClean="0"/>
              <a:t>lingkungan</a:t>
            </a:r>
            <a:r>
              <a:rPr lang="en-US" sz="1800" dirty="0" smtClean="0"/>
              <a:t> </a:t>
            </a:r>
            <a:r>
              <a:rPr lang="en-US" sz="1800" dirty="0" err="1" smtClean="0"/>
              <a:t>alam</a:t>
            </a:r>
            <a:r>
              <a:rPr lang="en-US" sz="1800" dirty="0" smtClean="0"/>
              <a:t> </a:t>
            </a:r>
            <a:r>
              <a:rPr lang="en-US" sz="1800" dirty="0" err="1" smtClean="0"/>
              <a:t>dan</a:t>
            </a:r>
            <a:r>
              <a:rPr lang="en-US" sz="1800" dirty="0" smtClean="0"/>
              <a:t> </a:t>
            </a:r>
            <a:r>
              <a:rPr lang="en-US" sz="1800" dirty="0" err="1" smtClean="0"/>
              <a:t>lingkungan</a:t>
            </a:r>
            <a:r>
              <a:rPr lang="en-US" sz="1800" dirty="0" smtClean="0"/>
              <a:t> </a:t>
            </a:r>
            <a:r>
              <a:rPr lang="en-US" sz="1800" dirty="0" err="1" smtClean="0"/>
              <a:t>buatan</a:t>
            </a:r>
            <a:endParaRPr lang="en-US" sz="1800" dirty="0" smtClean="0"/>
          </a:p>
          <a:p>
            <a:pPr algn="just"/>
            <a:r>
              <a:rPr lang="en-US" sz="1800" dirty="0" err="1" smtClean="0"/>
              <a:t>Terwujudnya</a:t>
            </a:r>
            <a:r>
              <a:rPr lang="en-US" sz="1800" dirty="0" smtClean="0"/>
              <a:t> </a:t>
            </a:r>
            <a:r>
              <a:rPr lang="en-US" sz="1800" dirty="0" err="1" smtClean="0"/>
              <a:t>keterpaduan</a:t>
            </a:r>
            <a:r>
              <a:rPr lang="en-US" sz="1800" dirty="0" smtClean="0"/>
              <a:t> </a:t>
            </a:r>
            <a:r>
              <a:rPr lang="en-US" sz="1800" dirty="0" err="1" smtClean="0"/>
              <a:t>dalam</a:t>
            </a:r>
            <a:r>
              <a:rPr lang="en-US" sz="1800" dirty="0" smtClean="0"/>
              <a:t> </a:t>
            </a:r>
            <a:r>
              <a:rPr lang="en-US" sz="1800" dirty="0" err="1" smtClean="0"/>
              <a:t>penggunaan</a:t>
            </a:r>
            <a:r>
              <a:rPr lang="en-US" sz="1800" dirty="0" smtClean="0"/>
              <a:t> </a:t>
            </a:r>
            <a:r>
              <a:rPr lang="en-US" sz="1800" dirty="0" err="1" smtClean="0"/>
              <a:t>sumber</a:t>
            </a:r>
            <a:r>
              <a:rPr lang="en-US" sz="1800" dirty="0" smtClean="0"/>
              <a:t> </a:t>
            </a:r>
            <a:r>
              <a:rPr lang="en-US" sz="1800" dirty="0" err="1" smtClean="0"/>
              <a:t>daya</a:t>
            </a:r>
            <a:r>
              <a:rPr lang="en-US" sz="1800" dirty="0" smtClean="0"/>
              <a:t> </a:t>
            </a:r>
            <a:r>
              <a:rPr lang="en-US" sz="1800" dirty="0" err="1" smtClean="0"/>
              <a:t>alam</a:t>
            </a:r>
            <a:r>
              <a:rPr lang="en-US" sz="1800" dirty="0" smtClean="0"/>
              <a:t> </a:t>
            </a:r>
            <a:r>
              <a:rPr lang="en-US" sz="1800" dirty="0" err="1" smtClean="0"/>
              <a:t>dan</a:t>
            </a:r>
            <a:r>
              <a:rPr lang="en-US" sz="1800" dirty="0" smtClean="0"/>
              <a:t> </a:t>
            </a:r>
            <a:r>
              <a:rPr lang="en-US" sz="1800" dirty="0" err="1" smtClean="0"/>
              <a:t>sumber</a:t>
            </a:r>
            <a:r>
              <a:rPr lang="en-US" sz="1800" dirty="0" smtClean="0"/>
              <a:t> </a:t>
            </a:r>
            <a:r>
              <a:rPr lang="en-US" sz="1800" dirty="0" err="1" smtClean="0"/>
              <a:t>daya</a:t>
            </a:r>
            <a:r>
              <a:rPr lang="en-US" sz="1800" dirty="0" smtClean="0"/>
              <a:t> </a:t>
            </a:r>
            <a:r>
              <a:rPr lang="en-US" sz="1800" dirty="0" err="1" smtClean="0"/>
              <a:t>buatan</a:t>
            </a:r>
            <a:r>
              <a:rPr lang="en-US" sz="1800" dirty="0" smtClean="0"/>
              <a:t> </a:t>
            </a:r>
            <a:r>
              <a:rPr lang="en-US" sz="1800" dirty="0" err="1" smtClean="0"/>
              <a:t>dengan</a:t>
            </a:r>
            <a:r>
              <a:rPr lang="en-US" sz="1800" dirty="0" smtClean="0"/>
              <a:t> </a:t>
            </a:r>
            <a:r>
              <a:rPr lang="en-US" sz="1800" dirty="0" err="1" smtClean="0"/>
              <a:t>memperhatikan</a:t>
            </a:r>
            <a:r>
              <a:rPr lang="en-US" sz="1800" dirty="0" smtClean="0"/>
              <a:t> </a:t>
            </a:r>
            <a:r>
              <a:rPr lang="en-US" sz="1800" dirty="0" err="1" smtClean="0"/>
              <a:t>sumber</a:t>
            </a:r>
            <a:r>
              <a:rPr lang="en-US" sz="1800" dirty="0" smtClean="0"/>
              <a:t> </a:t>
            </a:r>
            <a:r>
              <a:rPr lang="en-US" sz="1800" dirty="0" err="1" smtClean="0"/>
              <a:t>daya</a:t>
            </a:r>
            <a:r>
              <a:rPr lang="en-US" sz="1800" dirty="0" smtClean="0"/>
              <a:t> </a:t>
            </a:r>
            <a:r>
              <a:rPr lang="en-US" sz="1800" dirty="0" err="1" smtClean="0"/>
              <a:t>manusia</a:t>
            </a:r>
            <a:endParaRPr lang="en-US" sz="1800" dirty="0" smtClean="0"/>
          </a:p>
          <a:p>
            <a:pPr algn="just"/>
            <a:r>
              <a:rPr lang="en-US" sz="1800" dirty="0" err="1" smtClean="0"/>
              <a:t>Terwujudnya</a:t>
            </a:r>
            <a:r>
              <a:rPr lang="en-US" sz="1800" dirty="0" smtClean="0"/>
              <a:t> </a:t>
            </a:r>
            <a:r>
              <a:rPr lang="en-US" sz="1800" dirty="0" err="1" smtClean="0"/>
              <a:t>perlindungan</a:t>
            </a:r>
            <a:r>
              <a:rPr lang="en-US" sz="1800" dirty="0" smtClean="0"/>
              <a:t> </a:t>
            </a:r>
            <a:r>
              <a:rPr lang="en-US" sz="1800" dirty="0" err="1" smtClean="0"/>
              <a:t>fungsi</a:t>
            </a:r>
            <a:r>
              <a:rPr lang="en-US" sz="1800" dirty="0"/>
              <a:t> </a:t>
            </a:r>
            <a:r>
              <a:rPr lang="en-US" sz="1800" dirty="0" err="1" smtClean="0"/>
              <a:t>ruang</a:t>
            </a:r>
            <a:r>
              <a:rPr lang="en-US" sz="1800" dirty="0" smtClean="0"/>
              <a:t> </a:t>
            </a:r>
            <a:r>
              <a:rPr lang="en-US" sz="1800" dirty="0" err="1" smtClean="0"/>
              <a:t>dan</a:t>
            </a:r>
            <a:r>
              <a:rPr lang="en-US" sz="1800" dirty="0" smtClean="0"/>
              <a:t> </a:t>
            </a:r>
            <a:r>
              <a:rPr lang="en-US" sz="1800" dirty="0" err="1" smtClean="0"/>
              <a:t>pencegahan</a:t>
            </a:r>
            <a:r>
              <a:rPr lang="en-US" sz="1800" dirty="0" smtClean="0"/>
              <a:t> </a:t>
            </a:r>
            <a:r>
              <a:rPr lang="en-US" sz="1800" dirty="0" err="1" smtClean="0"/>
              <a:t>dampak</a:t>
            </a:r>
            <a:r>
              <a:rPr lang="en-US" sz="1800" dirty="0" smtClean="0"/>
              <a:t> </a:t>
            </a:r>
            <a:r>
              <a:rPr lang="en-US" sz="1800" dirty="0" err="1" smtClean="0"/>
              <a:t>negatif</a:t>
            </a:r>
            <a:r>
              <a:rPr lang="en-US" sz="1800" dirty="0" smtClean="0"/>
              <a:t> </a:t>
            </a:r>
            <a:r>
              <a:rPr lang="en-US" sz="1800" dirty="0" err="1" smtClean="0"/>
              <a:t>terhadap</a:t>
            </a:r>
            <a:r>
              <a:rPr lang="en-US" sz="1800" dirty="0" smtClean="0"/>
              <a:t> </a:t>
            </a:r>
            <a:r>
              <a:rPr lang="en-US" sz="1800" dirty="0" err="1" smtClean="0"/>
              <a:t>lingkungan</a:t>
            </a:r>
            <a:r>
              <a:rPr lang="en-US" sz="1800" dirty="0" smtClean="0"/>
              <a:t> </a:t>
            </a:r>
            <a:r>
              <a:rPr lang="en-US" sz="1800" dirty="0" err="1" smtClean="0"/>
              <a:t>akibat</a:t>
            </a:r>
            <a:r>
              <a:rPr lang="en-US" sz="1800" dirty="0" smtClean="0"/>
              <a:t> </a:t>
            </a:r>
            <a:r>
              <a:rPr lang="en-US" sz="1800" dirty="0" err="1" smtClean="0"/>
              <a:t>pemanfaatan</a:t>
            </a:r>
            <a:r>
              <a:rPr lang="en-US" sz="1800" dirty="0" smtClean="0"/>
              <a:t> </a:t>
            </a:r>
            <a:r>
              <a:rPr lang="en-US" sz="1800" dirty="0" err="1" smtClean="0"/>
              <a:t>ruang</a:t>
            </a:r>
            <a:endParaRPr lang="en-GB" sz="1800" dirty="0"/>
          </a:p>
        </p:txBody>
      </p:sp>
      <p:sp>
        <p:nvSpPr>
          <p:cNvPr id="2" name="Title 1"/>
          <p:cNvSpPr>
            <a:spLocks noGrp="1"/>
          </p:cNvSpPr>
          <p:nvPr>
            <p:ph type="title"/>
          </p:nvPr>
        </p:nvSpPr>
        <p:spPr/>
        <p:txBody>
          <a:bodyPr/>
          <a:lstStyle/>
          <a:p>
            <a:r>
              <a:rPr lang="en-US" dirty="0" smtClean="0"/>
              <a:t>UU N0. 26 </a:t>
            </a:r>
            <a:r>
              <a:rPr lang="en-US" dirty="0" err="1" smtClean="0"/>
              <a:t>Tahun</a:t>
            </a:r>
            <a:r>
              <a:rPr lang="en-US" dirty="0" smtClean="0"/>
              <a:t> 2007</a:t>
            </a:r>
            <a:endParaRPr lang="en-GB" dirty="0"/>
          </a:p>
        </p:txBody>
      </p:sp>
    </p:spTree>
    <p:extLst>
      <p:ext uri="{BB962C8B-B14F-4D97-AF65-F5344CB8AC3E}">
        <p14:creationId xmlns:p14="http://schemas.microsoft.com/office/powerpoint/2010/main" val="226916221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
            <a:r>
              <a:rPr lang="en-US" sz="1750" dirty="0" err="1" smtClean="0"/>
              <a:t>Ruang</a:t>
            </a:r>
            <a:r>
              <a:rPr lang="en-US" sz="1750" dirty="0" smtClean="0"/>
              <a:t> </a:t>
            </a:r>
            <a:r>
              <a:rPr lang="en-US" sz="1750" dirty="0" err="1" smtClean="0"/>
              <a:t>daratan</a:t>
            </a:r>
            <a:r>
              <a:rPr lang="en-US" sz="1750" dirty="0" smtClean="0"/>
              <a:t> </a:t>
            </a:r>
            <a:r>
              <a:rPr lang="en-US" sz="1750" dirty="0" err="1" smtClean="0"/>
              <a:t>adalah</a:t>
            </a:r>
            <a:r>
              <a:rPr lang="en-US" sz="1750" dirty="0" smtClean="0"/>
              <a:t> </a:t>
            </a:r>
            <a:r>
              <a:rPr lang="en-US" sz="1750" dirty="0" err="1" smtClean="0"/>
              <a:t>ruang</a:t>
            </a:r>
            <a:r>
              <a:rPr lang="en-US" sz="1750" dirty="0" smtClean="0"/>
              <a:t> yang </a:t>
            </a:r>
            <a:r>
              <a:rPr lang="en-US" sz="1750" dirty="0" err="1" smtClean="0"/>
              <a:t>terletak</a:t>
            </a:r>
            <a:r>
              <a:rPr lang="en-US" sz="1750" dirty="0" smtClean="0"/>
              <a:t> di </a:t>
            </a:r>
            <a:r>
              <a:rPr lang="en-US" sz="1750" dirty="0" err="1" smtClean="0"/>
              <a:t>atas</a:t>
            </a:r>
            <a:r>
              <a:rPr lang="en-US" sz="1750" dirty="0" smtClean="0"/>
              <a:t> </a:t>
            </a:r>
            <a:r>
              <a:rPr lang="en-US" sz="1750" dirty="0" err="1" smtClean="0"/>
              <a:t>dan</a:t>
            </a:r>
            <a:r>
              <a:rPr lang="en-US" sz="1750" dirty="0" smtClean="0"/>
              <a:t> di </a:t>
            </a:r>
            <a:r>
              <a:rPr lang="en-US" sz="1750" dirty="0" err="1" smtClean="0"/>
              <a:t>bawah</a:t>
            </a:r>
            <a:r>
              <a:rPr lang="en-US" sz="1750" dirty="0" smtClean="0"/>
              <a:t> </a:t>
            </a:r>
            <a:r>
              <a:rPr lang="en-US" sz="1750" dirty="0" err="1" smtClean="0"/>
              <a:t>permukaan</a:t>
            </a:r>
            <a:r>
              <a:rPr lang="en-US" sz="1750" dirty="0" smtClean="0"/>
              <a:t> </a:t>
            </a:r>
            <a:r>
              <a:rPr lang="en-US" sz="1750" dirty="0" err="1" smtClean="0"/>
              <a:t>daratan</a:t>
            </a:r>
            <a:r>
              <a:rPr lang="en-US" sz="1750" dirty="0" smtClean="0"/>
              <a:t> </a:t>
            </a:r>
            <a:r>
              <a:rPr lang="en-US" sz="1750" dirty="0" err="1" smtClean="0"/>
              <a:t>termasuk</a:t>
            </a:r>
            <a:r>
              <a:rPr lang="en-US" sz="1750" dirty="0" smtClean="0"/>
              <a:t> </a:t>
            </a:r>
            <a:r>
              <a:rPr lang="en-US" sz="1750" dirty="0" err="1" smtClean="0"/>
              <a:t>permukaan</a:t>
            </a:r>
            <a:r>
              <a:rPr lang="en-US" sz="1750" dirty="0" smtClean="0"/>
              <a:t> </a:t>
            </a:r>
            <a:r>
              <a:rPr lang="en-US" sz="1750" dirty="0" err="1" smtClean="0"/>
              <a:t>perairan</a:t>
            </a:r>
            <a:r>
              <a:rPr lang="en-US" sz="1750" dirty="0" smtClean="0"/>
              <a:t> </a:t>
            </a:r>
            <a:r>
              <a:rPr lang="en-US" sz="1750" dirty="0" err="1" smtClean="0"/>
              <a:t>darat</a:t>
            </a:r>
            <a:r>
              <a:rPr lang="en-US" sz="1750" dirty="0" smtClean="0"/>
              <a:t> </a:t>
            </a:r>
            <a:r>
              <a:rPr lang="en-US" sz="1750" dirty="0" err="1" smtClean="0"/>
              <a:t>dan</a:t>
            </a:r>
            <a:r>
              <a:rPr lang="en-US" sz="1750" dirty="0" smtClean="0"/>
              <a:t> </a:t>
            </a:r>
            <a:r>
              <a:rPr lang="en-US" sz="1750" dirty="0" err="1" smtClean="0"/>
              <a:t>sisi</a:t>
            </a:r>
            <a:r>
              <a:rPr lang="en-US" sz="1750" dirty="0" smtClean="0"/>
              <a:t> </a:t>
            </a:r>
            <a:r>
              <a:rPr lang="en-US" sz="1750" dirty="0" err="1" smtClean="0"/>
              <a:t>darat</a:t>
            </a:r>
            <a:r>
              <a:rPr lang="en-US" sz="1750" dirty="0" smtClean="0"/>
              <a:t> </a:t>
            </a:r>
            <a:r>
              <a:rPr lang="en-US" sz="1750" dirty="0" err="1" smtClean="0"/>
              <a:t>dari</a:t>
            </a:r>
            <a:r>
              <a:rPr lang="en-US" sz="1750" dirty="0" smtClean="0"/>
              <a:t> </a:t>
            </a:r>
            <a:r>
              <a:rPr lang="en-US" sz="1750" dirty="0" err="1" smtClean="0"/>
              <a:t>garis</a:t>
            </a:r>
            <a:r>
              <a:rPr lang="en-US" sz="1750" dirty="0" smtClean="0"/>
              <a:t> </a:t>
            </a:r>
            <a:r>
              <a:rPr lang="en-US" sz="1750" dirty="0" err="1" smtClean="0"/>
              <a:t>laut</a:t>
            </a:r>
            <a:r>
              <a:rPr lang="en-US" sz="1750" dirty="0" smtClean="0"/>
              <a:t> </a:t>
            </a:r>
            <a:r>
              <a:rPr lang="en-US" sz="1750" dirty="0" err="1" smtClean="0"/>
              <a:t>terendah</a:t>
            </a:r>
            <a:endParaRPr lang="en-US" sz="1750" dirty="0" smtClean="0"/>
          </a:p>
          <a:p>
            <a:pPr algn="just"/>
            <a:r>
              <a:rPr lang="en-US" sz="1750" dirty="0" err="1" smtClean="0"/>
              <a:t>Ruang</a:t>
            </a:r>
            <a:r>
              <a:rPr lang="en-US" sz="1750" dirty="0" smtClean="0"/>
              <a:t> </a:t>
            </a:r>
            <a:r>
              <a:rPr lang="en-US" sz="1750" dirty="0" err="1" smtClean="0"/>
              <a:t>lautan</a:t>
            </a:r>
            <a:r>
              <a:rPr lang="en-US" sz="1750" dirty="0" smtClean="0"/>
              <a:t> </a:t>
            </a:r>
            <a:r>
              <a:rPr lang="en-US" sz="1750" dirty="0" err="1" smtClean="0"/>
              <a:t>adalah</a:t>
            </a:r>
            <a:r>
              <a:rPr lang="en-US" sz="1750" dirty="0" smtClean="0"/>
              <a:t> </a:t>
            </a:r>
            <a:r>
              <a:rPr lang="en-US" sz="1750" dirty="0" err="1" smtClean="0"/>
              <a:t>ruang</a:t>
            </a:r>
            <a:r>
              <a:rPr lang="en-US" sz="1750" dirty="0" smtClean="0"/>
              <a:t> yang </a:t>
            </a:r>
            <a:r>
              <a:rPr lang="en-US" sz="1750" dirty="0" err="1" smtClean="0"/>
              <a:t>terletak</a:t>
            </a:r>
            <a:r>
              <a:rPr lang="en-US" sz="1750" dirty="0" smtClean="0"/>
              <a:t> di </a:t>
            </a:r>
            <a:r>
              <a:rPr lang="en-US" sz="1750" dirty="0" err="1" smtClean="0"/>
              <a:t>atas</a:t>
            </a:r>
            <a:r>
              <a:rPr lang="en-US" sz="1750" dirty="0" smtClean="0"/>
              <a:t> </a:t>
            </a:r>
            <a:r>
              <a:rPr lang="en-US" sz="1750" dirty="0" err="1" smtClean="0"/>
              <a:t>dan</a:t>
            </a:r>
            <a:r>
              <a:rPr lang="en-US" sz="1750" dirty="0" smtClean="0"/>
              <a:t> di </a:t>
            </a:r>
            <a:r>
              <a:rPr lang="en-US" sz="1750" dirty="0" err="1" smtClean="0"/>
              <a:t>bawah</a:t>
            </a:r>
            <a:r>
              <a:rPr lang="en-US" sz="1750" dirty="0" smtClean="0"/>
              <a:t> </a:t>
            </a:r>
            <a:r>
              <a:rPr lang="en-US" sz="1750" dirty="0" err="1" smtClean="0"/>
              <a:t>permukaan</a:t>
            </a:r>
            <a:r>
              <a:rPr lang="en-US" sz="1750" dirty="0" smtClean="0"/>
              <a:t> </a:t>
            </a:r>
            <a:r>
              <a:rPr lang="en-US" sz="1750" dirty="0" err="1" smtClean="0"/>
              <a:t>laut</a:t>
            </a:r>
            <a:r>
              <a:rPr lang="en-US" sz="1750" dirty="0" smtClean="0"/>
              <a:t> </a:t>
            </a:r>
            <a:r>
              <a:rPr lang="en-US" sz="1750" dirty="0" err="1" smtClean="0"/>
              <a:t>dimulai</a:t>
            </a:r>
            <a:r>
              <a:rPr lang="en-US" sz="1750" dirty="0" smtClean="0"/>
              <a:t> </a:t>
            </a:r>
            <a:r>
              <a:rPr lang="en-US" sz="1750" dirty="0" err="1" smtClean="0"/>
              <a:t>dari</a:t>
            </a:r>
            <a:r>
              <a:rPr lang="en-US" sz="1750" dirty="0" smtClean="0"/>
              <a:t> </a:t>
            </a:r>
            <a:r>
              <a:rPr lang="en-US" sz="1750" dirty="0" err="1" smtClean="0"/>
              <a:t>sisi</a:t>
            </a:r>
            <a:r>
              <a:rPr lang="en-US" sz="1750" dirty="0" smtClean="0"/>
              <a:t> </a:t>
            </a:r>
            <a:r>
              <a:rPr lang="en-US" sz="1750" dirty="0" err="1" smtClean="0"/>
              <a:t>laut</a:t>
            </a:r>
            <a:r>
              <a:rPr lang="en-US" sz="1750" dirty="0" smtClean="0"/>
              <a:t> </a:t>
            </a:r>
            <a:r>
              <a:rPr lang="en-US" sz="1750" dirty="0" err="1" smtClean="0"/>
              <a:t>garis</a:t>
            </a:r>
            <a:r>
              <a:rPr lang="en-US" sz="1750" dirty="0" smtClean="0"/>
              <a:t> </a:t>
            </a:r>
            <a:r>
              <a:rPr lang="en-US" sz="1750" dirty="0" err="1" smtClean="0"/>
              <a:t>laut</a:t>
            </a:r>
            <a:r>
              <a:rPr lang="en-US" sz="1750" dirty="0" smtClean="0"/>
              <a:t> </a:t>
            </a:r>
            <a:r>
              <a:rPr lang="en-US" sz="1750" dirty="0" err="1" smtClean="0"/>
              <a:t>terendah</a:t>
            </a:r>
            <a:r>
              <a:rPr lang="en-US" sz="1750" dirty="0" smtClean="0"/>
              <a:t> </a:t>
            </a:r>
            <a:r>
              <a:rPr lang="en-US" sz="1750" dirty="0" err="1" smtClean="0"/>
              <a:t>termasuk</a:t>
            </a:r>
            <a:r>
              <a:rPr lang="en-US" sz="1750" dirty="0" smtClean="0"/>
              <a:t> </a:t>
            </a:r>
            <a:r>
              <a:rPr lang="en-US" sz="1750" dirty="0" err="1" smtClean="0"/>
              <a:t>dasar</a:t>
            </a:r>
            <a:r>
              <a:rPr lang="en-US" sz="1750" dirty="0" smtClean="0"/>
              <a:t> </a:t>
            </a:r>
            <a:r>
              <a:rPr lang="en-US" sz="1750" dirty="0" err="1" smtClean="0"/>
              <a:t>laut</a:t>
            </a:r>
            <a:r>
              <a:rPr lang="en-US" sz="1750" dirty="0" smtClean="0"/>
              <a:t> </a:t>
            </a:r>
            <a:r>
              <a:rPr lang="en-US" sz="1750" dirty="0" err="1" smtClean="0"/>
              <a:t>dan</a:t>
            </a:r>
            <a:r>
              <a:rPr lang="en-US" sz="1750" dirty="0" smtClean="0"/>
              <a:t> </a:t>
            </a:r>
            <a:r>
              <a:rPr lang="en-US" sz="1750" dirty="0" err="1" smtClean="0"/>
              <a:t>bagian</a:t>
            </a:r>
            <a:r>
              <a:rPr lang="en-US" sz="1750" dirty="0" smtClean="0"/>
              <a:t> </a:t>
            </a:r>
            <a:r>
              <a:rPr lang="en-US" sz="1750" dirty="0" err="1" smtClean="0"/>
              <a:t>bumi</a:t>
            </a:r>
            <a:r>
              <a:rPr lang="en-US" sz="1750" dirty="0" smtClean="0"/>
              <a:t> di </a:t>
            </a:r>
            <a:r>
              <a:rPr lang="en-US" sz="1750" dirty="0" err="1" smtClean="0"/>
              <a:t>bawahnya</a:t>
            </a:r>
            <a:r>
              <a:rPr lang="en-US" sz="1750" dirty="0" smtClean="0"/>
              <a:t>, di </a:t>
            </a:r>
            <a:r>
              <a:rPr lang="en-US" sz="1750" dirty="0" err="1" smtClean="0"/>
              <a:t>mana</a:t>
            </a:r>
            <a:r>
              <a:rPr lang="en-US" sz="1750" dirty="0" smtClean="0"/>
              <a:t> </a:t>
            </a:r>
            <a:r>
              <a:rPr lang="en-US" sz="1750" dirty="0" err="1" smtClean="0"/>
              <a:t>Republik</a:t>
            </a:r>
            <a:r>
              <a:rPr lang="en-US" sz="1750" dirty="0" smtClean="0"/>
              <a:t> Indonesia </a:t>
            </a:r>
            <a:r>
              <a:rPr lang="en-US" sz="1750" dirty="0" err="1" smtClean="0"/>
              <a:t>mempunyai</a:t>
            </a:r>
            <a:r>
              <a:rPr lang="en-US" sz="1750" dirty="0" smtClean="0"/>
              <a:t> </a:t>
            </a:r>
            <a:r>
              <a:rPr lang="en-US" sz="1750" dirty="0" err="1" smtClean="0"/>
              <a:t>hak</a:t>
            </a:r>
            <a:r>
              <a:rPr lang="en-US" sz="1750" dirty="0" smtClean="0"/>
              <a:t> </a:t>
            </a:r>
            <a:r>
              <a:rPr lang="en-US" sz="1750" dirty="0" err="1" smtClean="0"/>
              <a:t>yurisdiksi</a:t>
            </a:r>
            <a:endParaRPr lang="en-US" sz="1750" dirty="0" smtClean="0"/>
          </a:p>
          <a:p>
            <a:pPr algn="just"/>
            <a:r>
              <a:rPr lang="en-US" sz="1750" dirty="0" err="1" smtClean="0"/>
              <a:t>Ruang</a:t>
            </a:r>
            <a:r>
              <a:rPr lang="en-US" sz="1750" dirty="0" smtClean="0"/>
              <a:t> </a:t>
            </a:r>
            <a:r>
              <a:rPr lang="en-US" sz="1750" dirty="0" err="1" smtClean="0"/>
              <a:t>udara</a:t>
            </a:r>
            <a:r>
              <a:rPr lang="en-US" sz="1750" dirty="0" smtClean="0"/>
              <a:t> </a:t>
            </a:r>
            <a:r>
              <a:rPr lang="en-US" sz="1750" dirty="0" err="1" smtClean="0"/>
              <a:t>adalah</a:t>
            </a:r>
            <a:r>
              <a:rPr lang="en-US" sz="1750" dirty="0" smtClean="0"/>
              <a:t> </a:t>
            </a:r>
            <a:r>
              <a:rPr lang="en-US" sz="1750" dirty="0" err="1" smtClean="0"/>
              <a:t>ruang</a:t>
            </a:r>
            <a:r>
              <a:rPr lang="en-US" sz="1750" dirty="0" smtClean="0"/>
              <a:t> yang </a:t>
            </a:r>
            <a:r>
              <a:rPr lang="en-US" sz="1750" dirty="0" err="1" smtClean="0"/>
              <a:t>terletak</a:t>
            </a:r>
            <a:r>
              <a:rPr lang="en-US" sz="1750" dirty="0" smtClean="0"/>
              <a:t> di </a:t>
            </a:r>
            <a:r>
              <a:rPr lang="en-US" sz="1750" dirty="0" err="1" smtClean="0"/>
              <a:t>atas</a:t>
            </a:r>
            <a:r>
              <a:rPr lang="en-US" sz="1750" dirty="0" smtClean="0"/>
              <a:t> </a:t>
            </a:r>
            <a:r>
              <a:rPr lang="en-US" sz="1750" dirty="0" err="1" smtClean="0"/>
              <a:t>ruang</a:t>
            </a:r>
            <a:r>
              <a:rPr lang="en-US" sz="1750" dirty="0" smtClean="0"/>
              <a:t> </a:t>
            </a:r>
            <a:r>
              <a:rPr lang="en-US" sz="1750" dirty="0" err="1" smtClean="0"/>
              <a:t>darat</a:t>
            </a:r>
            <a:r>
              <a:rPr lang="en-US" sz="1750" dirty="0" smtClean="0"/>
              <a:t> </a:t>
            </a:r>
            <a:r>
              <a:rPr lang="en-US" sz="1750" dirty="0" err="1" smtClean="0"/>
              <a:t>dan</a:t>
            </a:r>
            <a:r>
              <a:rPr lang="en-US" sz="1750" dirty="0" smtClean="0"/>
              <a:t>/ </a:t>
            </a:r>
            <a:r>
              <a:rPr lang="en-US" sz="1750" dirty="0" err="1" smtClean="0"/>
              <a:t>atau</a:t>
            </a:r>
            <a:r>
              <a:rPr lang="en-US" sz="1750" dirty="0" smtClean="0"/>
              <a:t> </a:t>
            </a:r>
            <a:r>
              <a:rPr lang="en-US" sz="1750" dirty="0" err="1" smtClean="0"/>
              <a:t>ruang</a:t>
            </a:r>
            <a:r>
              <a:rPr lang="en-US" sz="1750" dirty="0" smtClean="0"/>
              <a:t> </a:t>
            </a:r>
            <a:r>
              <a:rPr lang="en-US" sz="1750" dirty="0" err="1" smtClean="0"/>
              <a:t>ruang</a:t>
            </a:r>
            <a:r>
              <a:rPr lang="en-US" sz="1750" dirty="0" smtClean="0"/>
              <a:t> </a:t>
            </a:r>
            <a:r>
              <a:rPr lang="en-US" sz="1750" dirty="0" err="1" smtClean="0"/>
              <a:t>laut</a:t>
            </a:r>
            <a:r>
              <a:rPr lang="en-US" sz="1750" dirty="0" smtClean="0"/>
              <a:t> </a:t>
            </a:r>
            <a:r>
              <a:rPr lang="en-US" sz="1750" dirty="0" err="1" smtClean="0"/>
              <a:t>sekitar</a:t>
            </a:r>
            <a:r>
              <a:rPr lang="en-US" sz="1750" dirty="0" smtClean="0"/>
              <a:t> </a:t>
            </a:r>
            <a:r>
              <a:rPr lang="en-US" sz="1750" dirty="0" err="1" smtClean="0"/>
              <a:t>wilayah</a:t>
            </a:r>
            <a:r>
              <a:rPr lang="en-US" sz="1750" dirty="0" smtClean="0"/>
              <a:t> </a:t>
            </a:r>
            <a:r>
              <a:rPr lang="en-US" sz="1750" dirty="0" err="1" smtClean="0"/>
              <a:t>negara</a:t>
            </a:r>
            <a:r>
              <a:rPr lang="en-US" sz="1750" dirty="0" smtClean="0"/>
              <a:t> </a:t>
            </a:r>
            <a:r>
              <a:rPr lang="en-US" sz="1750" dirty="0" err="1" smtClean="0"/>
              <a:t>dan</a:t>
            </a:r>
            <a:r>
              <a:rPr lang="en-US" sz="1750" dirty="0" smtClean="0"/>
              <a:t> </a:t>
            </a:r>
            <a:r>
              <a:rPr lang="en-US" sz="1750" dirty="0" err="1" smtClean="0"/>
              <a:t>melekat</a:t>
            </a:r>
            <a:r>
              <a:rPr lang="en-US" sz="1750" dirty="0" smtClean="0"/>
              <a:t> </a:t>
            </a:r>
            <a:r>
              <a:rPr lang="en-US" sz="1750" dirty="0" err="1" smtClean="0"/>
              <a:t>pada</a:t>
            </a:r>
            <a:r>
              <a:rPr lang="en-US" sz="1750" dirty="0" smtClean="0"/>
              <a:t> </a:t>
            </a:r>
            <a:r>
              <a:rPr lang="en-US" sz="1750" dirty="0" err="1" smtClean="0"/>
              <a:t>bumi</a:t>
            </a:r>
            <a:r>
              <a:rPr lang="en-US" sz="1750" dirty="0" smtClean="0"/>
              <a:t>, di </a:t>
            </a:r>
            <a:r>
              <a:rPr lang="en-US" sz="1750" dirty="0" err="1" smtClean="0"/>
              <a:t>mana</a:t>
            </a:r>
            <a:r>
              <a:rPr lang="en-US" sz="1750" dirty="0" smtClean="0"/>
              <a:t> </a:t>
            </a:r>
            <a:r>
              <a:rPr lang="en-US" sz="1750" dirty="0" err="1" smtClean="0"/>
              <a:t>Republik</a:t>
            </a:r>
            <a:r>
              <a:rPr lang="en-US" sz="1750" dirty="0" smtClean="0"/>
              <a:t> Indonesia </a:t>
            </a:r>
            <a:r>
              <a:rPr lang="en-US" sz="1750" dirty="0" err="1" smtClean="0"/>
              <a:t>mempunyai</a:t>
            </a:r>
            <a:r>
              <a:rPr lang="en-US" sz="1750" dirty="0" smtClean="0"/>
              <a:t> </a:t>
            </a:r>
            <a:r>
              <a:rPr lang="en-US" sz="1750" dirty="0" err="1" smtClean="0"/>
              <a:t>hak</a:t>
            </a:r>
            <a:r>
              <a:rPr lang="en-US" sz="1750" dirty="0" smtClean="0"/>
              <a:t> </a:t>
            </a:r>
            <a:r>
              <a:rPr lang="en-US" sz="1750" dirty="0" err="1" smtClean="0"/>
              <a:t>yurisdiksi</a:t>
            </a:r>
            <a:r>
              <a:rPr lang="en-US" sz="1750" dirty="0" smtClean="0"/>
              <a:t>. </a:t>
            </a:r>
            <a:r>
              <a:rPr lang="en-US" sz="1750" dirty="0" err="1" smtClean="0"/>
              <a:t>Pengertian</a:t>
            </a:r>
            <a:r>
              <a:rPr lang="en-US" sz="1750" dirty="0" smtClean="0"/>
              <a:t> </a:t>
            </a:r>
            <a:r>
              <a:rPr lang="en-US" sz="1750" dirty="0" err="1" smtClean="0"/>
              <a:t>ruang</a:t>
            </a:r>
            <a:r>
              <a:rPr lang="en-US" sz="1750" dirty="0" smtClean="0"/>
              <a:t> </a:t>
            </a:r>
            <a:r>
              <a:rPr lang="en-US" sz="1750" dirty="0" err="1" smtClean="0"/>
              <a:t>udara</a:t>
            </a:r>
            <a:r>
              <a:rPr lang="en-US" sz="1750" dirty="0" smtClean="0"/>
              <a:t> (air-space) </a:t>
            </a:r>
            <a:r>
              <a:rPr lang="en-US" sz="1750" dirty="0" err="1" smtClean="0"/>
              <a:t>tidak</a:t>
            </a:r>
            <a:r>
              <a:rPr lang="en-US" sz="1750" dirty="0" smtClean="0"/>
              <a:t> </a:t>
            </a:r>
            <a:r>
              <a:rPr lang="en-US" sz="1750" dirty="0" err="1" smtClean="0"/>
              <a:t>sama</a:t>
            </a:r>
            <a:r>
              <a:rPr lang="en-US" sz="1750" dirty="0" smtClean="0"/>
              <a:t> </a:t>
            </a:r>
            <a:r>
              <a:rPr lang="en-US" sz="1750" dirty="0" err="1" smtClean="0"/>
              <a:t>dengan</a:t>
            </a:r>
            <a:r>
              <a:rPr lang="en-US" sz="1750" dirty="0" smtClean="0"/>
              <a:t> </a:t>
            </a:r>
            <a:r>
              <a:rPr lang="en-US" sz="1750" dirty="0" err="1" smtClean="0"/>
              <a:t>ruang</a:t>
            </a:r>
            <a:r>
              <a:rPr lang="en-US" sz="1750" dirty="0" smtClean="0"/>
              <a:t> </a:t>
            </a:r>
            <a:r>
              <a:rPr lang="en-US" sz="1750" dirty="0" err="1" smtClean="0"/>
              <a:t>angkasa</a:t>
            </a:r>
            <a:r>
              <a:rPr lang="en-US" sz="1750" dirty="0" smtClean="0"/>
              <a:t> (</a:t>
            </a:r>
            <a:r>
              <a:rPr lang="en-US" sz="1750" dirty="0" err="1" smtClean="0"/>
              <a:t>outerspace</a:t>
            </a:r>
            <a:r>
              <a:rPr lang="en-US" sz="1750" dirty="0" smtClean="0"/>
              <a:t>). </a:t>
            </a:r>
            <a:r>
              <a:rPr lang="en-US" sz="1750" dirty="0" err="1" smtClean="0"/>
              <a:t>Ruang</a:t>
            </a:r>
            <a:r>
              <a:rPr lang="en-US" sz="1750" dirty="0" smtClean="0"/>
              <a:t> </a:t>
            </a:r>
            <a:r>
              <a:rPr lang="en-US" sz="1750" dirty="0" err="1" smtClean="0"/>
              <a:t>angkasa</a:t>
            </a:r>
            <a:r>
              <a:rPr lang="en-US" sz="1750" dirty="0" smtClean="0"/>
              <a:t> </a:t>
            </a:r>
            <a:r>
              <a:rPr lang="en-US" sz="1750" dirty="0" err="1" smtClean="0"/>
              <a:t>beserta</a:t>
            </a:r>
            <a:r>
              <a:rPr lang="en-US" sz="1750" dirty="0" smtClean="0"/>
              <a:t> </a:t>
            </a:r>
            <a:r>
              <a:rPr lang="en-US" sz="1750" dirty="0" err="1" smtClean="0"/>
              <a:t>isinya</a:t>
            </a:r>
            <a:r>
              <a:rPr lang="en-US" sz="1750" dirty="0" smtClean="0"/>
              <a:t> </a:t>
            </a:r>
            <a:r>
              <a:rPr lang="en-US" sz="1750" dirty="0" err="1" smtClean="0"/>
              <a:t>seperti</a:t>
            </a:r>
            <a:r>
              <a:rPr lang="en-US" sz="1750" dirty="0" smtClean="0"/>
              <a:t> </a:t>
            </a:r>
            <a:r>
              <a:rPr lang="en-US" sz="1750" dirty="0" err="1" smtClean="0"/>
              <a:t>bulan</a:t>
            </a:r>
            <a:r>
              <a:rPr lang="en-US" sz="1750" dirty="0" smtClean="0"/>
              <a:t> </a:t>
            </a:r>
            <a:r>
              <a:rPr lang="en-US" sz="1750" dirty="0" err="1" smtClean="0"/>
              <a:t>dan</a:t>
            </a:r>
            <a:r>
              <a:rPr lang="en-US" sz="1750" dirty="0" smtClean="0"/>
              <a:t> </a:t>
            </a:r>
            <a:r>
              <a:rPr lang="en-US" sz="1750" dirty="0" err="1" smtClean="0"/>
              <a:t>benda-benda</a:t>
            </a:r>
            <a:r>
              <a:rPr lang="en-US" sz="1750" dirty="0" smtClean="0"/>
              <a:t> </a:t>
            </a:r>
            <a:r>
              <a:rPr lang="en-US" sz="1750" dirty="0" err="1" smtClean="0"/>
              <a:t>langit</a:t>
            </a:r>
            <a:r>
              <a:rPr lang="en-US" sz="1750" dirty="0" smtClean="0"/>
              <a:t> </a:t>
            </a:r>
            <a:r>
              <a:rPr lang="en-US" sz="1750" dirty="0" err="1" smtClean="0"/>
              <a:t>lainnya</a:t>
            </a:r>
            <a:r>
              <a:rPr lang="en-US" sz="1750" dirty="0" smtClean="0"/>
              <a:t> </a:t>
            </a:r>
            <a:r>
              <a:rPr lang="en-US" sz="1750" dirty="0" err="1" smtClean="0"/>
              <a:t>adalah</a:t>
            </a:r>
            <a:r>
              <a:rPr lang="en-US" sz="1750" dirty="0" smtClean="0"/>
              <a:t> </a:t>
            </a:r>
            <a:r>
              <a:rPr lang="en-US" sz="1750" dirty="0" err="1" smtClean="0"/>
              <a:t>bagian</a:t>
            </a:r>
            <a:r>
              <a:rPr lang="en-US" sz="1750" dirty="0" smtClean="0"/>
              <a:t> </a:t>
            </a:r>
            <a:r>
              <a:rPr lang="en-US" sz="1750" dirty="0" err="1" smtClean="0"/>
              <a:t>dari</a:t>
            </a:r>
            <a:r>
              <a:rPr lang="en-US" sz="1750" dirty="0" smtClean="0"/>
              <a:t> </a:t>
            </a:r>
            <a:r>
              <a:rPr lang="en-US" sz="1750" dirty="0" err="1" smtClean="0"/>
              <a:t>antariksa</a:t>
            </a:r>
            <a:r>
              <a:rPr lang="en-US" sz="1750" dirty="0" smtClean="0"/>
              <a:t>, yang </a:t>
            </a:r>
            <a:r>
              <a:rPr lang="en-US" sz="1750" dirty="0" err="1" smtClean="0"/>
              <a:t>merupakan</a:t>
            </a:r>
            <a:r>
              <a:rPr lang="en-US" sz="1750" dirty="0" smtClean="0"/>
              <a:t> </a:t>
            </a:r>
            <a:r>
              <a:rPr lang="en-US" sz="1750" dirty="0" err="1" smtClean="0"/>
              <a:t>ruang</a:t>
            </a:r>
            <a:r>
              <a:rPr lang="en-US" sz="1750" dirty="0" smtClean="0"/>
              <a:t> di </a:t>
            </a:r>
            <a:r>
              <a:rPr lang="en-US" sz="1750" dirty="0" err="1" smtClean="0"/>
              <a:t>luar</a:t>
            </a:r>
            <a:r>
              <a:rPr lang="en-US" sz="1750" dirty="0" smtClean="0"/>
              <a:t> </a:t>
            </a:r>
            <a:r>
              <a:rPr lang="en-US" sz="1750" dirty="0" err="1" smtClean="0"/>
              <a:t>ruang</a:t>
            </a:r>
            <a:r>
              <a:rPr lang="en-US" sz="1750" dirty="0" smtClean="0"/>
              <a:t> </a:t>
            </a:r>
            <a:r>
              <a:rPr lang="en-US" sz="1750" dirty="0" err="1" smtClean="0"/>
              <a:t>udara</a:t>
            </a:r>
            <a:endParaRPr lang="en-GB" sz="1750" dirty="0"/>
          </a:p>
        </p:txBody>
      </p:sp>
      <p:sp>
        <p:nvSpPr>
          <p:cNvPr id="2" name="Title 1"/>
          <p:cNvSpPr>
            <a:spLocks noGrp="1"/>
          </p:cNvSpPr>
          <p:nvPr>
            <p:ph type="title"/>
          </p:nvPr>
        </p:nvSpPr>
        <p:spPr/>
        <p:txBody>
          <a:bodyPr/>
          <a:lstStyle/>
          <a:p>
            <a:r>
              <a:rPr lang="en-US" dirty="0" smtClean="0"/>
              <a:t>UU No. 24 </a:t>
            </a:r>
            <a:r>
              <a:rPr lang="en-US" dirty="0" err="1" smtClean="0"/>
              <a:t>Tahun</a:t>
            </a:r>
            <a:r>
              <a:rPr lang="en-US" dirty="0" smtClean="0"/>
              <a:t> 1992</a:t>
            </a:r>
            <a:endParaRPr lang="en-GB" dirty="0"/>
          </a:p>
        </p:txBody>
      </p:sp>
    </p:spTree>
    <p:extLst>
      <p:ext uri="{BB962C8B-B14F-4D97-AF65-F5344CB8AC3E}">
        <p14:creationId xmlns:p14="http://schemas.microsoft.com/office/powerpoint/2010/main" val="3009768306"/>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938272"/>
            <a:ext cx="8229600" cy="1252728"/>
          </a:xfrm>
        </p:spPr>
        <p:txBody>
          <a:bodyPr/>
          <a:lstStyle/>
          <a:p>
            <a:r>
              <a:rPr lang="en-US" dirty="0" smtClean="0">
                <a:solidFill>
                  <a:schemeClr val="tx1"/>
                </a:solidFill>
              </a:rPr>
              <a:t>Tata </a:t>
            </a:r>
            <a:r>
              <a:rPr lang="en-US" dirty="0" err="1" smtClean="0">
                <a:solidFill>
                  <a:schemeClr val="tx1"/>
                </a:solidFill>
              </a:rPr>
              <a:t>Ruang</a:t>
            </a:r>
            <a:r>
              <a:rPr lang="en-US" dirty="0" smtClean="0">
                <a:solidFill>
                  <a:schemeClr val="tx1"/>
                </a:solidFill>
              </a:rPr>
              <a:t> Air</a:t>
            </a:r>
            <a:endParaRPr lang="en-GB" dirty="0">
              <a:solidFill>
                <a:schemeClr val="tx1"/>
              </a:solidFill>
            </a:endParaRPr>
          </a:p>
        </p:txBody>
      </p:sp>
    </p:spTree>
    <p:extLst>
      <p:ext uri="{BB962C8B-B14F-4D97-AF65-F5344CB8AC3E}">
        <p14:creationId xmlns:p14="http://schemas.microsoft.com/office/powerpoint/2010/main" val="153178263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2067" y="2362200"/>
            <a:ext cx="7408333" cy="3450696"/>
          </a:xfrm>
        </p:spPr>
        <p:txBody>
          <a:bodyPr>
            <a:noAutofit/>
          </a:bodyPr>
          <a:lstStyle/>
          <a:p>
            <a:pPr marL="231775" lvl="0" indent="-231775" algn="just">
              <a:buFont typeface="+mj-lt"/>
              <a:buAutoNum type="alphaUcPeriod"/>
            </a:pPr>
            <a:r>
              <a:rPr lang="id-ID" sz="1400" dirty="0"/>
              <a:t>Batas Teknis Hidrologi</a:t>
            </a:r>
            <a:endParaRPr lang="en-GB" sz="1400" dirty="0"/>
          </a:p>
          <a:p>
            <a:pPr marL="231775" indent="0" algn="just">
              <a:buNone/>
            </a:pPr>
            <a:r>
              <a:rPr lang="id-ID" sz="1400" dirty="0"/>
              <a:t>Batas Teknis Hidrologi terbagi menjadi Wilayah Sungai (WS), Daerah Aliran Sungai (DAS), dan Cekungan Air Tanah (CAT)</a:t>
            </a:r>
            <a:endParaRPr lang="en-GB" sz="1400" dirty="0"/>
          </a:p>
          <a:p>
            <a:pPr marL="463550" lvl="0" indent="-231775" algn="just">
              <a:buFont typeface="+mj-lt"/>
              <a:buAutoNum type="alphaLcParenR"/>
            </a:pPr>
            <a:r>
              <a:rPr lang="id-ID" sz="1400" dirty="0"/>
              <a:t>Wilayah Sungai (WS)</a:t>
            </a:r>
            <a:endParaRPr lang="en-GB" sz="1400" dirty="0"/>
          </a:p>
          <a:p>
            <a:pPr marL="463550" indent="0" algn="just">
              <a:buNone/>
            </a:pPr>
            <a:r>
              <a:rPr lang="id-ID" sz="1400" dirty="0"/>
              <a:t>Wilayah Sungai (WS) adalah kesatuan wilayah pengelolaan SDA dalam satu atau lebih DAS dan/ atau pulau-pulau kecil yang luasnya kurang dari atau sama dengan 2000 </a:t>
            </a:r>
            <a:r>
              <a:rPr lang="id-ID" sz="1400" dirty="0" smtClean="0"/>
              <a:t>km²</a:t>
            </a:r>
            <a:endParaRPr lang="en-GB" sz="1400" dirty="0"/>
          </a:p>
          <a:p>
            <a:pPr marL="463550" indent="-231775" algn="just">
              <a:buFont typeface="+mj-lt"/>
              <a:buAutoNum type="alphaLcParenR" startAt="2"/>
            </a:pPr>
            <a:r>
              <a:rPr lang="id-ID" sz="1400" dirty="0"/>
              <a:t>Daerah</a:t>
            </a:r>
            <a:r>
              <a:rPr lang="id-ID" sz="1400" dirty="0" smtClean="0"/>
              <a:t> </a:t>
            </a:r>
            <a:r>
              <a:rPr lang="id-ID" sz="1400" dirty="0"/>
              <a:t>Aliran Sungai (DAS)</a:t>
            </a:r>
            <a:endParaRPr lang="en-GB" sz="1400" dirty="0"/>
          </a:p>
          <a:p>
            <a:pPr marL="463550" indent="0" algn="just">
              <a:buNone/>
            </a:pPr>
            <a:r>
              <a:rPr lang="id-ID" sz="1400" dirty="0"/>
              <a:t>Daerah Aliran Sungai (DAS) adalah suatu wilayah daratan yang merupakan satu kesatuan dengan sungai dan anak-anak sungainya yang berfungsi menampung, menyimpan dan mengalirkan air yang berasal dari curah hujan ke danau atau ke laut secara alami, yang batas di darat merupakan pemisah topografis dan batas di laut sampai dengan daerah perairan yang masih terpengaruh aktivitas </a:t>
            </a:r>
            <a:r>
              <a:rPr lang="id-ID" sz="1400" dirty="0" smtClean="0"/>
              <a:t>daratan</a:t>
            </a:r>
            <a:endParaRPr lang="en-GB" sz="1400" dirty="0"/>
          </a:p>
          <a:p>
            <a:pPr marL="457200" lvl="0" indent="-225425" algn="just">
              <a:buFont typeface="+mj-lt"/>
              <a:buAutoNum type="alphaLcParenR" startAt="3"/>
            </a:pPr>
            <a:r>
              <a:rPr lang="id-ID" sz="1400" dirty="0"/>
              <a:t>Cekungan Air Tanah (CAT)</a:t>
            </a:r>
            <a:endParaRPr lang="en-GB" sz="1400" dirty="0"/>
          </a:p>
          <a:p>
            <a:pPr marL="463550" indent="0" algn="just">
              <a:buNone/>
            </a:pPr>
            <a:r>
              <a:rPr lang="id-ID" sz="1400" dirty="0"/>
              <a:t>Cekungan Air Tanah (CAT) adalah suatu wilayah yang dibatasi oleh batas hidrogeologis, tempat semua kejadian hidrogeologis seperti proses pengimbuhan, pengaliran, dan pelepasan air tanah </a:t>
            </a:r>
            <a:r>
              <a:rPr lang="id-ID" sz="1400" dirty="0" smtClean="0"/>
              <a:t>berlangsung</a:t>
            </a:r>
            <a:endParaRPr lang="en-GB" sz="1400" dirty="0"/>
          </a:p>
        </p:txBody>
      </p:sp>
      <p:sp>
        <p:nvSpPr>
          <p:cNvPr id="2" name="Title 1"/>
          <p:cNvSpPr>
            <a:spLocks noGrp="1"/>
          </p:cNvSpPr>
          <p:nvPr>
            <p:ph type="title"/>
          </p:nvPr>
        </p:nvSpPr>
        <p:spPr/>
        <p:txBody>
          <a:bodyPr/>
          <a:lstStyle/>
          <a:p>
            <a:r>
              <a:rPr lang="en-US" dirty="0" err="1" smtClean="0"/>
              <a:t>Ruang</a:t>
            </a:r>
            <a:r>
              <a:rPr lang="en-US" dirty="0" smtClean="0"/>
              <a:t> </a:t>
            </a:r>
            <a:r>
              <a:rPr lang="en-US" dirty="0" err="1" smtClean="0"/>
              <a:t>Darat</a:t>
            </a:r>
            <a:endParaRPr lang="en-GB" dirty="0"/>
          </a:p>
        </p:txBody>
      </p:sp>
    </p:spTree>
    <p:extLst>
      <p:ext uri="{BB962C8B-B14F-4D97-AF65-F5344CB8AC3E}">
        <p14:creationId xmlns:p14="http://schemas.microsoft.com/office/powerpoint/2010/main" val="199886344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2067" y="1905000"/>
            <a:ext cx="7408333" cy="3450696"/>
          </a:xfrm>
        </p:spPr>
        <p:txBody>
          <a:bodyPr>
            <a:noAutofit/>
          </a:bodyPr>
          <a:lstStyle/>
          <a:p>
            <a:pPr marL="231775" lvl="0" indent="-231775" algn="just">
              <a:buFont typeface="+mj-lt"/>
              <a:buAutoNum type="alphaUcPeriod" startAt="2"/>
            </a:pPr>
            <a:r>
              <a:rPr lang="id-ID" sz="1400" dirty="0"/>
              <a:t>Infrastruktur Air</a:t>
            </a:r>
            <a:endParaRPr lang="en-GB" sz="1400" dirty="0"/>
          </a:p>
          <a:p>
            <a:pPr marL="463550" lvl="0" indent="-231775" algn="just">
              <a:buFont typeface="+mj-lt"/>
              <a:buAutoNum type="alphaLcParenR"/>
            </a:pPr>
            <a:r>
              <a:rPr lang="id-ID" sz="1400" dirty="0"/>
              <a:t>Sistem Drainase</a:t>
            </a:r>
            <a:endParaRPr lang="en-GB" sz="1400" dirty="0"/>
          </a:p>
          <a:p>
            <a:pPr marL="463550" indent="0" algn="just">
              <a:buNone/>
            </a:pPr>
            <a:r>
              <a:rPr lang="id-ID" sz="1400" dirty="0"/>
              <a:t>Sistem Drainase merupakan suatu sistem pengaliran air hujan yang jatuh di suatu daerah untuk menghindari terjadinya genangan atau banjir.</a:t>
            </a:r>
            <a:endParaRPr lang="en-GB" sz="1400" dirty="0"/>
          </a:p>
          <a:p>
            <a:pPr marL="457200" lvl="0" indent="-225425" algn="just">
              <a:buFont typeface="+mj-lt"/>
              <a:buAutoNum type="alphaLcParenR" startAt="2"/>
            </a:pPr>
            <a:r>
              <a:rPr lang="id-ID" sz="1400" dirty="0"/>
              <a:t>Sistem Irigasi</a:t>
            </a:r>
            <a:endParaRPr lang="en-GB" sz="1400" dirty="0"/>
          </a:p>
          <a:p>
            <a:pPr marL="463550" indent="0" algn="just">
              <a:buNone/>
            </a:pPr>
            <a:r>
              <a:rPr lang="id-ID" sz="1400" dirty="0"/>
              <a:t>Sistem Irigasi merupakan sistem pemberian air ke petak-petak sawah dengan tujuan mengairi.</a:t>
            </a:r>
            <a:endParaRPr lang="en-GB" sz="1400" dirty="0"/>
          </a:p>
          <a:p>
            <a:pPr marL="457200" lvl="0" indent="-225425" algn="just">
              <a:buFont typeface="+mj-lt"/>
              <a:buAutoNum type="alphaLcParenR" startAt="3"/>
            </a:pPr>
            <a:r>
              <a:rPr lang="id-ID" sz="1400" dirty="0"/>
              <a:t>Sistem Air Bersih</a:t>
            </a:r>
            <a:endParaRPr lang="en-GB" sz="1400" dirty="0"/>
          </a:p>
          <a:p>
            <a:pPr marL="463550" indent="0" algn="just">
              <a:buNone/>
            </a:pPr>
            <a:r>
              <a:rPr lang="id-ID" sz="1400" dirty="0"/>
              <a:t>Secara umum, sistem air bersih dapat dijelaskan sebagai sebuah rangkaian proses pengelolaan dan pengolahan air dengan batasan kualitas tertentu hingga penyampaiannya pada masyarakat.</a:t>
            </a:r>
            <a:endParaRPr lang="en-GB" sz="1400" dirty="0"/>
          </a:p>
          <a:p>
            <a:pPr marL="457200" lvl="0" indent="-225425" algn="just">
              <a:buFont typeface="+mj-lt"/>
              <a:buAutoNum type="alphaLcParenR" startAt="4"/>
            </a:pPr>
            <a:r>
              <a:rPr lang="id-ID" sz="1400" dirty="0"/>
              <a:t>Sistem Pengendali Banjir</a:t>
            </a:r>
            <a:endParaRPr lang="en-GB" sz="1400" dirty="0"/>
          </a:p>
          <a:p>
            <a:pPr marL="463550" indent="0" algn="just">
              <a:buNone/>
            </a:pPr>
            <a:r>
              <a:rPr lang="id-ID" sz="1400" dirty="0"/>
              <a:t>Banjir adalah sebuah peristiwa alam biasa yang terjadi karena kelebihan beban air yang dapat diserap oleh tanah pada jangka waktu tertentu, sehingga teralirkan dan berkumpul pada satu tempat, ataupun karena masuknya air pasang dari laut ke daratan.</a:t>
            </a:r>
            <a:endParaRPr lang="en-GB" sz="1400" dirty="0"/>
          </a:p>
          <a:p>
            <a:pPr marL="457200" lvl="0" indent="-225425" algn="just">
              <a:buFont typeface="+mj-lt"/>
              <a:buAutoNum type="alphaLcParenR" startAt="5"/>
            </a:pPr>
            <a:r>
              <a:rPr lang="id-ID" sz="1400" dirty="0"/>
              <a:t>Sistem Pengelolaan Air Limbah</a:t>
            </a:r>
            <a:endParaRPr lang="en-GB" sz="1400" dirty="0"/>
          </a:p>
          <a:p>
            <a:pPr marL="463550" indent="0" algn="just">
              <a:buNone/>
            </a:pPr>
            <a:r>
              <a:rPr lang="id-ID" sz="1400" dirty="0"/>
              <a:t>Limbah adalah materi bekas yang tidak dapat dipergunakan lagi untuk tujuannya semula.</a:t>
            </a:r>
            <a:endParaRPr lang="en-GB" sz="1400" dirty="0"/>
          </a:p>
          <a:p>
            <a:pPr marL="463550" indent="0" algn="just">
              <a:buNone/>
            </a:pPr>
            <a:r>
              <a:rPr lang="id-ID" sz="1400" dirty="0"/>
              <a:t>Menurut Sugiharto (1987) air limbah memberikan efek dan gangguan buruk baik terhadap manusia dan lingkungan yang berupa gangguan terhadap kesehatan, keindahan dan benda</a:t>
            </a:r>
            <a:r>
              <a:rPr lang="id-ID" sz="1400" dirty="0" smtClean="0"/>
              <a:t>.</a:t>
            </a:r>
            <a:endParaRPr lang="en-GB" sz="1400" dirty="0"/>
          </a:p>
        </p:txBody>
      </p:sp>
      <p:sp>
        <p:nvSpPr>
          <p:cNvPr id="2" name="Title 1"/>
          <p:cNvSpPr>
            <a:spLocks noGrp="1"/>
          </p:cNvSpPr>
          <p:nvPr>
            <p:ph type="title"/>
          </p:nvPr>
        </p:nvSpPr>
        <p:spPr/>
        <p:txBody>
          <a:bodyPr/>
          <a:lstStyle/>
          <a:p>
            <a:r>
              <a:rPr lang="en-US" dirty="0" err="1" smtClean="0"/>
              <a:t>Ruang</a:t>
            </a:r>
            <a:r>
              <a:rPr lang="en-US" dirty="0" smtClean="0"/>
              <a:t> </a:t>
            </a:r>
            <a:r>
              <a:rPr lang="en-US" dirty="0" err="1" smtClean="0"/>
              <a:t>Darat</a:t>
            </a:r>
            <a:endParaRPr lang="en-GB" dirty="0"/>
          </a:p>
        </p:txBody>
      </p:sp>
    </p:spTree>
    <p:extLst>
      <p:ext uri="{BB962C8B-B14F-4D97-AF65-F5344CB8AC3E}">
        <p14:creationId xmlns:p14="http://schemas.microsoft.com/office/powerpoint/2010/main" val="354216667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2067" y="2133600"/>
            <a:ext cx="7408333" cy="3450696"/>
          </a:xfrm>
        </p:spPr>
        <p:txBody>
          <a:bodyPr>
            <a:noAutofit/>
          </a:bodyPr>
          <a:lstStyle/>
          <a:p>
            <a:pPr marL="231775" indent="-231775" algn="just">
              <a:buFont typeface="+mj-lt"/>
              <a:buAutoNum type="alphaUcPeriod" startAt="2"/>
            </a:pPr>
            <a:r>
              <a:rPr lang="id-ID" sz="1400" dirty="0"/>
              <a:t>Infrastruktur </a:t>
            </a:r>
            <a:r>
              <a:rPr lang="id-ID" sz="1400" dirty="0" smtClean="0"/>
              <a:t>Air</a:t>
            </a:r>
            <a:endParaRPr lang="en-US" sz="1400" dirty="0" smtClean="0"/>
          </a:p>
          <a:p>
            <a:pPr marL="463550" lvl="0" indent="-231775" algn="just">
              <a:buFont typeface="+mj-lt"/>
              <a:buAutoNum type="alphaLcParenR" startAt="6"/>
            </a:pPr>
            <a:r>
              <a:rPr lang="id-ID" sz="1400" dirty="0" smtClean="0"/>
              <a:t>Sistem </a:t>
            </a:r>
            <a:r>
              <a:rPr lang="id-ID" sz="1400" dirty="0"/>
              <a:t>Pengendalian Erosi dan Sedimentasi</a:t>
            </a:r>
            <a:endParaRPr lang="en-GB" sz="1400" dirty="0"/>
          </a:p>
          <a:p>
            <a:pPr marL="463550" indent="0" algn="just">
              <a:buNone/>
            </a:pPr>
            <a:r>
              <a:rPr lang="id-ID" sz="1400" dirty="0"/>
              <a:t>Erosi dan Sedimentasi merupakan proses lepasnya butiran tanah dari dari suatu tempat kemudian terangkut oleh aliran air atau pergerakan angin dan terendapkan di tempat lain.</a:t>
            </a:r>
            <a:endParaRPr lang="en-GB" sz="1400" dirty="0"/>
          </a:p>
          <a:p>
            <a:pPr marL="457200" lvl="0" indent="-225425" algn="just">
              <a:buFont typeface="+mj-lt"/>
              <a:buAutoNum type="alphaLcParenR" startAt="7"/>
            </a:pPr>
            <a:r>
              <a:rPr lang="id-ID" sz="1400" dirty="0"/>
              <a:t>Sistem Pengelolaan Konservasi Air</a:t>
            </a:r>
            <a:endParaRPr lang="en-GB" sz="1400" dirty="0"/>
          </a:p>
          <a:p>
            <a:pPr marL="463550" indent="0" algn="just">
              <a:buNone/>
            </a:pPr>
            <a:r>
              <a:rPr lang="en-US" sz="1400" dirty="0" smtClean="0"/>
              <a:t>K</a:t>
            </a:r>
            <a:r>
              <a:rPr lang="id-ID" sz="1400" dirty="0" smtClean="0"/>
              <a:t>egiatan </a:t>
            </a:r>
            <a:r>
              <a:rPr lang="id-ID" sz="1400" dirty="0"/>
              <a:t>konservasi sumber daya air pada hakikatnya ditujukan untuk:</a:t>
            </a:r>
            <a:endParaRPr lang="en-GB" sz="1400" dirty="0"/>
          </a:p>
          <a:p>
            <a:pPr marL="682625" lvl="0" indent="-219075" algn="just"/>
            <a:r>
              <a:rPr lang="id-ID" sz="1400" dirty="0"/>
              <a:t>Menjaga keberlanjutan air dan sumber air, termasuk potensi yang terkandung di dalamnya.</a:t>
            </a:r>
            <a:endParaRPr lang="en-GB" sz="1400" dirty="0"/>
          </a:p>
          <a:p>
            <a:pPr marL="682625" lvl="0" indent="-219075" algn="just"/>
            <a:r>
              <a:rPr lang="id-ID" sz="1400" dirty="0"/>
              <a:t>Menjaga keberlanjutan kemampuan sumber daya air untuk menunjang perikehidupan manusia dan makhluk hidup lainnya.</a:t>
            </a:r>
            <a:endParaRPr lang="en-GB" sz="1400" dirty="0"/>
          </a:p>
          <a:p>
            <a:pPr marL="682625" lvl="0" indent="-219075" algn="just"/>
            <a:r>
              <a:rPr lang="id-ID" sz="1400" dirty="0"/>
              <a:t>Menjaga keberlanjutan kemampuan air dan sumber air untuk menyerap zat, energi, dan/ atau komponen lain yang masuk atau dimasukkan ke dalamnya.</a:t>
            </a:r>
            <a:endParaRPr lang="en-GB" sz="1400" dirty="0"/>
          </a:p>
          <a:p>
            <a:pPr marL="457200" lvl="0" indent="-225425" algn="just">
              <a:buFont typeface="+mj-lt"/>
              <a:buAutoNum type="alphaLcParenR" startAt="8"/>
            </a:pPr>
            <a:r>
              <a:rPr lang="id-ID" sz="1400" dirty="0"/>
              <a:t>Sistem Pengelolaan Kekeringan</a:t>
            </a:r>
            <a:endParaRPr lang="en-GB" sz="1400" dirty="0"/>
          </a:p>
          <a:p>
            <a:pPr marL="463550" indent="0" algn="just">
              <a:buNone/>
            </a:pPr>
            <a:r>
              <a:rPr lang="id-ID" sz="1400" dirty="0"/>
              <a:t>Kekeringan merupakan fenomena hidrologi kompleks yang berkaitan erat dengan permasalahan manajemen sumber daya air yang melibatkan banyak parameter dan membutuhkan tindakan pengamanan ketersediaan air.</a:t>
            </a:r>
            <a:endParaRPr lang="en-GB" sz="1400" dirty="0"/>
          </a:p>
        </p:txBody>
      </p:sp>
      <p:sp>
        <p:nvSpPr>
          <p:cNvPr id="2" name="Title 1"/>
          <p:cNvSpPr>
            <a:spLocks noGrp="1"/>
          </p:cNvSpPr>
          <p:nvPr>
            <p:ph type="title"/>
          </p:nvPr>
        </p:nvSpPr>
        <p:spPr/>
        <p:txBody>
          <a:bodyPr/>
          <a:lstStyle/>
          <a:p>
            <a:r>
              <a:rPr lang="en-US" dirty="0" err="1" smtClean="0"/>
              <a:t>Ruang</a:t>
            </a:r>
            <a:r>
              <a:rPr lang="en-US" dirty="0" smtClean="0"/>
              <a:t> </a:t>
            </a:r>
            <a:r>
              <a:rPr lang="en-US" dirty="0" err="1" smtClean="0"/>
              <a:t>Darat</a:t>
            </a:r>
            <a:endParaRPr lang="en-GB" dirty="0"/>
          </a:p>
        </p:txBody>
      </p:sp>
    </p:spTree>
    <p:extLst>
      <p:ext uri="{BB962C8B-B14F-4D97-AF65-F5344CB8AC3E}">
        <p14:creationId xmlns:p14="http://schemas.microsoft.com/office/powerpoint/2010/main" val="97870279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231775" indent="-231775">
              <a:buFont typeface="+mj-lt"/>
              <a:buAutoNum type="alphaUcPeriod" startAt="2"/>
            </a:pPr>
            <a:endParaRPr lang="en-GB" dirty="0"/>
          </a:p>
        </p:txBody>
      </p:sp>
      <p:sp>
        <p:nvSpPr>
          <p:cNvPr id="2" name="Title 1"/>
          <p:cNvSpPr>
            <a:spLocks noGrp="1"/>
          </p:cNvSpPr>
          <p:nvPr>
            <p:ph type="title"/>
          </p:nvPr>
        </p:nvSpPr>
        <p:spPr/>
        <p:txBody>
          <a:bodyPr/>
          <a:lstStyle/>
          <a:p>
            <a:r>
              <a:rPr lang="en-US" dirty="0" err="1" smtClean="0"/>
              <a:t>Ruang</a:t>
            </a:r>
            <a:r>
              <a:rPr lang="en-US" dirty="0" smtClean="0"/>
              <a:t> </a:t>
            </a:r>
            <a:r>
              <a:rPr lang="en-US" dirty="0" err="1" smtClean="0"/>
              <a:t>Darat</a:t>
            </a:r>
            <a:endParaRPr lang="en-GB"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6400800" y="4453539"/>
            <a:ext cx="2168525" cy="2168525"/>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4191000" y="2819400"/>
            <a:ext cx="3195003" cy="2103120"/>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371600" y="4038600"/>
            <a:ext cx="3550920" cy="2360295"/>
          </a:xfrm>
          <a:prstGeom prst="rect">
            <a:avLst/>
          </a:prstGeom>
        </p:spPr>
      </p:pic>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376451" y="1990630"/>
            <a:ext cx="3125470" cy="2487930"/>
          </a:xfrm>
          <a:prstGeom prst="rect">
            <a:avLst/>
          </a:prstGeom>
        </p:spPr>
      </p:pic>
    </p:spTree>
    <p:extLst>
      <p:ext uri="{BB962C8B-B14F-4D97-AF65-F5344CB8AC3E}">
        <p14:creationId xmlns:p14="http://schemas.microsoft.com/office/powerpoint/2010/main" val="412250753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402</TotalTime>
  <Words>1663</Words>
  <Application>Microsoft Office PowerPoint</Application>
  <PresentationFormat>On-screen Show (4:3)</PresentationFormat>
  <Paragraphs>162</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Waveform</vt:lpstr>
      <vt:lpstr>Visio</vt:lpstr>
      <vt:lpstr>Pengembangan Sumber Daya Air</vt:lpstr>
      <vt:lpstr>Siklus Air</vt:lpstr>
      <vt:lpstr>UU N0. 26 Tahun 2007</vt:lpstr>
      <vt:lpstr>UU No. 24 Tahun 1992</vt:lpstr>
      <vt:lpstr>Tata Ruang Air</vt:lpstr>
      <vt:lpstr>Ruang Darat</vt:lpstr>
      <vt:lpstr>Ruang Darat</vt:lpstr>
      <vt:lpstr>Ruang Darat</vt:lpstr>
      <vt:lpstr>Ruang Darat</vt:lpstr>
      <vt:lpstr>Ruang Darat</vt:lpstr>
      <vt:lpstr>Ruang Darat</vt:lpstr>
      <vt:lpstr>Ruang Darat</vt:lpstr>
      <vt:lpstr>Ruang Darat</vt:lpstr>
      <vt:lpstr>Ruang Darat</vt:lpstr>
      <vt:lpstr>Ruang Darat</vt:lpstr>
      <vt:lpstr>Ruang Darat</vt:lpstr>
      <vt:lpstr>Ruang Darat</vt:lpstr>
      <vt:lpstr>Ruang Laut</vt:lpstr>
      <vt:lpstr>Ruang Laut</vt:lpstr>
      <vt:lpstr>Ruang Laut</vt:lpstr>
      <vt:lpstr>Ruang Udara</vt:lpstr>
      <vt:lpstr>Ruang Udara</vt:lpstr>
      <vt:lpstr>Ruang Udara</vt:lpstr>
      <vt:lpstr>Ruang Udara</vt:lpstr>
      <vt:lpstr>Pengelolaan Sumber Daya Air</vt:lpstr>
      <vt:lpstr>Diskusi</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Tri_N_Adikesuma</dc:creator>
  <cp:lastModifiedBy>Tri_N_Adikesuma</cp:lastModifiedBy>
  <cp:revision>31</cp:revision>
  <dcterms:created xsi:type="dcterms:W3CDTF">2014-08-30T06:21:20Z</dcterms:created>
  <dcterms:modified xsi:type="dcterms:W3CDTF">2015-09-21T03:39:56Z</dcterms:modified>
</cp:coreProperties>
</file>