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5" r:id="rId9"/>
    <p:sldId id="262" r:id="rId10"/>
    <p:sldId id="261" r:id="rId1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1" d="100"/>
          <a:sy n="61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A3AA1-DF52-447E-9456-25A141159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017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A7739-2B1C-4376-A603-589DD0C95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472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A7739-2B1C-4376-A603-589DD0C950C9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0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276" y="2286000"/>
            <a:ext cx="7543800" cy="762000"/>
          </a:xfrm>
        </p:spPr>
        <p:txBody>
          <a:bodyPr/>
          <a:lstStyle/>
          <a:p>
            <a:r>
              <a:rPr lang="en-US" sz="4400" dirty="0" smtClean="0">
                <a:solidFill>
                  <a:srgbClr val="050403"/>
                </a:solidFill>
              </a:rPr>
              <a:t/>
            </a:r>
            <a:br>
              <a:rPr lang="en-US" sz="4400" dirty="0" smtClean="0">
                <a:solidFill>
                  <a:srgbClr val="050403"/>
                </a:solidFill>
              </a:rPr>
            </a:br>
            <a:r>
              <a:rPr lang="en-US" sz="4400" dirty="0" smtClean="0">
                <a:solidFill>
                  <a:srgbClr val="050403"/>
                </a:solidFill>
              </a:rPr>
              <a:t>Construction Operation</a:t>
            </a:r>
            <a:endParaRPr lang="en-US" sz="4400" dirty="0">
              <a:solidFill>
                <a:srgbClr val="050403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6248400"/>
            <a:ext cx="9144000" cy="53340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 smtClean="0">
                <a:solidFill>
                  <a:srgbClr val="050403"/>
                </a:solidFill>
              </a:rPr>
              <a:t>Ferdinand </a:t>
            </a:r>
            <a:r>
              <a:rPr lang="en-US" altLang="en-US" sz="2000" b="1" dirty="0" err="1" smtClean="0">
                <a:solidFill>
                  <a:srgbClr val="050403"/>
                </a:solidFill>
              </a:rPr>
              <a:t>Fassa</a:t>
            </a:r>
            <a:endParaRPr lang="en-US" altLang="en-US" sz="2000" b="1" dirty="0" smtClean="0">
              <a:solidFill>
                <a:srgbClr val="05040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52735"/>
            <a:ext cx="1344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50403"/>
                </a:solidFill>
              </a:rPr>
              <a:t>Lecture 8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22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971800"/>
          </a:xfrm>
        </p:spPr>
        <p:txBody>
          <a:bodyPr>
            <a:normAutofit/>
          </a:bodyPr>
          <a:lstStyle/>
          <a:p>
            <a:pPr marL="571500" indent="-457200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rgbClr val="050403"/>
                </a:solidFill>
              </a:rPr>
              <a:t>Authority and Responsibility of all Parties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rgbClr val="050403"/>
                </a:solidFill>
              </a:rPr>
              <a:t>Time of Inspection and Test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rgbClr val="050403"/>
                </a:solidFill>
              </a:rPr>
              <a:t>Contractor Submittals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rgbClr val="050403"/>
                </a:solidFill>
              </a:rPr>
              <a:t>Instruction to field 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rgbClr val="050403"/>
                </a:solidFill>
              </a:rPr>
              <a:t>Suspension or Termination of The Work</a:t>
            </a:r>
            <a:endParaRPr lang="en-US" sz="2800" dirty="0">
              <a:solidFill>
                <a:srgbClr val="050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4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50403"/>
                </a:solidFill>
              </a:rPr>
              <a:t>1. Authority </a:t>
            </a:r>
            <a:r>
              <a:rPr lang="en-US" sz="3200" dirty="0">
                <a:solidFill>
                  <a:srgbClr val="050403"/>
                </a:solidFill>
              </a:rPr>
              <a:t>and Responsibility of all </a:t>
            </a:r>
            <a:r>
              <a:rPr lang="en-US" sz="3200" dirty="0" smtClean="0">
                <a:solidFill>
                  <a:srgbClr val="050403"/>
                </a:solidFill>
              </a:rPr>
              <a:t>Parties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3820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50403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50403"/>
                </a:solidFill>
              </a:rPr>
              <a:t>Owner</a:t>
            </a:r>
          </a:p>
          <a:p>
            <a:pPr lvl="1">
              <a:lnSpc>
                <a:spcPct val="150000"/>
              </a:lnSpc>
              <a:buClr>
                <a:srgbClr val="050403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50403"/>
                </a:solidFill>
              </a:rPr>
              <a:t>Authorized to award contract</a:t>
            </a:r>
          </a:p>
          <a:p>
            <a:pPr lvl="1">
              <a:lnSpc>
                <a:spcPct val="150000"/>
              </a:lnSpc>
              <a:buClr>
                <a:srgbClr val="050403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50403"/>
                </a:solidFill>
              </a:rPr>
              <a:t>To make changes in the work</a:t>
            </a:r>
          </a:p>
          <a:p>
            <a:pPr lvl="1">
              <a:lnSpc>
                <a:spcPct val="150000"/>
              </a:lnSpc>
              <a:buClr>
                <a:srgbClr val="050403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50403"/>
                </a:solidFill>
              </a:rPr>
              <a:t>To withhold payments from the contractor for adequate cause</a:t>
            </a:r>
          </a:p>
          <a:p>
            <a:pPr lvl="1">
              <a:lnSpc>
                <a:spcPct val="150000"/>
              </a:lnSpc>
              <a:buClr>
                <a:srgbClr val="050403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50403"/>
                </a:solidFill>
              </a:rPr>
              <a:t>To inspect the work as progresses</a:t>
            </a:r>
          </a:p>
          <a:p>
            <a:pPr lvl="1">
              <a:lnSpc>
                <a:spcPct val="150000"/>
              </a:lnSpc>
              <a:buClr>
                <a:srgbClr val="050403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50403"/>
                </a:solidFill>
              </a:rPr>
              <a:t>To direct contractor to expedite the work</a:t>
            </a:r>
          </a:p>
          <a:p>
            <a:pPr lvl="1">
              <a:lnSpc>
                <a:spcPct val="150000"/>
              </a:lnSpc>
              <a:buClr>
                <a:srgbClr val="050403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50403"/>
                </a:solidFill>
              </a:rPr>
              <a:t>To make payment deductions from incomplete or faulty work</a:t>
            </a:r>
          </a:p>
          <a:p>
            <a:pPr marL="114300" indent="0">
              <a:lnSpc>
                <a:spcPct val="150000"/>
              </a:lnSpc>
              <a:buNone/>
            </a:pPr>
            <a:endParaRPr lang="en-US" dirty="0">
              <a:solidFill>
                <a:srgbClr val="050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84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50403"/>
                </a:solidFill>
              </a:rPr>
              <a:t>1. Authority </a:t>
            </a:r>
            <a:r>
              <a:rPr lang="en-US" sz="3200" dirty="0">
                <a:solidFill>
                  <a:srgbClr val="050403"/>
                </a:solidFill>
              </a:rPr>
              <a:t>and Responsibility of all </a:t>
            </a:r>
            <a:r>
              <a:rPr lang="en-US" sz="3200" dirty="0" smtClean="0">
                <a:solidFill>
                  <a:srgbClr val="050403"/>
                </a:solidFill>
              </a:rPr>
              <a:t>Parties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3820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50403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50403"/>
              </a:solidFill>
            </a:endParaRPr>
          </a:p>
          <a:p>
            <a:pPr>
              <a:lnSpc>
                <a:spcPct val="150000"/>
              </a:lnSpc>
              <a:buClr>
                <a:srgbClr val="050403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50403"/>
                </a:solidFill>
              </a:rPr>
              <a:t>Contractor</a:t>
            </a:r>
          </a:p>
          <a:p>
            <a:pPr lvl="1">
              <a:lnSpc>
                <a:spcPct val="150000"/>
              </a:lnSpc>
              <a:buClr>
                <a:srgbClr val="050403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50403"/>
                </a:solidFill>
              </a:rPr>
              <a:t>Major responsibility is to construct the project in accordance with the drawings, specification, and other contract documents</a:t>
            </a:r>
            <a:r>
              <a:rPr lang="en-US" dirty="0" smtClean="0">
                <a:solidFill>
                  <a:srgbClr val="050403"/>
                </a:solidFill>
              </a:rPr>
              <a:t>.</a:t>
            </a:r>
            <a:endParaRPr lang="id-ID" dirty="0" smtClean="0">
              <a:solidFill>
                <a:srgbClr val="050403"/>
              </a:solidFill>
            </a:endParaRPr>
          </a:p>
          <a:p>
            <a:pPr marL="411480" lvl="1" indent="0">
              <a:lnSpc>
                <a:spcPct val="150000"/>
              </a:lnSpc>
              <a:buClr>
                <a:srgbClr val="050403"/>
              </a:buClr>
              <a:buNone/>
            </a:pPr>
            <a:endParaRPr lang="en-US" dirty="0">
              <a:solidFill>
                <a:srgbClr val="050403"/>
              </a:solidFill>
            </a:endParaRPr>
          </a:p>
          <a:p>
            <a:pPr>
              <a:lnSpc>
                <a:spcPct val="150000"/>
              </a:lnSpc>
              <a:buClr>
                <a:srgbClr val="050403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50403"/>
                </a:solidFill>
              </a:rPr>
              <a:t>Resident Project Representative</a:t>
            </a:r>
          </a:p>
          <a:p>
            <a:pPr lvl="1">
              <a:lnSpc>
                <a:spcPct val="150000"/>
              </a:lnSpc>
              <a:buClr>
                <a:srgbClr val="050403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50403"/>
                </a:solidFill>
              </a:rPr>
              <a:t>Inspect the workmanship, materials, and manner of construction of all building and appurtenant structures.</a:t>
            </a:r>
          </a:p>
          <a:p>
            <a:pPr marL="114300" indent="0">
              <a:lnSpc>
                <a:spcPct val="150000"/>
              </a:lnSpc>
              <a:buNone/>
            </a:pPr>
            <a:endParaRPr lang="en-US" dirty="0">
              <a:solidFill>
                <a:srgbClr val="0504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4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457200"/>
            <a:r>
              <a:rPr lang="en-US" sz="3200" dirty="0" smtClean="0">
                <a:solidFill>
                  <a:srgbClr val="050403"/>
                </a:solidFill>
              </a:rPr>
              <a:t>2. Time </a:t>
            </a:r>
            <a:r>
              <a:rPr lang="en-US" sz="3200" dirty="0">
                <a:solidFill>
                  <a:srgbClr val="050403"/>
                </a:solidFill>
              </a:rPr>
              <a:t>of Inspection and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305800" cy="5105400"/>
          </a:xfrm>
        </p:spPr>
        <p:txBody>
          <a:bodyPr>
            <a:normAutofit fontScale="92500"/>
          </a:bodyPr>
          <a:lstStyle/>
          <a:p>
            <a:pPr marL="571500" indent="-457200">
              <a:lnSpc>
                <a:spcPct val="150000"/>
              </a:lnSpc>
              <a:buClr>
                <a:srgbClr val="050403"/>
              </a:buClr>
              <a:buFont typeface="+mj-lt"/>
              <a:buAutoNum type="alphaLcPeriod"/>
            </a:pPr>
            <a:r>
              <a:rPr lang="en-US" sz="2400" dirty="0" smtClean="0">
                <a:solidFill>
                  <a:srgbClr val="050403"/>
                </a:solidFill>
              </a:rPr>
              <a:t>Contractor must give the engineer timely notice</a:t>
            </a:r>
          </a:p>
          <a:p>
            <a:pPr marL="571500" indent="-457200">
              <a:lnSpc>
                <a:spcPct val="150000"/>
              </a:lnSpc>
              <a:buClr>
                <a:srgbClr val="050403"/>
              </a:buClr>
              <a:buFont typeface="+mj-lt"/>
              <a:buAutoNum type="alphaLcPeriod"/>
            </a:pPr>
            <a:r>
              <a:rPr lang="en-US" sz="2400" dirty="0" smtClean="0">
                <a:solidFill>
                  <a:srgbClr val="050403"/>
                </a:solidFill>
              </a:rPr>
              <a:t>Tests and inspections required by public agencies must </a:t>
            </a:r>
            <a:r>
              <a:rPr lang="en-US" sz="2400" dirty="0" err="1" smtClean="0">
                <a:solidFill>
                  <a:srgbClr val="050403"/>
                </a:solidFill>
              </a:rPr>
              <a:t>usuaslly</a:t>
            </a:r>
            <a:r>
              <a:rPr lang="en-US" sz="2400" dirty="0" smtClean="0">
                <a:solidFill>
                  <a:srgbClr val="050403"/>
                </a:solidFill>
              </a:rPr>
              <a:t> be paid for by the contractor</a:t>
            </a:r>
          </a:p>
          <a:p>
            <a:pPr marL="571500" indent="-457200">
              <a:lnSpc>
                <a:spcPct val="150000"/>
              </a:lnSpc>
              <a:buClr>
                <a:srgbClr val="050403"/>
              </a:buClr>
              <a:buFont typeface="+mj-lt"/>
              <a:buAutoNum type="alphaLcPeriod"/>
            </a:pPr>
            <a:r>
              <a:rPr lang="en-US" sz="2400" dirty="0" smtClean="0">
                <a:solidFill>
                  <a:srgbClr val="050403"/>
                </a:solidFill>
              </a:rPr>
              <a:t>Test and inspections, other than those mentioned, that are required by the contract document will be paid for by the owner</a:t>
            </a:r>
          </a:p>
          <a:p>
            <a:pPr marL="571500" indent="-457200">
              <a:lnSpc>
                <a:spcPct val="150000"/>
              </a:lnSpc>
              <a:buClr>
                <a:srgbClr val="050403"/>
              </a:buClr>
              <a:buFont typeface="+mj-lt"/>
              <a:buAutoNum type="alphaLcPeriod"/>
            </a:pPr>
            <a:r>
              <a:rPr lang="en-US" sz="2400" dirty="0" smtClean="0">
                <a:solidFill>
                  <a:srgbClr val="050403"/>
                </a:solidFill>
              </a:rPr>
              <a:t> Extra inspection required as the result of a deficiency noted by the inspector must be paid for by the contractor</a:t>
            </a:r>
          </a:p>
          <a:p>
            <a:pPr marL="571500" indent="-457200">
              <a:lnSpc>
                <a:spcPct val="150000"/>
              </a:lnSpc>
              <a:buClr>
                <a:srgbClr val="050403"/>
              </a:buClr>
              <a:buFont typeface="+mj-lt"/>
              <a:buAutoNum type="alphaLcPeriod"/>
            </a:pPr>
            <a:r>
              <a:rPr lang="en-US" sz="2400" dirty="0" smtClean="0">
                <a:solidFill>
                  <a:srgbClr val="050403"/>
                </a:solidFill>
              </a:rPr>
              <a:t>The contractor firm must provide all materials for testing at its own cost and expense</a:t>
            </a:r>
          </a:p>
          <a:p>
            <a:pPr marL="571500" indent="-457200">
              <a:lnSpc>
                <a:spcPct val="150000"/>
              </a:lnSpc>
              <a:buClr>
                <a:srgbClr val="050403"/>
              </a:buClr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6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457200"/>
            <a:r>
              <a:rPr lang="en-US" sz="3200" dirty="0">
                <a:solidFill>
                  <a:srgbClr val="050403"/>
                </a:solidFill>
              </a:rPr>
              <a:t>3</a:t>
            </a:r>
            <a:r>
              <a:rPr lang="en-US" sz="3200" dirty="0" smtClean="0">
                <a:solidFill>
                  <a:srgbClr val="050403"/>
                </a:solidFill>
              </a:rPr>
              <a:t>. </a:t>
            </a:r>
            <a:r>
              <a:rPr lang="en-US" sz="3200" dirty="0">
                <a:solidFill>
                  <a:srgbClr val="050403"/>
                </a:solidFill>
              </a:rPr>
              <a:t>Contractor Submittals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305800" cy="5105400"/>
          </a:xfrm>
        </p:spPr>
        <p:txBody>
          <a:bodyPr>
            <a:normAutofit/>
          </a:bodyPr>
          <a:lstStyle/>
          <a:p>
            <a:pPr marL="571500" indent="-457200">
              <a:buClr>
                <a:srgbClr val="050403"/>
              </a:buClr>
              <a:buFont typeface="+mj-lt"/>
              <a:buAutoNum type="alphaLcPeriod"/>
            </a:pPr>
            <a:r>
              <a:rPr lang="en-US" sz="2400" dirty="0" smtClean="0">
                <a:solidFill>
                  <a:srgbClr val="050403"/>
                </a:solidFill>
              </a:rPr>
              <a:t>All submittals from the contractor should be handled in a systematic, consistent, and orderly manner.</a:t>
            </a:r>
          </a:p>
          <a:p>
            <a:pPr marL="571500" indent="-457200">
              <a:buClr>
                <a:srgbClr val="050403"/>
              </a:buClr>
              <a:buFont typeface="+mj-lt"/>
              <a:buAutoNum type="alphaLcPeriod"/>
            </a:pPr>
            <a:endParaRPr lang="en-US" sz="2400" dirty="0" smtClean="0"/>
          </a:p>
          <a:p>
            <a:pPr marL="571500" indent="-457200">
              <a:buClr>
                <a:srgbClr val="050403"/>
              </a:buClr>
              <a:buFont typeface="+mj-lt"/>
              <a:buAutoNum type="alphaLcPeriod"/>
            </a:pPr>
            <a:r>
              <a:rPr lang="en-US" sz="2400" dirty="0" smtClean="0"/>
              <a:t>Contractor submittals are to be documented both when coming in going out</a:t>
            </a:r>
          </a:p>
          <a:p>
            <a:pPr marL="571500" indent="-457200">
              <a:buClr>
                <a:srgbClr val="050403"/>
              </a:buClr>
              <a:buFont typeface="+mj-lt"/>
              <a:buAutoNum type="alphaLcPeriod"/>
            </a:pPr>
            <a:endParaRPr lang="en-US" sz="2400" dirty="0"/>
          </a:p>
          <a:p>
            <a:pPr marL="571500" indent="-457200">
              <a:buClr>
                <a:srgbClr val="050403"/>
              </a:buClr>
              <a:buFont typeface="+mj-lt"/>
              <a:buAutoNum type="alphaLcPeriod"/>
            </a:pPr>
            <a:r>
              <a:rPr lang="en-US" sz="2400" dirty="0" smtClean="0"/>
              <a:t>Keep photographic records of progress and all potential claim issue</a:t>
            </a:r>
          </a:p>
          <a:p>
            <a:pPr marL="571500" indent="-457200">
              <a:buClr>
                <a:srgbClr val="050403"/>
              </a:buClr>
              <a:buFont typeface="+mj-lt"/>
              <a:buAutoNum type="alphaLcPeriod"/>
            </a:pPr>
            <a:endParaRPr lang="en-US" sz="2400" dirty="0"/>
          </a:p>
          <a:p>
            <a:pPr marL="571500" indent="-457200">
              <a:buClr>
                <a:srgbClr val="050403"/>
              </a:buClr>
              <a:buFont typeface="+mj-lt"/>
              <a:buAutoNum type="alphaLcPeriod"/>
            </a:pPr>
            <a:r>
              <a:rPr lang="en-US" sz="2400" dirty="0" smtClean="0"/>
              <a:t>Contractor submittal handled only through Resident Project Representative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350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457200"/>
            <a:r>
              <a:rPr lang="en-US" sz="3200" dirty="0" smtClean="0">
                <a:solidFill>
                  <a:srgbClr val="050403"/>
                </a:solidFill>
              </a:rPr>
              <a:t>4. </a:t>
            </a:r>
            <a:r>
              <a:rPr lang="en-US" sz="3200" dirty="0">
                <a:solidFill>
                  <a:srgbClr val="050403"/>
                </a:solidFill>
              </a:rPr>
              <a:t>Instruction to field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305800" cy="5410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rgbClr val="050403"/>
              </a:buClr>
            </a:pPr>
            <a:r>
              <a:rPr lang="en-US" sz="2400" dirty="0" smtClean="0">
                <a:solidFill>
                  <a:srgbClr val="050403"/>
                </a:solidFill>
              </a:rPr>
              <a:t>Inspect the work as it progress</a:t>
            </a:r>
          </a:p>
          <a:p>
            <a:pPr>
              <a:lnSpc>
                <a:spcPct val="150000"/>
              </a:lnSpc>
              <a:buClr>
                <a:srgbClr val="050403"/>
              </a:buClr>
            </a:pPr>
            <a:r>
              <a:rPr lang="en-US" sz="2400" dirty="0" smtClean="0">
                <a:solidFill>
                  <a:srgbClr val="050403"/>
                </a:solidFill>
              </a:rPr>
              <a:t>No field changes without Project Manager Instruction</a:t>
            </a:r>
          </a:p>
          <a:p>
            <a:pPr>
              <a:lnSpc>
                <a:spcPct val="150000"/>
              </a:lnSpc>
              <a:buClr>
                <a:srgbClr val="050403"/>
              </a:buClr>
            </a:pPr>
            <a:r>
              <a:rPr lang="en-US" sz="2400" dirty="0" smtClean="0">
                <a:solidFill>
                  <a:srgbClr val="050403"/>
                </a:solidFill>
              </a:rPr>
              <a:t>Instruction to the contractor through superintendent or Project Manager</a:t>
            </a:r>
          </a:p>
          <a:p>
            <a:pPr>
              <a:lnSpc>
                <a:spcPct val="150000"/>
              </a:lnSpc>
              <a:buClr>
                <a:srgbClr val="050403"/>
              </a:buClr>
            </a:pPr>
            <a:r>
              <a:rPr lang="en-US" sz="2400" dirty="0" smtClean="0">
                <a:solidFill>
                  <a:srgbClr val="050403"/>
                </a:solidFill>
              </a:rPr>
              <a:t>Field orders and change orders must be handled through Resident Project Representative</a:t>
            </a:r>
          </a:p>
          <a:p>
            <a:pPr algn="ctr">
              <a:lnSpc>
                <a:spcPct val="150000"/>
              </a:lnSpc>
              <a:buClr>
                <a:srgbClr val="050403"/>
              </a:buClr>
            </a:pPr>
            <a:endParaRPr lang="en-US" sz="2400" dirty="0" smtClean="0">
              <a:solidFill>
                <a:srgbClr val="050403"/>
              </a:solidFill>
            </a:endParaRPr>
          </a:p>
          <a:p>
            <a:pPr>
              <a:lnSpc>
                <a:spcPct val="150000"/>
              </a:lnSpc>
              <a:buClr>
                <a:srgbClr val="050403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639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457200"/>
            <a:r>
              <a:rPr lang="en-US" sz="3200" dirty="0" smtClean="0">
                <a:solidFill>
                  <a:srgbClr val="050403"/>
                </a:solidFill>
              </a:rPr>
              <a:t>4. </a:t>
            </a:r>
            <a:r>
              <a:rPr lang="en-US" sz="3200" dirty="0">
                <a:solidFill>
                  <a:srgbClr val="050403"/>
                </a:solidFill>
              </a:rPr>
              <a:t>Instruction to field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305800" cy="5410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rgbClr val="050403"/>
              </a:buClr>
            </a:pPr>
            <a:r>
              <a:rPr lang="en-US" sz="2400" dirty="0" smtClean="0">
                <a:solidFill>
                  <a:srgbClr val="050403"/>
                </a:solidFill>
              </a:rPr>
              <a:t>No </a:t>
            </a:r>
            <a:r>
              <a:rPr lang="en-US" sz="2400" dirty="0" smtClean="0">
                <a:solidFill>
                  <a:srgbClr val="050403"/>
                </a:solidFill>
              </a:rPr>
              <a:t>changes on oral instructions without written confirmation</a:t>
            </a:r>
          </a:p>
          <a:p>
            <a:pPr>
              <a:lnSpc>
                <a:spcPct val="150000"/>
              </a:lnSpc>
              <a:buClr>
                <a:srgbClr val="050403"/>
              </a:buClr>
            </a:pPr>
            <a:r>
              <a:rPr lang="en-US" sz="2400" dirty="0" smtClean="0">
                <a:solidFill>
                  <a:srgbClr val="050403"/>
                </a:solidFill>
              </a:rPr>
              <a:t>No significant </a:t>
            </a:r>
            <a:r>
              <a:rPr lang="en-US" sz="2400" dirty="0" err="1" smtClean="0">
                <a:solidFill>
                  <a:srgbClr val="050403"/>
                </a:solidFill>
              </a:rPr>
              <a:t>deviat</a:t>
            </a:r>
            <a:r>
              <a:rPr lang="id-ID" sz="2400" dirty="0" smtClean="0">
                <a:solidFill>
                  <a:srgbClr val="050403"/>
                </a:solidFill>
              </a:rPr>
              <a:t>i</a:t>
            </a:r>
            <a:r>
              <a:rPr lang="en-US" sz="2400" dirty="0" err="1" smtClean="0">
                <a:solidFill>
                  <a:srgbClr val="050403"/>
                </a:solidFill>
              </a:rPr>
              <a:t>ons</a:t>
            </a:r>
            <a:r>
              <a:rPr lang="en-US" sz="2400" dirty="0" smtClean="0">
                <a:solidFill>
                  <a:srgbClr val="050403"/>
                </a:solidFill>
              </a:rPr>
              <a:t> </a:t>
            </a:r>
            <a:r>
              <a:rPr lang="en-US" sz="2400" dirty="0" smtClean="0">
                <a:solidFill>
                  <a:srgbClr val="050403"/>
                </a:solidFill>
              </a:rPr>
              <a:t>from plans and specifications except by change order-event if no cost or time extension is involved</a:t>
            </a:r>
          </a:p>
          <a:p>
            <a:pPr>
              <a:lnSpc>
                <a:spcPct val="150000"/>
              </a:lnSpc>
              <a:buClr>
                <a:srgbClr val="050403"/>
              </a:buClr>
            </a:pPr>
            <a:r>
              <a:rPr lang="en-US" sz="2400" dirty="0" smtClean="0">
                <a:solidFill>
                  <a:srgbClr val="050403"/>
                </a:solidFill>
              </a:rPr>
              <a:t>Emergency changes by work directive change followed latter by a change order</a:t>
            </a:r>
          </a:p>
          <a:p>
            <a:pPr marL="114300" indent="0" algn="ctr">
              <a:lnSpc>
                <a:spcPct val="150000"/>
              </a:lnSpc>
              <a:buClr>
                <a:srgbClr val="050403"/>
              </a:buClr>
              <a:buNone/>
            </a:pPr>
            <a:endParaRPr lang="en-US" sz="2400" dirty="0">
              <a:solidFill>
                <a:srgbClr val="050403"/>
              </a:solidFill>
            </a:endParaRPr>
          </a:p>
          <a:p>
            <a:pPr algn="ctr">
              <a:lnSpc>
                <a:spcPct val="150000"/>
              </a:lnSpc>
              <a:buClr>
                <a:srgbClr val="050403"/>
              </a:buClr>
            </a:pPr>
            <a:endParaRPr lang="en-US" sz="2400" dirty="0" smtClean="0">
              <a:solidFill>
                <a:srgbClr val="050403"/>
              </a:solidFill>
            </a:endParaRPr>
          </a:p>
          <a:p>
            <a:pPr>
              <a:lnSpc>
                <a:spcPct val="150000"/>
              </a:lnSpc>
              <a:buClr>
                <a:srgbClr val="050403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24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457200"/>
            <a:r>
              <a:rPr lang="en-US" sz="3200" dirty="0">
                <a:solidFill>
                  <a:srgbClr val="050403"/>
                </a:solidFill>
              </a:rPr>
              <a:t>5</a:t>
            </a:r>
            <a:r>
              <a:rPr lang="en-US" sz="3200" dirty="0" smtClean="0">
                <a:solidFill>
                  <a:srgbClr val="050403"/>
                </a:solidFill>
              </a:rPr>
              <a:t>. </a:t>
            </a:r>
            <a:r>
              <a:rPr lang="en-US" sz="3200" dirty="0">
                <a:solidFill>
                  <a:srgbClr val="050403"/>
                </a:solidFill>
              </a:rPr>
              <a:t>Suspension or Termination of 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305800" cy="5105400"/>
          </a:xfrm>
        </p:spPr>
        <p:txBody>
          <a:bodyPr>
            <a:normAutofit/>
          </a:bodyPr>
          <a:lstStyle/>
          <a:p>
            <a:pPr marL="571500" indent="-457200">
              <a:buClr>
                <a:srgbClr val="050403"/>
              </a:buClr>
              <a:buFont typeface="+mj-lt"/>
              <a:buAutoNum type="alphaLcPeriod"/>
            </a:pPr>
            <a:r>
              <a:rPr lang="en-US" sz="2400" dirty="0" smtClean="0">
                <a:solidFill>
                  <a:srgbClr val="050403"/>
                </a:solidFill>
              </a:rPr>
              <a:t>Suspension of work by the Owner</a:t>
            </a:r>
          </a:p>
          <a:p>
            <a:pPr marL="571500" indent="-457200">
              <a:buClr>
                <a:srgbClr val="050403"/>
              </a:buClr>
              <a:buFont typeface="+mj-lt"/>
              <a:buAutoNum type="alphaLcPeriod"/>
            </a:pPr>
            <a:r>
              <a:rPr lang="en-US" sz="2400" dirty="0" smtClean="0">
                <a:solidFill>
                  <a:srgbClr val="050403"/>
                </a:solidFill>
              </a:rPr>
              <a:t>Termination</a:t>
            </a:r>
          </a:p>
          <a:p>
            <a:pPr marL="571500" indent="-457200">
              <a:buClr>
                <a:srgbClr val="050403"/>
              </a:buClr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975</TotalTime>
  <Words>368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 Construction Operation</vt:lpstr>
      <vt:lpstr>Outline</vt:lpstr>
      <vt:lpstr>1. Authority and Responsibility of all Parties</vt:lpstr>
      <vt:lpstr>1. Authority and Responsibility of all Parties</vt:lpstr>
      <vt:lpstr>2. Time of Inspection and Test</vt:lpstr>
      <vt:lpstr>3. Contractor Submittals</vt:lpstr>
      <vt:lpstr>4. Instruction to field </vt:lpstr>
      <vt:lpstr>4. Instruction to field </vt:lpstr>
      <vt:lpstr>5. Suspension or Termination of The Work</vt:lpstr>
      <vt:lpstr>Question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Operation</dc:title>
  <dc:creator>User</dc:creator>
  <cp:lastModifiedBy>Ferdinand</cp:lastModifiedBy>
  <cp:revision>27</cp:revision>
  <cp:lastPrinted>2014-08-12T08:24:36Z</cp:lastPrinted>
  <dcterms:created xsi:type="dcterms:W3CDTF">2006-08-16T00:00:00Z</dcterms:created>
  <dcterms:modified xsi:type="dcterms:W3CDTF">2017-04-05T05:15:46Z</dcterms:modified>
</cp:coreProperties>
</file>