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1" r:id="rId10"/>
    <p:sldId id="284" r:id="rId11"/>
    <p:sldId id="285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87" r:id="rId20"/>
  </p:sldIdLst>
  <p:sldSz cx="9144000" cy="6858000" type="screen4x3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870F2-89B0-4D76-9F26-09E450985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2284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C0268C21-D6B1-4151-B73F-A94EDCFF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1075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268C21-D6B1-4151-B73F-A94EDCFF45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54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68C21-D6B1-4151-B73F-A94EDCFF457B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57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5A7D-AB99-4FE3-A02C-0AEA915CE7C0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73E9-B3CC-462F-83A9-B32CC38F7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53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5A7D-AB99-4FE3-A02C-0AEA915CE7C0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73E9-B3CC-462F-83A9-B32CC38F7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813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5A7D-AB99-4FE3-A02C-0AEA915CE7C0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73E9-B3CC-462F-83A9-B32CC38F7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5A7D-AB99-4FE3-A02C-0AEA915CE7C0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73E9-B3CC-462F-83A9-B32CC38F7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6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5A7D-AB99-4FE3-A02C-0AEA915CE7C0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73E9-B3CC-462F-83A9-B32CC38F7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35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5A7D-AB99-4FE3-A02C-0AEA915CE7C0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73E9-B3CC-462F-83A9-B32CC38F7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2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5A7D-AB99-4FE3-A02C-0AEA915CE7C0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73E9-B3CC-462F-83A9-B32CC38F7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9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5A7D-AB99-4FE3-A02C-0AEA915CE7C0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73E9-B3CC-462F-83A9-B32CC38F7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288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5A7D-AB99-4FE3-A02C-0AEA915CE7C0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73E9-B3CC-462F-83A9-B32CC38F7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79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5A7D-AB99-4FE3-A02C-0AEA915CE7C0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73E9-B3CC-462F-83A9-B32CC38F7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64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55A7D-AB99-4FE3-A02C-0AEA915CE7C0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873E9-B3CC-462F-83A9-B32CC38F7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774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55A7D-AB99-4FE3-A02C-0AEA915CE7C0}" type="datetimeFigureOut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873E9-B3CC-462F-83A9-B32CC38F78F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91090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77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0"/>
          <p:cNvSpPr>
            <a:spLocks noGrp="1" noChangeArrowheads="1"/>
          </p:cNvSpPr>
          <p:nvPr>
            <p:ph type="ctrTitle"/>
          </p:nvPr>
        </p:nvSpPr>
        <p:spPr>
          <a:xfrm>
            <a:off x="539750" y="2420938"/>
            <a:ext cx="7920038" cy="1655762"/>
          </a:xfrm>
          <a:noFill/>
        </p:spPr>
        <p:txBody>
          <a:bodyPr/>
          <a:lstStyle/>
          <a:p>
            <a:pPr eaLnBrk="1" hangingPunct="1"/>
            <a:r>
              <a:rPr lang="es-UY" altLang="en-US" sz="3600" b="1" dirty="0" smtClean="0">
                <a:solidFill>
                  <a:schemeClr val="tx1"/>
                </a:solidFill>
                <a:latin typeface="Agency FB" panose="020B0503020202020204" pitchFamily="34" charset="0"/>
              </a:rPr>
              <a:t>PROJECT DOCUMENTATION</a:t>
            </a:r>
            <a:endParaRPr lang="es-ES" altLang="en-US" sz="3600" b="1" dirty="0" smtClean="0">
              <a:solidFill>
                <a:schemeClr val="tx1"/>
              </a:solidFill>
              <a:latin typeface="Agency FB" panose="020B0503020202020204" pitchFamily="34" charset="0"/>
            </a:endParaRPr>
          </a:p>
        </p:txBody>
      </p:sp>
      <p:sp>
        <p:nvSpPr>
          <p:cNvPr id="2051" name="Rectangle 125"/>
          <p:cNvSpPr>
            <a:spLocks noChangeArrowheads="1"/>
          </p:cNvSpPr>
          <p:nvPr/>
        </p:nvSpPr>
        <p:spPr bwMode="auto">
          <a:xfrm>
            <a:off x="34925" y="6381750"/>
            <a:ext cx="8785225" cy="54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UY" alt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Ferdinand </a:t>
            </a:r>
            <a:r>
              <a:rPr lang="es-UY" altLang="en-US" sz="2000" b="1" dirty="0" err="1">
                <a:latin typeface="Aharoni" panose="02010803020104030203" pitchFamily="2" charset="-79"/>
                <a:cs typeface="Aharoni" panose="02010803020104030203" pitchFamily="2" charset="-79"/>
              </a:rPr>
              <a:t>Fassa</a:t>
            </a:r>
            <a:endParaRPr lang="es-ES" altLang="en-US" sz="2000" b="1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052" name="Rectangle 1"/>
          <p:cNvSpPr>
            <a:spLocks noChangeArrowheads="1"/>
          </p:cNvSpPr>
          <p:nvPr/>
        </p:nvSpPr>
        <p:spPr bwMode="auto">
          <a:xfrm>
            <a:off x="34925" y="381000"/>
            <a:ext cx="15664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s-UY" altLang="en-US" sz="2400" b="1" dirty="0" err="1">
                <a:latin typeface="+mj-lt"/>
                <a:cs typeface="Aharoni" panose="02010803020104030203" pitchFamily="2" charset="-79"/>
              </a:rPr>
              <a:t>Lecture</a:t>
            </a:r>
            <a:r>
              <a:rPr lang="es-UY" altLang="en-US" sz="2400" b="1" dirty="0">
                <a:latin typeface="+mj-lt"/>
                <a:cs typeface="Aharoni" panose="02010803020104030203" pitchFamily="2" charset="-79"/>
              </a:rPr>
              <a:t> </a:t>
            </a:r>
            <a:r>
              <a:rPr lang="es-UY" altLang="en-US" sz="2400" b="1" dirty="0" smtClean="0">
                <a:latin typeface="+mj-lt"/>
                <a:cs typeface="Aharoni" panose="02010803020104030203" pitchFamily="2" charset="-79"/>
              </a:rPr>
              <a:t>12</a:t>
            </a:r>
            <a:endParaRPr lang="en-US" altLang="en-US" sz="2400" dirty="0">
              <a:latin typeface="+mj-lt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54184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762000"/>
            <a:ext cx="7772400" cy="49530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altLang="en-US" b="1" dirty="0" smtClean="0">
                <a:latin typeface="Eras Demi ITC" pitchFamily="34" charset="0"/>
              </a:rPr>
              <a:t>4. Cost</a:t>
            </a:r>
            <a:endParaRPr lang="en-GB" altLang="en-US" b="1" dirty="0">
              <a:latin typeface="Eras Demi ITC" pitchFamily="34" charset="0"/>
            </a:endParaRPr>
          </a:p>
          <a:p>
            <a:pPr marL="400050" lvl="1" indent="0">
              <a:lnSpc>
                <a:spcPct val="150000"/>
              </a:lnSpc>
              <a:buFont typeface="Wingdings" pitchFamily="2" charset="2"/>
              <a:buNone/>
            </a:pPr>
            <a:r>
              <a:rPr lang="en-GB" altLang="en-US" dirty="0" smtClean="0">
                <a:latin typeface="Eras Demi ITC" pitchFamily="34" charset="0"/>
              </a:rPr>
              <a:t>The funds </a:t>
            </a:r>
            <a:r>
              <a:rPr lang="en-GB" altLang="en-US" dirty="0">
                <a:latin typeface="Eras Demi ITC" pitchFamily="34" charset="0"/>
              </a:rPr>
              <a:t>required . </a:t>
            </a:r>
            <a:endParaRPr lang="en-GB" altLang="en-US" dirty="0" smtClean="0">
              <a:latin typeface="Eras Demi ITC" pitchFamily="34" charset="0"/>
            </a:endParaRPr>
          </a:p>
          <a:p>
            <a:pPr marL="400050" lvl="1" indent="0">
              <a:lnSpc>
                <a:spcPct val="150000"/>
              </a:lnSpc>
              <a:buFont typeface="Wingdings" pitchFamily="2" charset="2"/>
              <a:buNone/>
            </a:pPr>
            <a:endParaRPr lang="en-GB" altLang="en-US" dirty="0">
              <a:latin typeface="Eras Demi ITC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altLang="en-US" b="1" dirty="0" smtClean="0">
                <a:latin typeface="Eras Demi ITC" pitchFamily="34" charset="0"/>
              </a:rPr>
              <a:t>5. Sustainability </a:t>
            </a:r>
            <a:r>
              <a:rPr lang="en-GB" altLang="en-US" b="1" dirty="0">
                <a:latin typeface="Eras Demi ITC" pitchFamily="34" charset="0"/>
              </a:rPr>
              <a:t>and risks</a:t>
            </a:r>
          </a:p>
          <a:p>
            <a:pPr marL="85725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altLang="en-US" dirty="0">
                <a:latin typeface="Eras Demi ITC" pitchFamily="34" charset="0"/>
              </a:rPr>
              <a:t>Sustainability: indicate the long term sustainability of the project.</a:t>
            </a:r>
          </a:p>
          <a:p>
            <a:pPr marL="857250" lvl="1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altLang="en-US" dirty="0">
                <a:latin typeface="Eras Demi ITC" pitchFamily="34" charset="0"/>
              </a:rPr>
              <a:t>Risk: identify the critical risks (i.e. these reflect the failures of the critical assumptions related to the project)</a:t>
            </a:r>
          </a:p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7506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altLang="en-US" b="1" dirty="0" smtClean="0">
                <a:latin typeface="Eras Demi ITC" pitchFamily="34" charset="0"/>
              </a:rPr>
              <a:t>6. Monitoring</a:t>
            </a:r>
            <a:r>
              <a:rPr lang="en-GB" altLang="en-US" b="1" dirty="0">
                <a:latin typeface="Eras Demi ITC" pitchFamily="34" charset="0"/>
              </a:rPr>
              <a:t>, reviewing and </a:t>
            </a:r>
            <a:r>
              <a:rPr lang="en-GB" altLang="en-US" b="1" dirty="0" smtClean="0">
                <a:latin typeface="Eras Demi ITC" pitchFamily="34" charset="0"/>
              </a:rPr>
              <a:t>Reporting</a:t>
            </a:r>
          </a:p>
          <a:p>
            <a:pPr marL="0" indent="0">
              <a:lnSpc>
                <a:spcPct val="150000"/>
              </a:lnSpc>
              <a:buNone/>
            </a:pPr>
            <a:endParaRPr lang="en-GB" altLang="en-US" b="1" dirty="0">
              <a:latin typeface="Eras Demi ITC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altLang="en-US" b="1" dirty="0" smtClean="0">
                <a:latin typeface="Eras Demi ITC" pitchFamily="34" charset="0"/>
              </a:rPr>
              <a:t>7. Annexes</a:t>
            </a:r>
            <a:r>
              <a:rPr lang="en-GB" altLang="en-US" b="1" dirty="0">
                <a:latin typeface="Eras Demi ITC" pitchFamily="34" charset="0"/>
              </a:rPr>
              <a:t>:</a:t>
            </a:r>
            <a:r>
              <a:rPr lang="en-GB" altLang="en-US" dirty="0">
                <a:latin typeface="Eras Demi ITC" pitchFamily="34" charset="0"/>
              </a:rPr>
              <a:t> any document that is relevant to the project to which reference is made in the document. </a:t>
            </a:r>
          </a:p>
          <a:p>
            <a:pPr marL="660400" indent="-660400">
              <a:lnSpc>
                <a:spcPct val="150000"/>
              </a:lnSpc>
              <a:buFont typeface="Wingdings" pitchFamily="2" charset="2"/>
              <a:buNone/>
            </a:pPr>
            <a:r>
              <a:rPr lang="en-GB" alt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012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Documentation of Construction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Daily Report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Weekly Report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Monthly Report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Variation Order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85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Documentation of Safety Hazards &amp;  Violations</a:t>
            </a:r>
          </a:p>
        </p:txBody>
      </p:sp>
      <p:pic>
        <p:nvPicPr>
          <p:cNvPr id="1026" name="Picture 2" descr="http://www.ehs-env.com/contractor/sikorsky/sitesafe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599"/>
            <a:ext cx="7400925" cy="492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94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http://img.docstoccdn.com/thumb/orig/349134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472" y="0"/>
            <a:ext cx="6407727" cy="692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10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lgnsw.hradvance.com.au/AB_HRAdvance/media/DocSamples/Doc_7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382000" cy="580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54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MoM</a:t>
            </a:r>
            <a:endParaRPr lang="en-US" b="1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549592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79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5635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Construction Photographs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6858000" cy="576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59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5635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  <a:t>Construction Photographs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990600"/>
            <a:ext cx="4953000" cy="579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17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31702" y="4876800"/>
            <a:ext cx="276389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4400" b="1" dirty="0">
                <a:latin typeface="Tempus Sans ITC" pitchFamily="82" charset="0"/>
              </a:rPr>
              <a:t>Thank </a:t>
            </a:r>
            <a:r>
              <a:rPr lang="en-GB" altLang="en-US" sz="4400" b="1" dirty="0" smtClean="0">
                <a:latin typeface="Tempus Sans ITC" pitchFamily="82" charset="0"/>
              </a:rPr>
              <a:t>You</a:t>
            </a:r>
            <a:endParaRPr lang="en-GB" altLang="en-US" sz="4400" b="1" dirty="0">
              <a:latin typeface="Tempus Sans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81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Outline</a:t>
            </a:r>
            <a:endParaRPr lang="en-GB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alt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Review Lecture </a:t>
            </a:r>
            <a:r>
              <a:rPr lang="en-GB" altLang="en-US" sz="3500" dirty="0" smtClean="0">
                <a:latin typeface="Aharoni" panose="02010803020104030203" pitchFamily="2" charset="-79"/>
                <a:cs typeface="Aharoni" panose="02010803020104030203" pitchFamily="2" charset="-79"/>
              </a:rPr>
              <a:t>11</a:t>
            </a:r>
          </a:p>
          <a:p>
            <a:r>
              <a:rPr lang="en-GB" alt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What </a:t>
            </a:r>
            <a:r>
              <a:rPr lang="en-GB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is a project document?</a:t>
            </a:r>
          </a:p>
          <a:p>
            <a:r>
              <a:rPr lang="en-GB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Why and When is a project document required? Is </a:t>
            </a:r>
            <a:r>
              <a:rPr lang="en-GB" alt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necessary</a:t>
            </a:r>
            <a:r>
              <a:rPr lang="en-GB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?</a:t>
            </a:r>
          </a:p>
          <a:p>
            <a:r>
              <a:rPr lang="en-GB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Steps in developing a project </a:t>
            </a:r>
            <a:r>
              <a:rPr lang="en-GB" alt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document</a:t>
            </a:r>
          </a:p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Documentation 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of Construction 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Progress</a:t>
            </a:r>
          </a:p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Documentation 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of Safety Hazards &amp;  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Violations</a:t>
            </a:r>
          </a:p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Minutes 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of </a:t>
            </a:r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Meetings</a:t>
            </a:r>
          </a:p>
          <a:p>
            <a:r>
              <a:rPr 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Construction </a:t>
            </a:r>
            <a:r>
              <a:rPr 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Photographs</a:t>
            </a:r>
          </a:p>
          <a:p>
            <a:endParaRPr lang="en-GB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7690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What is a Project document?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822325" y="2082800"/>
            <a:ext cx="301396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There are two key words: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Project</a:t>
            </a:r>
          </a:p>
          <a:p>
            <a:pPr>
              <a:buFontTx/>
              <a:buChar char="•"/>
            </a:pPr>
            <a:r>
              <a:rPr lang="en-GB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Document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898524" y="3759200"/>
            <a:ext cx="71786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en-GB" altLang="en-US" b="1" i="1" dirty="0">
                <a:latin typeface="Aharoni" panose="02010803020104030203" pitchFamily="2" charset="-79"/>
                <a:cs typeface="Aharoni" panose="02010803020104030203" pitchFamily="2" charset="-79"/>
              </a:rPr>
              <a:t>project </a:t>
            </a:r>
            <a:r>
              <a:rPr lang="en-GB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 refers to a specific </a:t>
            </a:r>
            <a:r>
              <a:rPr lang="en-GB" alt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undertaking </a:t>
            </a:r>
            <a:r>
              <a:rPr lang="en-GB" alt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that </a:t>
            </a:r>
            <a:r>
              <a:rPr lang="en-GB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is to be carried out within </a:t>
            </a:r>
            <a:r>
              <a:rPr lang="en-GB" alt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an </a:t>
            </a:r>
            <a:r>
              <a:rPr lang="en-GB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identified </a:t>
            </a:r>
            <a:r>
              <a:rPr lang="en-GB" altLang="en-US" b="1" i="1" dirty="0">
                <a:latin typeface="Aharoni" panose="02010803020104030203" pitchFamily="2" charset="-79"/>
                <a:cs typeface="Aharoni" panose="02010803020104030203" pitchFamily="2" charset="-79"/>
              </a:rPr>
              <a:t>time frame.</a:t>
            </a:r>
            <a:r>
              <a:rPr lang="en-GB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974724" y="5359400"/>
            <a:ext cx="72548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en-GB" altLang="en-US" b="1" i="1" dirty="0">
                <a:latin typeface="Aharoni" panose="02010803020104030203" pitchFamily="2" charset="-79"/>
                <a:cs typeface="Aharoni" panose="02010803020104030203" pitchFamily="2" charset="-79"/>
              </a:rPr>
              <a:t>document </a:t>
            </a:r>
            <a:r>
              <a:rPr lang="en-GB" altLang="en-US" b="1" i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alt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is </a:t>
            </a:r>
            <a:r>
              <a:rPr lang="en-GB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a record of information </a:t>
            </a:r>
            <a:r>
              <a:rPr lang="en-GB" alt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relating </a:t>
            </a:r>
            <a:r>
              <a:rPr lang="en-GB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to a particular subject or matter.</a:t>
            </a:r>
          </a:p>
        </p:txBody>
      </p:sp>
    </p:spTree>
    <p:extLst>
      <p:ext uri="{BB962C8B-B14F-4D97-AF65-F5344CB8AC3E}">
        <p14:creationId xmlns:p14="http://schemas.microsoft.com/office/powerpoint/2010/main" val="412564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20" grpId="0" autoUpdateAnimBg="0"/>
      <p:bldP spid="9221" grpId="0" autoUpdateAnimBg="0"/>
      <p:bldP spid="922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2192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alt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A </a:t>
            </a:r>
            <a:r>
              <a:rPr lang="en-GB" altLang="en-US" sz="3200" b="1" i="1" dirty="0">
                <a:latin typeface="Aharoni" panose="02010803020104030203" pitchFamily="2" charset="-79"/>
                <a:cs typeface="Aharoni" panose="02010803020104030203" pitchFamily="2" charset="-79"/>
              </a:rPr>
              <a:t>project document</a:t>
            </a:r>
            <a:r>
              <a:rPr lang="en-GB" alt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 is a record of information about a venture or undertaking. This type of document: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0" y="2819400"/>
            <a:ext cx="8915400" cy="328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alt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Is </a:t>
            </a:r>
            <a:r>
              <a:rPr lang="en-GB" altLang="en-US" sz="2000" b="1" dirty="0">
                <a:latin typeface="Aharoni" panose="02010803020104030203" pitchFamily="2" charset="-79"/>
                <a:cs typeface="Aharoni" panose="02010803020104030203" pitchFamily="2" charset="-79"/>
              </a:rPr>
              <a:t>descriptive</a:t>
            </a:r>
            <a:r>
              <a:rPr lang="en-GB" alt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(background, and type of </a:t>
            </a:r>
            <a:r>
              <a:rPr lang="en-GB" alt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project</a:t>
            </a:r>
            <a:r>
              <a:rPr lang="en-GB" alt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) </a:t>
            </a:r>
            <a:endParaRPr lang="en-GB" altLang="en-US" sz="2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alt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Outlines </a:t>
            </a:r>
            <a:r>
              <a:rPr lang="en-GB" alt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the process of </a:t>
            </a:r>
            <a:r>
              <a:rPr lang="en-GB" alt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implementation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alt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Is </a:t>
            </a:r>
            <a:r>
              <a:rPr lang="en-GB" altLang="en-US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analytical</a:t>
            </a:r>
            <a:r>
              <a:rPr lang="en-GB" alt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(context and conditions influencing the project and tracking mechanisms)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alt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Identifies </a:t>
            </a:r>
            <a:r>
              <a:rPr lang="en-GB" alt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risks, challenges and benefits)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alt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Identifies cost and possible sources of </a:t>
            </a:r>
            <a:r>
              <a:rPr lang="en-GB" altLang="en-US" sz="2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funding</a:t>
            </a:r>
            <a:r>
              <a:rPr lang="en-GB" alt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alt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1055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  <p:bldP spid="1229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341438"/>
          </a:xfrm>
        </p:spPr>
        <p:txBody>
          <a:bodyPr>
            <a:normAutofit fontScale="90000"/>
          </a:bodyPr>
          <a:lstStyle/>
          <a:p>
            <a:r>
              <a:rPr lang="en-GB" alt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Why A Project Document Is Required</a:t>
            </a:r>
            <a:endParaRPr lang="en-GB" alt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458200" cy="4114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alt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As proof of understanding about what is to be done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alt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Evidence of commitment to undertake the venture in view of risks and challenges.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alt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Appreciation of the cost dimensions and acceptance to work within the agreed costs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altLang="en-US" sz="2400" dirty="0">
                <a:latin typeface="Aharoni" panose="02010803020104030203" pitchFamily="2" charset="-79"/>
                <a:cs typeface="Aharoni" panose="02010803020104030203" pitchFamily="2" charset="-79"/>
              </a:rPr>
              <a:t>Measuring tool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altLang="en-US" sz="1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179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alt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When is a project document required?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373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When a project is </a:t>
            </a:r>
            <a:r>
              <a:rPr lang="en-GB" altLang="en-US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conceived/create</a:t>
            </a:r>
            <a:endParaRPr lang="en-GB" alt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As an attachment to support proposal for financial assistance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alt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As evidence that a project is feasible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GB" altLang="en-US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1240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Is </a:t>
            </a:r>
            <a:r>
              <a:rPr lang="en-GB" altLang="en-US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Document </a:t>
            </a:r>
            <a:r>
              <a:rPr lang="en-GB" alt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necessary?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alt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Yes!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As a reference point regarding the project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Provides information about the project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altLang="en-US" dirty="0">
                <a:latin typeface="Aharoni" panose="02010803020104030203" pitchFamily="2" charset="-79"/>
                <a:cs typeface="Aharoni" panose="02010803020104030203" pitchFamily="2" charset="-79"/>
              </a:rPr>
              <a:t>Serves as reference for preparing other project documents </a:t>
            </a:r>
          </a:p>
          <a:p>
            <a:pPr>
              <a:buFont typeface="Wingdings" panose="05000000000000000000" pitchFamily="2" charset="2"/>
              <a:buChar char="q"/>
            </a:pPr>
            <a:endParaRPr lang="en-GB" alt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8477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altLang="en-US" b="1" dirty="0">
                <a:latin typeface="Aharoni" panose="02010803020104030203" pitchFamily="2" charset="-79"/>
                <a:cs typeface="Aharoni" panose="02010803020104030203" pitchFamily="2" charset="-79"/>
              </a:rPr>
              <a:t>Steps in preparing a project document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772400" cy="48768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Font typeface="Wingdings" pitchFamily="2" charset="2"/>
              <a:buNone/>
            </a:pPr>
            <a:r>
              <a:rPr lang="en-GB" altLang="en-US" sz="2400" dirty="0">
                <a:latin typeface="Eras Demi ITC" pitchFamily="34" charset="0"/>
              </a:rPr>
              <a:t>A project document must include the following headings</a:t>
            </a:r>
            <a:r>
              <a:rPr lang="en-GB" altLang="en-US" sz="2400" dirty="0" smtClean="0">
                <a:latin typeface="Eras Demi ITC" pitchFamily="34" charset="0"/>
              </a:rPr>
              <a:t>:</a:t>
            </a:r>
          </a:p>
          <a:p>
            <a:pPr marL="0" indent="0" algn="just">
              <a:lnSpc>
                <a:spcPct val="150000"/>
              </a:lnSpc>
              <a:buFont typeface="Wingdings" pitchFamily="2" charset="2"/>
              <a:buNone/>
            </a:pPr>
            <a:endParaRPr lang="en-GB" altLang="en-US" sz="2400" dirty="0">
              <a:latin typeface="Eras Demi ITC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GB" altLang="en-US" sz="2400" b="1" dirty="0" smtClean="0">
                <a:latin typeface="Eras Demi ITC" pitchFamily="34" charset="0"/>
              </a:rPr>
              <a:t>1. Project </a:t>
            </a:r>
            <a:r>
              <a:rPr lang="en-GB" altLang="en-US" sz="2400" b="1" dirty="0">
                <a:latin typeface="Eras Demi ITC" pitchFamily="34" charset="0"/>
              </a:rPr>
              <a:t>Objective</a:t>
            </a:r>
          </a:p>
          <a:p>
            <a:pPr marL="857250" lvl="1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altLang="en-US" sz="2400" dirty="0" smtClean="0">
                <a:latin typeface="Eras Demi ITC" pitchFamily="34" charset="0"/>
              </a:rPr>
              <a:t>Project </a:t>
            </a:r>
            <a:r>
              <a:rPr lang="en-GB" altLang="en-US" sz="2400" dirty="0">
                <a:latin typeface="Eras Demi ITC" pitchFamily="34" charset="0"/>
              </a:rPr>
              <a:t>development objective (</a:t>
            </a:r>
            <a:r>
              <a:rPr lang="en-GB" altLang="en-US" sz="2400" i="1" dirty="0">
                <a:latin typeface="Eras Demi ITC" pitchFamily="34" charset="0"/>
              </a:rPr>
              <a:t>what the project seeks to do); </a:t>
            </a:r>
          </a:p>
          <a:p>
            <a:pPr marL="857250" lvl="1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altLang="en-US" sz="2400" dirty="0">
                <a:latin typeface="Eras Demi ITC" pitchFamily="34" charset="0"/>
              </a:rPr>
              <a:t>Key performance indicators(</a:t>
            </a:r>
            <a:r>
              <a:rPr lang="en-GB" altLang="en-US" sz="2400" i="1" dirty="0">
                <a:latin typeface="Eras Demi ITC" pitchFamily="34" charset="0"/>
              </a:rPr>
              <a:t>sets out the indicators to be used to measure and monitor the project outputs and long term outcomes)</a:t>
            </a:r>
            <a:endParaRPr lang="en-GB" altLang="en-US" sz="2400" dirty="0">
              <a:latin typeface="Eras Demi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7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04800"/>
            <a:ext cx="8229600" cy="22860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altLang="en-US" b="1" dirty="0" smtClean="0">
                <a:latin typeface="Eras Demi ITC" pitchFamily="34" charset="0"/>
              </a:rPr>
              <a:t>2. Project description</a:t>
            </a:r>
          </a:p>
          <a:p>
            <a:pPr marL="1460500" lvl="2" indent="-6604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altLang="en-US" dirty="0" smtClean="0">
                <a:latin typeface="Eras Demi ITC" pitchFamily="34" charset="0"/>
              </a:rPr>
              <a:t>project components and sub-components</a:t>
            </a:r>
          </a:p>
          <a:p>
            <a:pPr marL="1460500" lvl="2" indent="-6604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altLang="en-US" dirty="0" smtClean="0">
                <a:latin typeface="Eras Demi ITC" pitchFamily="34" charset="0"/>
              </a:rPr>
              <a:t>Key policy and institutional reforms supported by the project</a:t>
            </a:r>
          </a:p>
          <a:p>
            <a:pPr marL="1460500" lvl="2" indent="-6604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altLang="en-US" dirty="0" smtClean="0">
                <a:latin typeface="Eras Demi ITC" pitchFamily="34" charset="0"/>
              </a:rPr>
              <a:t>Financial management arrangements</a:t>
            </a:r>
          </a:p>
          <a:p>
            <a:pPr marL="1460500" lvl="2" indent="-6604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GB" altLang="en-US" dirty="0">
              <a:latin typeface="Eras Demi ITC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9600" y="3627437"/>
            <a:ext cx="8229600" cy="2849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altLang="en-US" b="1" dirty="0" smtClean="0">
                <a:latin typeface="Eras Demi ITC" pitchFamily="34" charset="0"/>
              </a:rPr>
              <a:t>3. Project rationale</a:t>
            </a:r>
          </a:p>
          <a:p>
            <a:pPr marL="1460500" lvl="2" indent="-6604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altLang="en-US" dirty="0" smtClean="0">
                <a:latin typeface="Eras Demi ITC" pitchFamily="34" charset="0"/>
              </a:rPr>
              <a:t>Significance of the project</a:t>
            </a:r>
          </a:p>
          <a:p>
            <a:pPr marL="1460500" lvl="2" indent="-6604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altLang="en-US" dirty="0" smtClean="0">
                <a:latin typeface="Eras Demi ITC" pitchFamily="34" charset="0"/>
              </a:rPr>
              <a:t>Relate the significance to other projects that have been conducted</a:t>
            </a:r>
          </a:p>
          <a:p>
            <a:pPr marL="1460500" lvl="2" indent="-6604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altLang="en-US" dirty="0" smtClean="0">
                <a:latin typeface="Eras Demi ITC" pitchFamily="34" charset="0"/>
              </a:rPr>
              <a:t>Lessons learn and how these are reflected in the project design</a:t>
            </a:r>
            <a:endParaRPr lang="en-GB" altLang="en-US" dirty="0">
              <a:latin typeface="Eras Demi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6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457</Words>
  <Application>Microsoft Office PowerPoint</Application>
  <PresentationFormat>On-screen Show (4:3)</PresentationFormat>
  <Paragraphs>74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PROJECT DOCUMENTATION</vt:lpstr>
      <vt:lpstr>Outline</vt:lpstr>
      <vt:lpstr>What is a Project document?</vt:lpstr>
      <vt:lpstr>A project document is a record of information about a venture or undertaking. This type of document:</vt:lpstr>
      <vt:lpstr>Why A Project Document Is Required</vt:lpstr>
      <vt:lpstr>When is a project document required?</vt:lpstr>
      <vt:lpstr>Is Document necessary?</vt:lpstr>
      <vt:lpstr>Steps in preparing a project document</vt:lpstr>
      <vt:lpstr>PowerPoint Presentation</vt:lpstr>
      <vt:lpstr>PowerPoint Presentation</vt:lpstr>
      <vt:lpstr>PowerPoint Presentation</vt:lpstr>
      <vt:lpstr>Documentation of Construction Progress</vt:lpstr>
      <vt:lpstr>Documentation of Safety Hazards &amp;  Violations</vt:lpstr>
      <vt:lpstr>PowerPoint Presentation</vt:lpstr>
      <vt:lpstr>PowerPoint Presentation</vt:lpstr>
      <vt:lpstr>MoM</vt:lpstr>
      <vt:lpstr>Construction Photographs</vt:lpstr>
      <vt:lpstr>Construction Photographs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Outline of presentation</dc:title>
  <dc:creator>Prodi T. Sipil-UPJ</dc:creator>
  <cp:lastModifiedBy>Ferdinand</cp:lastModifiedBy>
  <cp:revision>14</cp:revision>
  <dcterms:created xsi:type="dcterms:W3CDTF">2014-08-13T01:41:44Z</dcterms:created>
  <dcterms:modified xsi:type="dcterms:W3CDTF">2017-05-03T05:24:08Z</dcterms:modified>
</cp:coreProperties>
</file>