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-92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8D476-A835-C24C-8BDF-AC4313248C1E}" type="datetimeFigureOut">
              <a:rPr lang="en-US" smtClean="0"/>
              <a:t>6/24/19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E0A44-8632-894C-B0E2-89D589019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18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7408FA-EE13-574E-9C04-B8D30080A9E1}" type="slidenum">
              <a:rPr lang="en-US"/>
              <a:pPr/>
              <a:t>2</a:t>
            </a:fld>
            <a:endParaRPr lang="en-US"/>
          </a:p>
        </p:txBody>
      </p:sp>
      <p:sp>
        <p:nvSpPr>
          <p:cNvPr id="343042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304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DF882F-7E34-2D47-A05E-9F9CABAD86AC}" type="slidenum">
              <a:rPr lang="en-US"/>
              <a:pPr/>
              <a:t>3</a:t>
            </a:fld>
            <a:endParaRPr lang="en-US"/>
          </a:p>
        </p:txBody>
      </p:sp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FC83B1-8F6E-2343-9840-94DA3ABAFE53}" type="slidenum">
              <a:rPr lang="en-US"/>
              <a:pPr/>
              <a:t>4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C06151-1783-214A-B8F4-212572933E21}" type="slidenum">
              <a:rPr lang="en-US"/>
              <a:pPr/>
              <a:t>5</a:t>
            </a:fld>
            <a:endParaRPr lang="en-US"/>
          </a:p>
        </p:txBody>
      </p:sp>
      <p:sp>
        <p:nvSpPr>
          <p:cNvPr id="132101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210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F69AB5-E958-1E49-BEDD-BC51D78C92E0}" type="slidenum">
              <a:rPr lang="en-US"/>
              <a:pPr/>
              <a:t>6</a:t>
            </a:fld>
            <a:endParaRPr lang="en-US"/>
          </a:p>
        </p:txBody>
      </p:sp>
      <p:sp>
        <p:nvSpPr>
          <p:cNvPr id="238597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859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3B2C44-329D-C24C-94E7-3F34EEA1286C}" type="slidenum">
              <a:rPr lang="en-US"/>
              <a:pPr/>
              <a:t>7</a:t>
            </a:fld>
            <a:endParaRPr lang="en-US"/>
          </a:p>
        </p:txBody>
      </p:sp>
      <p:sp>
        <p:nvSpPr>
          <p:cNvPr id="240645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064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49A3DA-C006-9046-8992-4791ED467BD5}" type="slidenum">
              <a:rPr lang="en-US"/>
              <a:pPr/>
              <a:t>8</a:t>
            </a:fld>
            <a:endParaRPr lang="en-US"/>
          </a:p>
        </p:txBody>
      </p:sp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3" name="Rectangle 3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4" name="Rectangle 4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5" name="Rectangle 5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6" name="Rectangle 6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7" name="Rectangle 7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8" name="Rectangle 8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09" name="Rectangle 9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0" name="Rectangle 10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1" name="Rectangle 11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2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3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4" name="Rectangle 14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5" name="Rectangle 15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6" name="Rectangle 16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7" name="Rectangle 17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8" name="Rectangle 1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19" name="Rectangle 1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20" name="Rectangle 2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21" name="Rectangle 21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22" name="Rectangle 22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23" name="Rectangle 23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24" name="Rectangle 2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25" name="Rectangle 2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26" name="Rectangle 26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27" name="Rectangle 27"/>
          <p:cNvSpPr>
            <a:spLocks noChangeArrowheads="1"/>
          </p:cNvSpPr>
          <p:nvPr/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28" name="Rectangle 28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29" name="Rectangle 29"/>
          <p:cNvSpPr>
            <a:spLocks noChangeArrowheads="1"/>
          </p:cNvSpPr>
          <p:nvPr/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30" name="Rectangle 30"/>
          <p:cNvSpPr>
            <a:spLocks noChangeArrowheads="1"/>
          </p:cNvSpPr>
          <p:nvPr/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31" name="Rectangle 31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32" name="Rectangle 32"/>
          <p:cNvSpPr>
            <a:spLocks noChangeArrowheads="1"/>
          </p:cNvSpPr>
          <p:nvPr/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33" name="Rectangle 33"/>
          <p:cNvSpPr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34" name="Rectangle 34"/>
          <p:cNvSpPr>
            <a:spLocks noChangeArrowheads="1"/>
          </p:cNvSpPr>
          <p:nvPr/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0438" name="Rectangle 38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043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14D5EE-853B-6141-8C85-205D83365D26}" type="slidenum">
              <a:rPr lang="en-US"/>
              <a:pPr/>
              <a:t>9</a:t>
            </a:fld>
            <a:endParaRPr lang="en-US"/>
          </a:p>
        </p:txBody>
      </p:sp>
      <p:sp>
        <p:nvSpPr>
          <p:cNvPr id="36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58BEF5-7B90-0C4C-B967-445DE89D698A}" type="slidenum">
              <a:rPr lang="en-US"/>
              <a:pPr/>
              <a:t>10</a:t>
            </a:fld>
            <a:endParaRPr lang="en-US"/>
          </a:p>
        </p:txBody>
      </p:sp>
      <p:sp>
        <p:nvSpPr>
          <p:cNvPr id="361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BD63-38FA-4846-92F2-E9228367FB80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91A3-7A60-5B4D-86E9-0745EAA8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04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BD63-38FA-4846-92F2-E9228367FB80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91A3-7A60-5B4D-86E9-0745EAA8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4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BD63-38FA-4846-92F2-E9228367FB80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91A3-7A60-5B4D-86E9-0745EAA8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1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BD63-38FA-4846-92F2-E9228367FB80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91A3-7A60-5B4D-86E9-0745EAA8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81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BD63-38FA-4846-92F2-E9228367FB80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91A3-7A60-5B4D-86E9-0745EAA8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21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BD63-38FA-4846-92F2-E9228367FB80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91A3-7A60-5B4D-86E9-0745EAA8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6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BD63-38FA-4846-92F2-E9228367FB80}" type="datetimeFigureOut">
              <a:rPr lang="en-US" smtClean="0"/>
              <a:t>6/24/19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91A3-7A60-5B4D-86E9-0745EAA8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2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BD63-38FA-4846-92F2-E9228367FB80}" type="datetimeFigureOut">
              <a:rPr lang="en-US" smtClean="0"/>
              <a:t>6/24/19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91A3-7A60-5B4D-86E9-0745EAA8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9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BD63-38FA-4846-92F2-E9228367FB80}" type="datetimeFigureOut">
              <a:rPr lang="en-US" smtClean="0"/>
              <a:t>6/24/19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91A3-7A60-5B4D-86E9-0745EAA8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BD63-38FA-4846-92F2-E9228367FB80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91A3-7A60-5B4D-86E9-0745EAA8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3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BD63-38FA-4846-92F2-E9228367FB80}" type="datetimeFigureOut">
              <a:rPr lang="en-US" smtClean="0"/>
              <a:t>6/24/19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C91A3-7A60-5B4D-86E9-0745EAA8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2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BBD63-38FA-4846-92F2-E9228367FB80}" type="datetimeFigureOut">
              <a:rPr lang="en-US" smtClean="0"/>
              <a:t>6/24/19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C91A3-7A60-5B4D-86E9-0745EAA84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8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Strategic Planning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21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54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Marketing Strategy and Marketing Plan</a:t>
            </a:r>
          </a:p>
        </p:txBody>
      </p:sp>
      <p:sp>
        <p:nvSpPr>
          <p:cNvPr id="236555" name="Rectangle 1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Marketing Strategy</a:t>
            </a:r>
          </a:p>
          <a:p>
            <a:pPr lvl="1"/>
            <a:r>
              <a:rPr lang="en-US"/>
              <a:t>A plan of action for identifying and analyzing a target market and developing a marketing mix to meet the needs of that market</a:t>
            </a:r>
          </a:p>
          <a:p>
            <a:r>
              <a:rPr lang="en-US"/>
              <a:t>Marketing Plan</a:t>
            </a:r>
          </a:p>
          <a:p>
            <a:pPr lvl="1"/>
            <a:r>
              <a:rPr lang="en-US"/>
              <a:t>A written document that specifies </a:t>
            </a:r>
            <a:br>
              <a:rPr lang="en-US"/>
            </a:br>
            <a:r>
              <a:rPr lang="en-US"/>
              <a:t>the activities to be performed to </a:t>
            </a:r>
            <a:br>
              <a:rPr lang="en-US"/>
            </a:br>
            <a:r>
              <a:rPr lang="en-US"/>
              <a:t>implement and control an </a:t>
            </a:r>
            <a:br>
              <a:rPr lang="en-US"/>
            </a:br>
            <a:r>
              <a:rPr lang="en-US"/>
              <a:t>organization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marketing activities</a:t>
            </a:r>
          </a:p>
        </p:txBody>
      </p:sp>
    </p:spTree>
    <p:extLst>
      <p:ext uri="{BB962C8B-B14F-4D97-AF65-F5344CB8AC3E}">
        <p14:creationId xmlns:p14="http://schemas.microsoft.com/office/powerpoint/2010/main" val="268524296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6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6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6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6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55" grpId="0" build="p" bldLvl="5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8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</a:t>
            </a:r>
            <a:r>
              <a:rPr lang="en-US" dirty="0" smtClean="0"/>
              <a:t>Strategic Planning Process</a:t>
            </a:r>
            <a:endParaRPr lang="en-US" dirty="0"/>
          </a:p>
        </p:txBody>
      </p:sp>
      <p:sp>
        <p:nvSpPr>
          <p:cNvPr id="119819" name="Rectangle 1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strategic </a:t>
            </a:r>
            <a:r>
              <a:rPr lang="en-US" dirty="0"/>
              <a:t>planning process.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opportunities </a:t>
            </a:r>
            <a:r>
              <a:rPr lang="en-US" dirty="0" err="1" smtClean="0"/>
              <a:t>memengaruhi</a:t>
            </a:r>
            <a:r>
              <a:rPr lang="en-US" dirty="0" smtClean="0"/>
              <a:t> proses </a:t>
            </a:r>
            <a:r>
              <a:rPr lang="en-US" dirty="0" err="1" smtClean="0"/>
              <a:t>perencanaan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visi</a:t>
            </a:r>
            <a:r>
              <a:rPr lang="en-US" dirty="0" smtClean="0"/>
              <a:t> </a:t>
            </a:r>
            <a:r>
              <a:rPr lang="en-US" dirty="0" err="1" smtClean="0"/>
              <a:t>misi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memengaruhi</a:t>
            </a:r>
            <a:r>
              <a:rPr lang="en-US" dirty="0" smtClean="0"/>
              <a:t> proses </a:t>
            </a:r>
            <a:r>
              <a:rPr lang="en-US" dirty="0" err="1" smtClean="0"/>
              <a:t>perencanaan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501471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9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9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9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</a:t>
            </a:r>
            <a:r>
              <a:rPr lang="en-US" dirty="0"/>
              <a:t>Planning Process</a:t>
            </a:r>
          </a:p>
        </p:txBody>
      </p:sp>
      <p:sp>
        <p:nvSpPr>
          <p:cNvPr id="122890" name="Rectangle 1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process of establishing an </a:t>
            </a:r>
            <a:r>
              <a:rPr lang="en-US" i="1" dirty="0"/>
              <a:t>organizational mission </a:t>
            </a:r>
            <a:r>
              <a:rPr lang="en-US" dirty="0"/>
              <a:t>and </a:t>
            </a:r>
            <a:r>
              <a:rPr lang="en-US" i="1" dirty="0"/>
              <a:t>formulating goals, corporate strategy, marketing objectives, marketing strategy</a:t>
            </a:r>
            <a:r>
              <a:rPr lang="en-US" dirty="0"/>
              <a:t>, and a </a:t>
            </a:r>
            <a:r>
              <a:rPr lang="en-US" i="1" dirty="0"/>
              <a:t>marketing </a:t>
            </a:r>
            <a:r>
              <a:rPr lang="en-US" i="1" dirty="0" smtClean="0"/>
              <a:t>plan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681048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0" grpId="0" build="p" bldLvl="5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93" name="Rectangle 9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685800"/>
          </a:xfrm>
        </p:spPr>
        <p:txBody>
          <a:bodyPr>
            <a:normAutofit fontScale="90000"/>
          </a:bodyPr>
          <a:lstStyle/>
          <a:p>
            <a:r>
              <a:rPr lang="en-US"/>
              <a:t>Components of Strategic Planning</a:t>
            </a: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1460500" y="6081713"/>
            <a:ext cx="62357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sz="900" dirty="0">
                <a:latin typeface="Arial" charset="0"/>
              </a:rPr>
              <a:t>Source: Figure adapted from </a:t>
            </a:r>
            <a:r>
              <a:rPr lang="en-US" sz="900" i="1" dirty="0">
                <a:latin typeface="Arial" charset="0"/>
              </a:rPr>
              <a:t>Marketing Strategy,</a:t>
            </a:r>
            <a:r>
              <a:rPr lang="en-US" sz="900" dirty="0">
                <a:latin typeface="Arial" charset="0"/>
              </a:rPr>
              <a:t> Second Edition, by O. C. Ferrell, Michael Hartline, and George Lucas, Jr.</a:t>
            </a:r>
            <a:br>
              <a:rPr lang="en-US" sz="900" dirty="0">
                <a:latin typeface="Arial" charset="0"/>
              </a:rPr>
            </a:br>
            <a:r>
              <a:rPr lang="en-US" sz="900" dirty="0">
                <a:latin typeface="Arial" charset="0"/>
              </a:rPr>
              <a:t>Copyright © 2002. </a:t>
            </a:r>
            <a:r>
              <a:rPr lang="en-US" sz="900" dirty="0" smtClean="0">
                <a:latin typeface="Arial" charset="0"/>
              </a:rPr>
              <a:t>.</a:t>
            </a:r>
            <a:endParaRPr lang="en-US" sz="900" dirty="0">
              <a:latin typeface="Arial" charset="0"/>
            </a:endParaRPr>
          </a:p>
        </p:txBody>
      </p:sp>
      <p:pic>
        <p:nvPicPr>
          <p:cNvPr id="93192" name="Picture 8" descr="345270_la_02_01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933450"/>
            <a:ext cx="6318250" cy="514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1772225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88" name="Rectangle 1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Assessing Organizational Resources and Opportunities</a:t>
            </a:r>
          </a:p>
        </p:txBody>
      </p:sp>
      <p:sp>
        <p:nvSpPr>
          <p:cNvPr id="131089" name="Rectangle 1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Core Competencies</a:t>
            </a:r>
          </a:p>
          <a:p>
            <a:pPr lvl="1"/>
            <a:r>
              <a:rPr lang="en-US"/>
              <a:t>Things a firm does extremely well (strengths), which sometimes give it an advantage over its competition</a:t>
            </a:r>
          </a:p>
          <a:p>
            <a:pPr lvl="2"/>
            <a:r>
              <a:rPr lang="en-US"/>
              <a:t>Financial and human resources</a:t>
            </a:r>
          </a:p>
          <a:p>
            <a:pPr lvl="2"/>
            <a:r>
              <a:rPr lang="en-US"/>
              <a:t>Reputation, goodwill, and brand names</a:t>
            </a:r>
          </a:p>
        </p:txBody>
      </p:sp>
    </p:spTree>
    <p:extLst>
      <p:ext uri="{BB962C8B-B14F-4D97-AF65-F5344CB8AC3E}">
        <p14:creationId xmlns:p14="http://schemas.microsoft.com/office/powerpoint/2010/main" val="3618816249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10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10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10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89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6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Assessing Organizational Resources and </a:t>
            </a:r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237577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Market Opportunity</a:t>
            </a:r>
          </a:p>
          <a:p>
            <a:pPr lvl="1"/>
            <a:r>
              <a:rPr lang="en-US" dirty="0"/>
              <a:t>A combination of circumstances and timing that permits an organization to reach a target market</a:t>
            </a:r>
          </a:p>
          <a:p>
            <a:pPr lvl="2"/>
            <a:r>
              <a:rPr lang="en-US" dirty="0"/>
              <a:t>Core competencies are matched to opportunities</a:t>
            </a:r>
          </a:p>
          <a:p>
            <a:pPr lvl="2"/>
            <a:r>
              <a:rPr lang="en-US" dirty="0"/>
              <a:t>Strategic windows—</a:t>
            </a:r>
            <a:br>
              <a:rPr lang="en-US" dirty="0"/>
            </a:br>
            <a:r>
              <a:rPr lang="en-US" dirty="0"/>
              <a:t>temporary periods of optimal </a:t>
            </a:r>
            <a:br>
              <a:rPr lang="en-US" dirty="0"/>
            </a:br>
            <a:r>
              <a:rPr lang="en-US" dirty="0"/>
              <a:t>fit between the key requirements </a:t>
            </a:r>
            <a:br>
              <a:rPr lang="en-US" dirty="0"/>
            </a:br>
            <a:r>
              <a:rPr lang="en-US" dirty="0"/>
              <a:t>of a market and the particular </a:t>
            </a:r>
            <a:br>
              <a:rPr lang="en-US" dirty="0"/>
            </a:br>
            <a:r>
              <a:rPr lang="en-US" dirty="0"/>
              <a:t>capabilities of a firm</a:t>
            </a:r>
          </a:p>
        </p:txBody>
      </p:sp>
    </p:spTree>
    <p:extLst>
      <p:ext uri="{BB962C8B-B14F-4D97-AF65-F5344CB8AC3E}">
        <p14:creationId xmlns:p14="http://schemas.microsoft.com/office/powerpoint/2010/main" val="3159356573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7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7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7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7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7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3" name="Rectangle 103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Assessing Organizational Resources and </a:t>
            </a:r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239624" name="Rectangle 10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Competitive Advantage</a:t>
            </a:r>
          </a:p>
          <a:p>
            <a:pPr lvl="1"/>
            <a:r>
              <a:rPr lang="en-US"/>
              <a:t>The result of a company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matching </a:t>
            </a:r>
            <a:br>
              <a:rPr lang="en-US"/>
            </a:br>
            <a:r>
              <a:rPr lang="en-US"/>
              <a:t>a core competency (superior skill </a:t>
            </a:r>
            <a:br>
              <a:rPr lang="en-US"/>
            </a:br>
            <a:r>
              <a:rPr lang="en-US"/>
              <a:t>or resources) to opportunities </a:t>
            </a:r>
            <a:br>
              <a:rPr lang="en-US"/>
            </a:br>
            <a:r>
              <a:rPr lang="en-US"/>
              <a:t>in the marketplace</a:t>
            </a:r>
          </a:p>
          <a:p>
            <a:pPr lvl="2"/>
            <a:r>
              <a:rPr lang="en-US"/>
              <a:t>Manufacturing skills</a:t>
            </a:r>
          </a:p>
          <a:p>
            <a:pPr lvl="2"/>
            <a:r>
              <a:rPr lang="en-US"/>
              <a:t>Technical skills</a:t>
            </a:r>
          </a:p>
          <a:p>
            <a:pPr lvl="2"/>
            <a:r>
              <a:rPr lang="en-US"/>
              <a:t>Marketing skills</a:t>
            </a:r>
          </a:p>
        </p:txBody>
      </p:sp>
    </p:spTree>
    <p:extLst>
      <p:ext uri="{BB962C8B-B14F-4D97-AF65-F5344CB8AC3E}">
        <p14:creationId xmlns:p14="http://schemas.microsoft.com/office/powerpoint/2010/main" val="1009152265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96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96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96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96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96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4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4" name="Rectangle 10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SWOT Analysis</a:t>
            </a:r>
          </a:p>
        </p:txBody>
      </p:sp>
      <p:sp>
        <p:nvSpPr>
          <p:cNvPr id="229385" name="Rectangle 103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An assessment of the organization</a:t>
            </a:r>
            <a:r>
              <a:rPr lang="ja-JP" altLang="en-US" sz="2800">
                <a:latin typeface="Arial"/>
              </a:rPr>
              <a:t>’</a:t>
            </a:r>
            <a:r>
              <a:rPr lang="en-US" sz="2800"/>
              <a:t>s strengths, weaknesses, opportunities, and threats</a:t>
            </a:r>
          </a:p>
          <a:p>
            <a:pPr lvl="1"/>
            <a:r>
              <a:rPr lang="en-US" sz="2400"/>
              <a:t>Strengths—competitive advantages or core competencies</a:t>
            </a:r>
          </a:p>
          <a:p>
            <a:pPr lvl="1"/>
            <a:r>
              <a:rPr lang="en-US" sz="2400"/>
              <a:t>Weaknesses—limitations on competitive capability</a:t>
            </a:r>
          </a:p>
          <a:p>
            <a:pPr lvl="1"/>
            <a:r>
              <a:rPr lang="en-US" sz="2400"/>
              <a:t>Opportunities—favorable conditions in the environment</a:t>
            </a:r>
          </a:p>
          <a:p>
            <a:pPr lvl="1"/>
            <a:r>
              <a:rPr lang="en-US" sz="2400"/>
              <a:t>Threats—conditions or barriers to reaching objectives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2  |  </a:t>
            </a:r>
            <a:fld id="{9E0BF117-ED3E-3848-B001-536D158CB3B6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382494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9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9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9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9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9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5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5250"/>
            <a:ext cx="8839200" cy="762000"/>
          </a:xfrm>
        </p:spPr>
        <p:txBody>
          <a:bodyPr/>
          <a:lstStyle/>
          <a:p>
            <a:r>
              <a:rPr lang="en-US"/>
              <a:t>The Four-Cell SWOT Matrix</a:t>
            </a:r>
          </a:p>
        </p:txBody>
      </p:sp>
      <p:sp>
        <p:nvSpPr>
          <p:cNvPr id="276484" name="Rectangle 4"/>
          <p:cNvSpPr>
            <a:spLocks noChangeArrowheads="1"/>
          </p:cNvSpPr>
          <p:nvPr/>
        </p:nvSpPr>
        <p:spPr bwMode="auto">
          <a:xfrm>
            <a:off x="1371600" y="6096000"/>
            <a:ext cx="6400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0" rIns="90488" bIns="0" anchor="b">
            <a:spAutoFit/>
          </a:bodyPr>
          <a:lstStyle/>
          <a:p>
            <a:pPr algn="ctr" eaLnBrk="0" hangingPunct="0"/>
            <a:r>
              <a:rPr lang="en-US" sz="1000">
                <a:latin typeface="Arial" charset="0"/>
              </a:rPr>
              <a:t>Source: Reproduced from Nigel F. Piercy, </a:t>
            </a:r>
            <a:r>
              <a:rPr lang="en-US" sz="1000" i="1">
                <a:latin typeface="Arial" charset="0"/>
              </a:rPr>
              <a:t>Market-Led Strategic Change</a:t>
            </a:r>
            <a:r>
              <a:rPr lang="en-US" sz="1000">
                <a:latin typeface="Arial" charset="0"/>
              </a:rPr>
              <a:t>. Copyright © 1992, p. 371, with permission from Elsevier Science.</a:t>
            </a:r>
          </a:p>
        </p:txBody>
      </p:sp>
      <p:pic>
        <p:nvPicPr>
          <p:cNvPr id="276486" name="Picture 6" descr="345270_la_02_06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900" y="895350"/>
            <a:ext cx="6675438" cy="514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608104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300</Words>
  <Application>Microsoft Macintosh PowerPoint</Application>
  <PresentationFormat>On-screen Show (4:3)</PresentationFormat>
  <Paragraphs>48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Strategic Planning Process</vt:lpstr>
      <vt:lpstr>Understanding Strategic Planning Process</vt:lpstr>
      <vt:lpstr>Strategic Planning Process</vt:lpstr>
      <vt:lpstr>Components of Strategic Planning</vt:lpstr>
      <vt:lpstr>Assessing Organizational Resources and Opportunities</vt:lpstr>
      <vt:lpstr>Assessing Organizational Resources and Opportunities</vt:lpstr>
      <vt:lpstr>Assessing Organizational Resources and Opportunities</vt:lpstr>
      <vt:lpstr>SWOT Analysis</vt:lpstr>
      <vt:lpstr>The Four-Cell SWOT Matrix</vt:lpstr>
      <vt:lpstr>Marketing Strategy and Marketing Plan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Planning Process</dc:title>
  <dc:creator>emma</dc:creator>
  <cp:lastModifiedBy>emma</cp:lastModifiedBy>
  <cp:revision>5</cp:revision>
  <dcterms:created xsi:type="dcterms:W3CDTF">2019-04-08T23:01:46Z</dcterms:created>
  <dcterms:modified xsi:type="dcterms:W3CDTF">2019-06-24T05:43:32Z</dcterms:modified>
</cp:coreProperties>
</file>