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</p:sldMasterIdLst>
  <p:notesMasterIdLst>
    <p:notesMasterId r:id="rId36"/>
  </p:notesMasterIdLst>
  <p:handoutMasterIdLst>
    <p:handoutMasterId r:id="rId37"/>
  </p:handoutMasterIdLst>
  <p:sldIdLst>
    <p:sldId id="257" r:id="rId7"/>
    <p:sldId id="258" r:id="rId8"/>
    <p:sldId id="265" r:id="rId9"/>
    <p:sldId id="259" r:id="rId10"/>
    <p:sldId id="261" r:id="rId11"/>
    <p:sldId id="262" r:id="rId12"/>
    <p:sldId id="264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88" r:id="rId21"/>
    <p:sldId id="273" r:id="rId22"/>
    <p:sldId id="274" r:id="rId23"/>
    <p:sldId id="275" r:id="rId24"/>
    <p:sldId id="276" r:id="rId25"/>
    <p:sldId id="277" r:id="rId26"/>
    <p:sldId id="287" r:id="rId27"/>
    <p:sldId id="278" r:id="rId28"/>
    <p:sldId id="279" r:id="rId29"/>
    <p:sldId id="280" r:id="rId30"/>
    <p:sldId id="281" r:id="rId31"/>
    <p:sldId id="282" r:id="rId32"/>
    <p:sldId id="284" r:id="rId33"/>
    <p:sldId id="283" r:id="rId34"/>
    <p:sldId id="285" r:id="rId35"/>
  </p:sldIdLst>
  <p:sldSz cx="9144000" cy="6858000" type="screen4x3"/>
  <p:notesSz cx="6954838" cy="1113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3072" y="-90"/>
      </p:cViewPr>
      <p:guideLst>
        <p:guide orient="horz" pos="3508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556895"/>
          </a:xfrm>
          <a:prstGeom prst="rect">
            <a:avLst/>
          </a:prstGeom>
        </p:spPr>
        <p:txBody>
          <a:bodyPr vert="horz" lIns="103382" tIns="51691" rIns="103382" bIns="51691" rtlCol="0"/>
          <a:lstStyle>
            <a:lvl1pPr algn="l">
              <a:defRPr sz="1400"/>
            </a:lvl1pPr>
          </a:lstStyle>
          <a:p>
            <a:r>
              <a:rPr lang="en-US" smtClean="0"/>
              <a:t>BREVET A-B/PPN-UU NO 42/EARindo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40175" y="10579100"/>
            <a:ext cx="3013075" cy="55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374B9-1C4C-477B-BE65-DBDE9CD25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08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556895"/>
          </a:xfrm>
          <a:prstGeom prst="rect">
            <a:avLst/>
          </a:prstGeom>
        </p:spPr>
        <p:txBody>
          <a:bodyPr vert="horz" lIns="103382" tIns="51691" rIns="103382" bIns="51691" rtlCol="0"/>
          <a:lstStyle>
            <a:lvl1pPr algn="l">
              <a:defRPr sz="1400"/>
            </a:lvl1pPr>
          </a:lstStyle>
          <a:p>
            <a:r>
              <a:rPr lang="en-US" smtClean="0"/>
              <a:t>BREVET A-B/PPN-UU NO 42/EARindo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556895"/>
          </a:xfrm>
          <a:prstGeom prst="rect">
            <a:avLst/>
          </a:prstGeom>
        </p:spPr>
        <p:txBody>
          <a:bodyPr vert="horz" lIns="103382" tIns="51691" rIns="103382" bIns="51691" rtlCol="0"/>
          <a:lstStyle>
            <a:lvl1pPr algn="r">
              <a:defRPr sz="1400"/>
            </a:lvl1pPr>
          </a:lstStyle>
          <a:p>
            <a:fld id="{8DAA7DB1-50DB-4562-B6BB-F3014A25460F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835025"/>
            <a:ext cx="5567362" cy="4176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382" tIns="51691" rIns="103382" bIns="516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5290502"/>
            <a:ext cx="5563870" cy="5012055"/>
          </a:xfrm>
          <a:prstGeom prst="rect">
            <a:avLst/>
          </a:prstGeom>
        </p:spPr>
        <p:txBody>
          <a:bodyPr vert="horz" lIns="103382" tIns="51691" rIns="103382" bIns="516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579072"/>
            <a:ext cx="3013763" cy="556895"/>
          </a:xfrm>
          <a:prstGeom prst="rect">
            <a:avLst/>
          </a:prstGeom>
        </p:spPr>
        <p:txBody>
          <a:bodyPr vert="horz" lIns="103382" tIns="51691" rIns="103382" bIns="51691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10579072"/>
            <a:ext cx="3013763" cy="556895"/>
          </a:xfrm>
          <a:prstGeom prst="rect">
            <a:avLst/>
          </a:prstGeom>
        </p:spPr>
        <p:txBody>
          <a:bodyPr vert="horz" lIns="103382" tIns="51691" rIns="103382" bIns="51691" rtlCol="0" anchor="b"/>
          <a:lstStyle>
            <a:lvl1pPr algn="r">
              <a:defRPr sz="1400"/>
            </a:lvl1pPr>
          </a:lstStyle>
          <a:p>
            <a:fld id="{B6E265CE-2CE5-4EDC-8C46-5D63E51282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113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6FB661-8361-460F-9886-0D1769C53809}" type="slidenum">
              <a:rPr lang="en-US"/>
              <a:pPr/>
              <a:t>14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3A1335-4A43-4A1D-86DB-1118AC3DDC5A}" type="slidenum">
              <a:rPr lang="en-US"/>
              <a:pPr/>
              <a:t>17</a:t>
            </a:fld>
            <a:endParaRPr lang="en-US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574" tIns="0" rIns="21574" bIns="0" anchor="b"/>
          <a:lstStyle/>
          <a:p>
            <a:pPr algn="r" defTabSz="863020" eaLnBrk="0" hangingPunct="0"/>
            <a:r>
              <a:rPr lang="en-US" sz="1100" i="1" dirty="0">
                <a:latin typeface="Times New Roman" pitchFamily="18" charset="0"/>
              </a:rPr>
              <a:t>26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6328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574" tIns="0" rIns="21574" bIns="0" anchor="b"/>
          <a:lstStyle/>
          <a:p>
            <a:pPr algn="r" defTabSz="863020" eaLnBrk="0" hangingPunct="0"/>
            <a:r>
              <a:rPr lang="en-US" sz="1100" i="1" dirty="0">
                <a:latin typeface="Times New Roman" pitchFamily="18" charset="0"/>
              </a:rPr>
              <a:t>21</a:t>
            </a:r>
          </a:p>
        </p:txBody>
      </p:sp>
      <p:sp>
        <p:nvSpPr>
          <p:cNvPr id="56329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6330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6331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332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84D7B3-D2E4-49F7-BF43-2E12B16A4D52}" type="slidenum">
              <a:rPr lang="en-US"/>
              <a:pPr/>
              <a:t>18</a:t>
            </a:fld>
            <a:endParaRPr lang="en-US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574" tIns="0" rIns="21574" bIns="0" anchor="b"/>
          <a:lstStyle/>
          <a:p>
            <a:pPr algn="r" defTabSz="863020" eaLnBrk="0" hangingPunct="0"/>
            <a:r>
              <a:rPr lang="en-US" sz="1100" i="1" dirty="0">
                <a:latin typeface="Times New Roman" pitchFamily="18" charset="0"/>
              </a:rPr>
              <a:t>13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7352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574" tIns="0" rIns="21574" bIns="0" anchor="b"/>
          <a:lstStyle/>
          <a:p>
            <a:pPr algn="r" defTabSz="863020" eaLnBrk="0" hangingPunct="0"/>
            <a:r>
              <a:rPr lang="en-US" sz="1100" i="1" dirty="0">
                <a:latin typeface="Times New Roman" pitchFamily="18" charset="0"/>
              </a:rPr>
              <a:t>11</a:t>
            </a:r>
          </a:p>
        </p:txBody>
      </p:sp>
      <p:sp>
        <p:nvSpPr>
          <p:cNvPr id="57353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7354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7355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356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Unit Pelatihan Pajak FORMASI</a:t>
            </a:r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84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84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7590BBA-0E83-47B5-A0C4-330C2AF08D73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22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46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8375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8376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58377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8379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380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4F00DE7-4A99-4982-9FF0-5ABC71112023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23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2B36045-A6A8-466A-81F6-F2987E14031F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24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47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0423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0424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41</a:t>
            </a:r>
          </a:p>
        </p:txBody>
      </p:sp>
      <p:sp>
        <p:nvSpPr>
          <p:cNvPr id="60425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0426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0427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28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1C2AA18-BB0B-4BC8-8296-C651C776E6B2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25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48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42</a:t>
            </a:r>
          </a:p>
        </p:txBody>
      </p:sp>
      <p:sp>
        <p:nvSpPr>
          <p:cNvPr id="61449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1450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1451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52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3A86F21-1858-49E1-B4C6-C95318C19313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27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38</a:t>
            </a: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4758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4759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32</a:t>
            </a:r>
          </a:p>
        </p:txBody>
      </p:sp>
      <p:sp>
        <p:nvSpPr>
          <p:cNvPr id="74761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4762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4763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764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8F22175-5221-4959-B926-53C646B02E9C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28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163AA03-B78C-4446-B283-525E725508D0}" type="slidenum">
              <a:rPr lang="en-US" sz="1100">
                <a:latin typeface="Times New Roman" pitchFamily="18" charset="0"/>
              </a:rPr>
              <a:pPr/>
              <a:t>29</a:t>
            </a:fld>
            <a:endParaRPr lang="en-US" sz="1100" dirty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hangingPunct="0"/>
            <a:r>
              <a:rPr lang="en-US" sz="1100" i="1" dirty="0">
                <a:latin typeface="Times New Roman" pitchFamily="18" charset="0"/>
              </a:rPr>
              <a:t>41</a:t>
            </a:r>
          </a:p>
        </p:txBody>
      </p:sp>
      <p:sp>
        <p:nvSpPr>
          <p:cNvPr id="73733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73734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73735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73736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hangingPunct="0"/>
            <a:r>
              <a:rPr lang="en-US" sz="1100" i="1" dirty="0">
                <a:latin typeface="Times New Roman" pitchFamily="18" charset="0"/>
              </a:rPr>
              <a:t>35</a:t>
            </a:r>
          </a:p>
        </p:txBody>
      </p:sp>
      <p:sp>
        <p:nvSpPr>
          <p:cNvPr id="73737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73738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73739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740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84" y="5290502"/>
            <a:ext cx="5563870" cy="5012055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E5522E-F5C8-4A38-B3E8-140F73278A3C}" type="slidenum">
              <a:rPr lang="en-US"/>
              <a:pPr/>
              <a:t>13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PPn &amp; PPnBm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60B8EC-B4B5-47D6-A787-290723DF74D7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76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65F6-45EA-4107-8363-E157BDBC45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581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4198-8CF8-4CED-891F-30B0869B10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59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A8B4-DEAA-4B47-940F-77CBB3C5D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6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798A-B061-4EB4-B81A-E5664CDB1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7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FE42-1E94-4B59-A424-797482AD2D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2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70D8-EAC9-4B7E-A5BA-79C07AD6C6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502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7DBA-4BEE-4DA9-BCC4-3994BDCE37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4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101D-7439-4ED0-AC0C-91197F198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444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F4D8-E9EC-40F6-9C87-8D89E4B560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390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4E2-953B-4D5A-9E06-F3A0C73E87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126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PPn &amp; PPnBm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60B8EC-B4B5-47D6-A787-290723DF74D7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34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65F6-45EA-4107-8363-E157BDBC45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9149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4198-8CF8-4CED-891F-30B0869B10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45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A8B4-DEAA-4B47-940F-77CBB3C5D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80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798A-B061-4EB4-B81A-E5664CDB1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45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FE42-1E94-4B59-A424-797482AD2D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764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70D8-EAC9-4B7E-A5BA-79C07AD6C6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3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7DBA-4BEE-4DA9-BCC4-3994BDCE37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474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101D-7439-4ED0-AC0C-91197F198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824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F4D8-E9EC-40F6-9C87-8D89E4B560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958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4E2-953B-4D5A-9E06-F3A0C73E87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863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PPn &amp; PPnBm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60B8EC-B4B5-47D6-A787-290723DF74D7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3917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65F6-45EA-4107-8363-E157BDBC45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341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4198-8CF8-4CED-891F-30B0869B10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998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A8B4-DEAA-4B47-940F-77CBB3C5D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976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798A-B061-4EB4-B81A-E5664CDB1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408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FE42-1E94-4B59-A424-797482AD2D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43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70D8-EAC9-4B7E-A5BA-79C07AD6C6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548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7DBA-4BEE-4DA9-BCC4-3994BDCE37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262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101D-7439-4ED0-AC0C-91197F198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7883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F4D8-E9EC-40F6-9C87-8D89E4B560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056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4E2-953B-4D5A-9E06-F3A0C73E87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88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PPn &amp; PPnBm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60B8EC-B4B5-47D6-A787-290723DF74D7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318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65F6-45EA-4107-8363-E157BDBC45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259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4198-8CF8-4CED-891F-30B0869B10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4003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A8B4-DEAA-4B47-940F-77CBB3C5D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325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798A-B061-4EB4-B81A-E5664CDB1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8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FE42-1E94-4B59-A424-797482AD2D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790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70D8-EAC9-4B7E-A5BA-79C07AD6C6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416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7DBA-4BEE-4DA9-BCC4-3994BDCE37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59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101D-7439-4ED0-AC0C-91197F198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849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F4D8-E9EC-40F6-9C87-8D89E4B560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923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4E2-953B-4D5A-9E06-F3A0C73E87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45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PPn &amp; PPnBm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60B8EC-B4B5-47D6-A787-290723DF74D7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3350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65F6-45EA-4107-8363-E157BDBC45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084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4198-8CF8-4CED-891F-30B0869B10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590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A8B4-DEAA-4B47-940F-77CBB3C5D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06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798A-B061-4EB4-B81A-E5664CDB1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2907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FE42-1E94-4B59-A424-797482AD2D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8079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70D8-EAC9-4B7E-A5BA-79C07AD6C6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601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7DBA-4BEE-4DA9-BCC4-3994BDCE37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186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101D-7439-4ED0-AC0C-91197F198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339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F4D8-E9EC-40F6-9C87-8D89E4B560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005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4E2-953B-4D5A-9E06-F3A0C73E87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5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19E6A-F902-4E2A-ACF4-69CD9C39B1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8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19E6A-F902-4E2A-ACF4-69CD9C39B1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2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19E6A-F902-4E2A-ACF4-69CD9C39B1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6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19E6A-F902-4E2A-ACF4-69CD9C39B1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19E6A-F902-4E2A-ACF4-69CD9C39B1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21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Dejbkgrn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88900"/>
            <a:ext cx="2387600" cy="1550988"/>
            <a:chOff x="0" y="208"/>
            <a:chExt cx="1354" cy="84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208"/>
              <a:ext cx="1354" cy="847"/>
              <a:chOff x="0" y="208"/>
              <a:chExt cx="1354" cy="847"/>
            </a:xfrm>
          </p:grpSpPr>
          <p:sp>
            <p:nvSpPr>
              <p:cNvPr id="2078" name="AutoShape 5"/>
              <p:cNvSpPr>
                <a:spLocks noChangeArrowheads="1"/>
              </p:cNvSpPr>
              <p:nvPr/>
            </p:nvSpPr>
            <p:spPr bwMode="auto">
              <a:xfrm flipV="1">
                <a:off x="624" y="208"/>
                <a:ext cx="730" cy="83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9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217" y="10932"/>
                    </a:moveTo>
                    <a:cubicBezTo>
                      <a:pt x="3216" y="10888"/>
                      <a:pt x="3216" y="10844"/>
                      <a:pt x="3216" y="10800"/>
                    </a:cubicBezTo>
                    <a:cubicBezTo>
                      <a:pt x="3216" y="6611"/>
                      <a:pt x="6611" y="3216"/>
                      <a:pt x="10800" y="3216"/>
                    </a:cubicBezTo>
                    <a:cubicBezTo>
                      <a:pt x="14988" y="3216"/>
                      <a:pt x="18384" y="6611"/>
                      <a:pt x="18384" y="10800"/>
                    </a:cubicBezTo>
                    <a:cubicBezTo>
                      <a:pt x="18384" y="10844"/>
                      <a:pt x="18383" y="10888"/>
                      <a:pt x="18382" y="10932"/>
                    </a:cubicBezTo>
                    <a:lnTo>
                      <a:pt x="21598" y="10989"/>
                    </a:lnTo>
                    <a:cubicBezTo>
                      <a:pt x="21599" y="10926"/>
                      <a:pt x="21600" y="10863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0863"/>
                      <a:pt x="0" y="10926"/>
                      <a:pt x="1" y="10989"/>
                    </a:cubicBezTo>
                    <a:lnTo>
                      <a:pt x="3217" y="10932"/>
                    </a:lnTo>
                    <a:close/>
                  </a:path>
                </a:pathLst>
              </a:custGeom>
              <a:solidFill>
                <a:srgbClr val="E4BB68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277800" prstMaterial="legacyPlastic">
                <a:bevelT w="13500" h="13500" prst="angle"/>
                <a:bevelB w="13500" h="13500" prst="angle"/>
                <a:extrusionClr>
                  <a:srgbClr val="E4BB68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9" name="AutoShape 6"/>
              <p:cNvSpPr>
                <a:spLocks noChangeArrowheads="1"/>
              </p:cNvSpPr>
              <p:nvPr/>
            </p:nvSpPr>
            <p:spPr bwMode="auto">
              <a:xfrm>
                <a:off x="0" y="216"/>
                <a:ext cx="730" cy="83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9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217" y="10932"/>
                    </a:moveTo>
                    <a:cubicBezTo>
                      <a:pt x="3216" y="10888"/>
                      <a:pt x="3216" y="10844"/>
                      <a:pt x="3216" y="10800"/>
                    </a:cubicBezTo>
                    <a:cubicBezTo>
                      <a:pt x="3216" y="6611"/>
                      <a:pt x="6611" y="3216"/>
                      <a:pt x="10800" y="3216"/>
                    </a:cubicBezTo>
                    <a:cubicBezTo>
                      <a:pt x="14988" y="3216"/>
                      <a:pt x="18384" y="6611"/>
                      <a:pt x="18384" y="10800"/>
                    </a:cubicBezTo>
                    <a:cubicBezTo>
                      <a:pt x="18384" y="10844"/>
                      <a:pt x="18383" y="10888"/>
                      <a:pt x="18382" y="10932"/>
                    </a:cubicBezTo>
                    <a:lnTo>
                      <a:pt x="21598" y="10989"/>
                    </a:lnTo>
                    <a:cubicBezTo>
                      <a:pt x="21599" y="10926"/>
                      <a:pt x="21600" y="10863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0863"/>
                      <a:pt x="0" y="10926"/>
                      <a:pt x="1" y="10989"/>
                    </a:cubicBezTo>
                    <a:lnTo>
                      <a:pt x="3217" y="10932"/>
                    </a:lnTo>
                    <a:close/>
                  </a:path>
                </a:pathLst>
              </a:custGeom>
              <a:solidFill>
                <a:srgbClr val="E4BB68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277800" prstMaterial="legacyPlastic">
                <a:bevelT w="13500" h="13500" prst="angle"/>
                <a:bevelB w="13500" h="13500" prst="angle"/>
                <a:extrusionClr>
                  <a:srgbClr val="E4BB68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132" y="401"/>
              <a:ext cx="436" cy="462"/>
              <a:chOff x="13" y="25"/>
              <a:chExt cx="339" cy="383"/>
            </a:xfrm>
          </p:grpSpPr>
          <p:sp>
            <p:nvSpPr>
              <p:cNvPr id="2067" name="AutoShape 8"/>
              <p:cNvSpPr>
                <a:spLocks noChangeArrowheads="1"/>
              </p:cNvSpPr>
              <p:nvPr/>
            </p:nvSpPr>
            <p:spPr bwMode="auto">
              <a:xfrm rot="-10715972" flipH="1" flipV="1">
                <a:off x="146" y="356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569 h 21600"/>
                  <a:gd name="T14" fmla="*/ 17143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8" name="AutoShape 9"/>
              <p:cNvSpPr>
                <a:spLocks noChangeArrowheads="1"/>
              </p:cNvSpPr>
              <p:nvPr/>
            </p:nvSpPr>
            <p:spPr bwMode="auto">
              <a:xfrm rot="-6421764" flipH="1" flipV="1">
                <a:off x="3" y="231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9" name="AutoShape 10"/>
              <p:cNvSpPr>
                <a:spLocks noChangeArrowheads="1"/>
              </p:cNvSpPr>
              <p:nvPr/>
            </p:nvSpPr>
            <p:spPr bwMode="auto">
              <a:xfrm rot="-8386349" flipH="1" flipV="1">
                <a:off x="54" y="314"/>
                <a:ext cx="63" cy="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483 h 21600"/>
                  <a:gd name="T14" fmla="*/ 17143 w 21600"/>
                  <a:gd name="T15" fmla="*/ 1711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0" name="AutoShape 11"/>
              <p:cNvSpPr>
                <a:spLocks noChangeArrowheads="1"/>
              </p:cNvSpPr>
              <p:nvPr/>
            </p:nvSpPr>
            <p:spPr bwMode="auto">
              <a:xfrm rot="-4260192" flipH="1" flipV="1">
                <a:off x="2" y="134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1" name="AutoShape 12"/>
              <p:cNvSpPr>
                <a:spLocks noChangeArrowheads="1"/>
              </p:cNvSpPr>
              <p:nvPr/>
            </p:nvSpPr>
            <p:spPr bwMode="auto">
              <a:xfrm rot="8737576" flipH="1" flipV="1">
                <a:off x="238" y="328"/>
                <a:ext cx="62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9 w 21600"/>
                  <a:gd name="T13" fmla="*/ 4569 h 21600"/>
                  <a:gd name="T14" fmla="*/ 17071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2" name="AutoShape 13"/>
              <p:cNvSpPr>
                <a:spLocks noChangeArrowheads="1"/>
              </p:cNvSpPr>
              <p:nvPr/>
            </p:nvSpPr>
            <p:spPr bwMode="auto">
              <a:xfrm rot="-1964586" flipH="1" flipV="1">
                <a:off x="63" y="50"/>
                <a:ext cx="62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9 w 21600"/>
                  <a:gd name="T13" fmla="*/ 4569 h 21600"/>
                  <a:gd name="T14" fmla="*/ 17071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3" name="AutoShape 14"/>
              <p:cNvSpPr>
                <a:spLocks noChangeArrowheads="1"/>
              </p:cNvSpPr>
              <p:nvPr/>
            </p:nvSpPr>
            <p:spPr bwMode="auto">
              <a:xfrm>
                <a:off x="52" y="69"/>
                <a:ext cx="261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5 w 21600"/>
                  <a:gd name="T25" fmla="*/ 3172 h 21600"/>
                  <a:gd name="T26" fmla="*/ 18455 w 21600"/>
                  <a:gd name="T27" fmla="*/ 18428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7997" y="10800"/>
                    </a:moveTo>
                    <a:cubicBezTo>
                      <a:pt x="7997" y="12348"/>
                      <a:pt x="9252" y="13603"/>
                      <a:pt x="10800" y="13603"/>
                    </a:cubicBezTo>
                    <a:cubicBezTo>
                      <a:pt x="12348" y="13603"/>
                      <a:pt x="13603" y="12348"/>
                      <a:pt x="13603" y="10800"/>
                    </a:cubicBezTo>
                    <a:cubicBezTo>
                      <a:pt x="13603" y="9252"/>
                      <a:pt x="12348" y="7997"/>
                      <a:pt x="10800" y="7997"/>
                    </a:cubicBezTo>
                    <a:cubicBezTo>
                      <a:pt x="9252" y="7997"/>
                      <a:pt x="7997" y="9252"/>
                      <a:pt x="7997" y="10800"/>
                    </a:cubicBez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4" name="AutoShape 15"/>
              <p:cNvSpPr>
                <a:spLocks noChangeArrowheads="1"/>
              </p:cNvSpPr>
              <p:nvPr/>
            </p:nvSpPr>
            <p:spPr bwMode="auto">
              <a:xfrm flipH="1" flipV="1">
                <a:off x="157" y="25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569 h 21600"/>
                  <a:gd name="T14" fmla="*/ 17143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5" name="AutoShape 16"/>
              <p:cNvSpPr>
                <a:spLocks noChangeArrowheads="1"/>
              </p:cNvSpPr>
              <p:nvPr/>
            </p:nvSpPr>
            <p:spPr bwMode="auto">
              <a:xfrm rot="6502776" flipH="1" flipV="1">
                <a:off x="293" y="237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6" name="AutoShape 17"/>
              <p:cNvSpPr>
                <a:spLocks noChangeArrowheads="1"/>
              </p:cNvSpPr>
              <p:nvPr/>
            </p:nvSpPr>
            <p:spPr bwMode="auto">
              <a:xfrm rot="4329237" flipH="1" flipV="1">
                <a:off x="284" y="134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7" name="AutoShape 18"/>
              <p:cNvSpPr>
                <a:spLocks noChangeArrowheads="1"/>
              </p:cNvSpPr>
              <p:nvPr/>
            </p:nvSpPr>
            <p:spPr bwMode="auto">
              <a:xfrm rot="2039167" flipH="1" flipV="1">
                <a:off x="229" y="62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569 h 21600"/>
                  <a:gd name="T14" fmla="*/ 17143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764" y="370"/>
              <a:ext cx="452" cy="508"/>
              <a:chOff x="13" y="25"/>
              <a:chExt cx="339" cy="383"/>
            </a:xfrm>
          </p:grpSpPr>
          <p:sp>
            <p:nvSpPr>
              <p:cNvPr id="2056" name="AutoShape 20"/>
              <p:cNvSpPr>
                <a:spLocks noChangeArrowheads="1"/>
              </p:cNvSpPr>
              <p:nvPr/>
            </p:nvSpPr>
            <p:spPr bwMode="auto">
              <a:xfrm rot="-10715972" flipH="1" flipV="1">
                <a:off x="146" y="356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569 h 21600"/>
                  <a:gd name="T14" fmla="*/ 17143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57" name="AutoShape 21"/>
              <p:cNvSpPr>
                <a:spLocks noChangeArrowheads="1"/>
              </p:cNvSpPr>
              <p:nvPr/>
            </p:nvSpPr>
            <p:spPr bwMode="auto">
              <a:xfrm rot="-6421764" flipH="1" flipV="1">
                <a:off x="3" y="231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58" name="AutoShape 22"/>
              <p:cNvSpPr>
                <a:spLocks noChangeArrowheads="1"/>
              </p:cNvSpPr>
              <p:nvPr/>
            </p:nvSpPr>
            <p:spPr bwMode="auto">
              <a:xfrm rot="-8386349" flipH="1" flipV="1">
                <a:off x="54" y="314"/>
                <a:ext cx="63" cy="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483 h 21600"/>
                  <a:gd name="T14" fmla="*/ 17143 w 21600"/>
                  <a:gd name="T15" fmla="*/ 1711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59" name="AutoShape 23"/>
              <p:cNvSpPr>
                <a:spLocks noChangeArrowheads="1"/>
              </p:cNvSpPr>
              <p:nvPr/>
            </p:nvSpPr>
            <p:spPr bwMode="auto">
              <a:xfrm rot="-4260192" flipH="1" flipV="1">
                <a:off x="2" y="134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0" name="AutoShape 24"/>
              <p:cNvSpPr>
                <a:spLocks noChangeArrowheads="1"/>
              </p:cNvSpPr>
              <p:nvPr/>
            </p:nvSpPr>
            <p:spPr bwMode="auto">
              <a:xfrm rot="8737576" flipH="1" flipV="1">
                <a:off x="238" y="328"/>
                <a:ext cx="62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9 w 21600"/>
                  <a:gd name="T13" fmla="*/ 4569 h 21600"/>
                  <a:gd name="T14" fmla="*/ 17071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1" name="AutoShape 25"/>
              <p:cNvSpPr>
                <a:spLocks noChangeArrowheads="1"/>
              </p:cNvSpPr>
              <p:nvPr/>
            </p:nvSpPr>
            <p:spPr bwMode="auto">
              <a:xfrm rot="-1964586" flipH="1" flipV="1">
                <a:off x="63" y="50"/>
                <a:ext cx="62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9 w 21600"/>
                  <a:gd name="T13" fmla="*/ 4569 h 21600"/>
                  <a:gd name="T14" fmla="*/ 17071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2" name="AutoShape 26"/>
              <p:cNvSpPr>
                <a:spLocks noChangeArrowheads="1"/>
              </p:cNvSpPr>
              <p:nvPr/>
            </p:nvSpPr>
            <p:spPr bwMode="auto">
              <a:xfrm>
                <a:off x="52" y="69"/>
                <a:ext cx="261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5 w 21600"/>
                  <a:gd name="T25" fmla="*/ 3172 h 21600"/>
                  <a:gd name="T26" fmla="*/ 18455 w 21600"/>
                  <a:gd name="T27" fmla="*/ 18428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7997" y="10800"/>
                    </a:moveTo>
                    <a:cubicBezTo>
                      <a:pt x="7997" y="12348"/>
                      <a:pt x="9252" y="13603"/>
                      <a:pt x="10800" y="13603"/>
                    </a:cubicBezTo>
                    <a:cubicBezTo>
                      <a:pt x="12348" y="13603"/>
                      <a:pt x="13603" y="12348"/>
                      <a:pt x="13603" y="10800"/>
                    </a:cubicBezTo>
                    <a:cubicBezTo>
                      <a:pt x="13603" y="9252"/>
                      <a:pt x="12348" y="7997"/>
                      <a:pt x="10800" y="7997"/>
                    </a:cubicBezTo>
                    <a:cubicBezTo>
                      <a:pt x="9252" y="7997"/>
                      <a:pt x="7997" y="9252"/>
                      <a:pt x="7997" y="10800"/>
                    </a:cubicBez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3" name="AutoShape 27"/>
              <p:cNvSpPr>
                <a:spLocks noChangeArrowheads="1"/>
              </p:cNvSpPr>
              <p:nvPr/>
            </p:nvSpPr>
            <p:spPr bwMode="auto">
              <a:xfrm flipH="1" flipV="1">
                <a:off x="157" y="25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569 h 21600"/>
                  <a:gd name="T14" fmla="*/ 17143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4" name="AutoShape 28"/>
              <p:cNvSpPr>
                <a:spLocks noChangeArrowheads="1"/>
              </p:cNvSpPr>
              <p:nvPr/>
            </p:nvSpPr>
            <p:spPr bwMode="auto">
              <a:xfrm rot="6502776" flipH="1" flipV="1">
                <a:off x="293" y="237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5" name="AutoShape 29"/>
              <p:cNvSpPr>
                <a:spLocks noChangeArrowheads="1"/>
              </p:cNvSpPr>
              <p:nvPr/>
            </p:nvSpPr>
            <p:spPr bwMode="auto">
              <a:xfrm rot="4329237" flipH="1" flipV="1">
                <a:off x="284" y="134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6" name="AutoShape 30"/>
              <p:cNvSpPr>
                <a:spLocks noChangeArrowheads="1"/>
              </p:cNvSpPr>
              <p:nvPr/>
            </p:nvSpPr>
            <p:spPr bwMode="auto">
              <a:xfrm rot="2039167" flipH="1" flipV="1">
                <a:off x="229" y="62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569 h 21600"/>
                  <a:gd name="T14" fmla="*/ 17143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422943" name="Text Box 31"/>
          <p:cNvSpPr txBox="1">
            <a:spLocks noChangeArrowheads="1"/>
          </p:cNvSpPr>
          <p:nvPr/>
        </p:nvSpPr>
        <p:spPr bwMode="auto">
          <a:xfrm>
            <a:off x="0" y="2320925"/>
            <a:ext cx="9144000" cy="1109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3236" tIns="51618" rIns="103236" bIns="51618">
            <a:spAutoFit/>
          </a:bodyPr>
          <a:lstStyle>
            <a:lvl1pPr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15938"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1875"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47813"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5338"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4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PAJAK PERTAMBAHAN NILAI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UU NOMOR 42 TAHUN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304800"/>
            <a:ext cx="6291263" cy="1066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BUKAN BKP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4A AYAT (2)</a:t>
            </a:r>
            <a:endParaRPr lang="en-US" b="1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7173" name="Rectangle 1027"/>
          <p:cNvSpPr>
            <a:spLocks noChangeArrowheads="1"/>
          </p:cNvSpPr>
          <p:nvPr/>
        </p:nvSpPr>
        <p:spPr bwMode="auto">
          <a:xfrm>
            <a:off x="1524000" y="1524000"/>
            <a:ext cx="7213600" cy="93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just"/>
            <a:r>
              <a:rPr lang="en-US" sz="1800" b="1" dirty="0">
                <a:latin typeface="Verdana" pitchFamily="34" charset="0"/>
              </a:rPr>
              <a:t>BARANG HASIL PERTAMBANGAN </a:t>
            </a:r>
            <a:r>
              <a:rPr lang="en-US" sz="1800" b="1" dirty="0" smtClean="0">
                <a:latin typeface="Verdana" pitchFamily="34" charset="0"/>
              </a:rPr>
              <a:t>ATAU </a:t>
            </a:r>
          </a:p>
          <a:p>
            <a:pPr algn="just"/>
            <a:r>
              <a:rPr lang="en-US" sz="1800" b="1" dirty="0" smtClean="0">
                <a:latin typeface="Verdana" pitchFamily="34" charset="0"/>
              </a:rPr>
              <a:t>PENGEBORAN </a:t>
            </a:r>
            <a:r>
              <a:rPr lang="en-US" sz="1800" b="1" dirty="0">
                <a:latin typeface="Verdana" pitchFamily="34" charset="0"/>
              </a:rPr>
              <a:t>YANG DIAMBIL </a:t>
            </a:r>
            <a:r>
              <a:rPr lang="en-US" sz="1800" b="1" dirty="0" smtClean="0">
                <a:latin typeface="Verdana" pitchFamily="34" charset="0"/>
              </a:rPr>
              <a:t>LANGSUNG DARI</a:t>
            </a:r>
          </a:p>
          <a:p>
            <a:pPr algn="just"/>
            <a:r>
              <a:rPr lang="en-US" sz="1800" b="1" dirty="0" smtClean="0">
                <a:latin typeface="Verdana" pitchFamily="34" charset="0"/>
              </a:rPr>
              <a:t>SUMBERNYA ( MINYAK MENTAH, BATU BARA, DSB)</a:t>
            </a:r>
            <a:endParaRPr lang="en-US" sz="1800" b="1" dirty="0">
              <a:latin typeface="Verdana" pitchFamily="34" charset="0"/>
            </a:endParaRPr>
          </a:p>
        </p:txBody>
      </p:sp>
      <p:sp>
        <p:nvSpPr>
          <p:cNvPr id="7174" name="Rectangle 1028"/>
          <p:cNvSpPr>
            <a:spLocks noChangeArrowheads="1"/>
          </p:cNvSpPr>
          <p:nvPr/>
        </p:nvSpPr>
        <p:spPr bwMode="auto">
          <a:xfrm>
            <a:off x="1524000" y="2571750"/>
            <a:ext cx="7213600" cy="800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just"/>
            <a:r>
              <a:rPr lang="en-US" sz="1800" b="1" dirty="0">
                <a:latin typeface="Verdana" pitchFamily="34" charset="0"/>
              </a:rPr>
              <a:t>BARANG KEBUTUHAN POKOK YG SANGAT</a:t>
            </a:r>
          </a:p>
          <a:p>
            <a:pPr algn="just"/>
            <a:r>
              <a:rPr lang="en-US" sz="1800" b="1" dirty="0">
                <a:latin typeface="Verdana" pitchFamily="34" charset="0"/>
              </a:rPr>
              <a:t>DIBUTUHKAN RAKYAT BANYAK (BERAS</a:t>
            </a:r>
            <a:r>
              <a:rPr lang="en-US" sz="1800" b="1" dirty="0" smtClean="0">
                <a:latin typeface="Verdana" pitchFamily="34" charset="0"/>
              </a:rPr>
              <a:t>, GABAH,</a:t>
            </a:r>
          </a:p>
          <a:p>
            <a:pPr algn="just"/>
            <a:r>
              <a:rPr lang="en-US" sz="1800" b="1" dirty="0" smtClean="0">
                <a:latin typeface="Verdana" pitchFamily="34" charset="0"/>
              </a:rPr>
              <a:t> </a:t>
            </a:r>
            <a:r>
              <a:rPr lang="en-US" sz="1800" b="1" dirty="0">
                <a:latin typeface="Verdana" pitchFamily="34" charset="0"/>
              </a:rPr>
              <a:t>JAGUNG, SAGU, KEDELAI, GARAM)</a:t>
            </a:r>
          </a:p>
        </p:txBody>
      </p:sp>
      <p:sp>
        <p:nvSpPr>
          <p:cNvPr id="7175" name="Rectangle 1029"/>
          <p:cNvSpPr>
            <a:spLocks noChangeArrowheads="1"/>
          </p:cNvSpPr>
          <p:nvPr/>
        </p:nvSpPr>
        <p:spPr bwMode="auto">
          <a:xfrm>
            <a:off x="1524000" y="3486150"/>
            <a:ext cx="7213600" cy="800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just"/>
            <a:r>
              <a:rPr lang="en-US" sz="1800" b="1" dirty="0">
                <a:latin typeface="Verdana" pitchFamily="34" charset="0"/>
              </a:rPr>
              <a:t>MAKANAN DAN MINUMAN YG DISAJIKAN </a:t>
            </a:r>
            <a:r>
              <a:rPr lang="en-US" sz="1800" b="1" dirty="0" smtClean="0">
                <a:latin typeface="Verdana" pitchFamily="34" charset="0"/>
              </a:rPr>
              <a:t>DI </a:t>
            </a:r>
            <a:r>
              <a:rPr lang="en-US" sz="1800" b="1" dirty="0">
                <a:latin typeface="Verdana" pitchFamily="34" charset="0"/>
              </a:rPr>
              <a:t>HOTEL</a:t>
            </a:r>
            <a:r>
              <a:rPr lang="en-US" sz="1800" b="1" dirty="0" smtClean="0">
                <a:latin typeface="Verdana" pitchFamily="34" charset="0"/>
              </a:rPr>
              <a:t>,</a:t>
            </a:r>
          </a:p>
          <a:p>
            <a:pPr algn="just"/>
            <a:r>
              <a:rPr lang="en-US" sz="1800" b="1" dirty="0" smtClean="0">
                <a:latin typeface="Verdana" pitchFamily="34" charset="0"/>
              </a:rPr>
              <a:t> </a:t>
            </a:r>
            <a:r>
              <a:rPr lang="en-US" sz="1800" b="1" dirty="0">
                <a:latin typeface="Verdana" pitchFamily="34" charset="0"/>
              </a:rPr>
              <a:t>RUMAH MAKAN, WARUNG, </a:t>
            </a:r>
            <a:r>
              <a:rPr lang="en-US" sz="1800" b="1" dirty="0" smtClean="0">
                <a:latin typeface="Verdana" pitchFamily="34" charset="0"/>
              </a:rPr>
              <a:t>DAN </a:t>
            </a:r>
            <a:r>
              <a:rPr lang="en-US" sz="1800" b="1" dirty="0">
                <a:latin typeface="Verdana" pitchFamily="34" charset="0"/>
              </a:rPr>
              <a:t>SEJENISNYA</a:t>
            </a:r>
          </a:p>
        </p:txBody>
      </p:sp>
      <p:sp>
        <p:nvSpPr>
          <p:cNvPr id="7176" name="Rectangle 1030"/>
          <p:cNvSpPr>
            <a:spLocks noChangeArrowheads="1"/>
          </p:cNvSpPr>
          <p:nvPr/>
        </p:nvSpPr>
        <p:spPr bwMode="auto">
          <a:xfrm>
            <a:off x="1524000" y="4400550"/>
            <a:ext cx="72136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800" b="1">
                <a:latin typeface="Verdana" pitchFamily="34" charset="0"/>
              </a:rPr>
              <a:t>UANG, EMAS BATANGAN, DAN SURAT BERHARGA</a:t>
            </a:r>
          </a:p>
        </p:txBody>
      </p:sp>
      <p:sp>
        <p:nvSpPr>
          <p:cNvPr id="7177" name="Rectangle 1032"/>
          <p:cNvSpPr>
            <a:spLocks noChangeArrowheads="1"/>
          </p:cNvSpPr>
          <p:nvPr/>
        </p:nvSpPr>
        <p:spPr bwMode="auto">
          <a:xfrm>
            <a:off x="812800" y="971550"/>
            <a:ext cx="203200" cy="38862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AutoShape 1033"/>
          <p:cNvSpPr>
            <a:spLocks noChangeArrowheads="1"/>
          </p:cNvSpPr>
          <p:nvPr/>
        </p:nvSpPr>
        <p:spPr bwMode="auto">
          <a:xfrm>
            <a:off x="1016000" y="177165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utoShape 1034"/>
          <p:cNvSpPr>
            <a:spLocks noChangeArrowheads="1"/>
          </p:cNvSpPr>
          <p:nvPr/>
        </p:nvSpPr>
        <p:spPr bwMode="auto">
          <a:xfrm>
            <a:off x="1016000" y="274320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AutoShape 1035"/>
          <p:cNvSpPr>
            <a:spLocks noChangeArrowheads="1"/>
          </p:cNvSpPr>
          <p:nvPr/>
        </p:nvSpPr>
        <p:spPr bwMode="auto">
          <a:xfrm>
            <a:off x="1016000" y="360045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AutoShape 1036"/>
          <p:cNvSpPr>
            <a:spLocks noChangeArrowheads="1"/>
          </p:cNvSpPr>
          <p:nvPr/>
        </p:nvSpPr>
        <p:spPr bwMode="auto">
          <a:xfrm>
            <a:off x="1016000" y="451485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1037"/>
          <p:cNvSpPr>
            <a:spLocks noChangeArrowheads="1"/>
          </p:cNvSpPr>
          <p:nvPr/>
        </p:nvSpPr>
        <p:spPr bwMode="auto">
          <a:xfrm>
            <a:off x="1016000" y="971550"/>
            <a:ext cx="508000" cy="1143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AutoShape 1038"/>
          <p:cNvSpPr>
            <a:spLocks noChangeArrowheads="1"/>
          </p:cNvSpPr>
          <p:nvPr/>
        </p:nvSpPr>
        <p:spPr bwMode="auto">
          <a:xfrm>
            <a:off x="3251200" y="5086350"/>
            <a:ext cx="2743200" cy="342900"/>
          </a:xfrm>
          <a:prstGeom prst="downArrow">
            <a:avLst>
              <a:gd name="adj1" fmla="val 62657"/>
              <a:gd name="adj2" fmla="val 61111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000" b="1" baseline="30000">
              <a:solidFill>
                <a:srgbClr val="FAFD00"/>
              </a:solidFill>
              <a:latin typeface="Verdana" pitchFamily="34" charset="0"/>
            </a:endParaRPr>
          </a:p>
          <a:p>
            <a:pPr algn="ctr" eaLnBrk="0" hangingPunct="0"/>
            <a:endParaRPr lang="en-US" sz="2800" b="1" baseline="30000">
              <a:solidFill>
                <a:srgbClr val="FAFD00"/>
              </a:solidFill>
              <a:latin typeface="Verdana" pitchFamily="34" charset="0"/>
            </a:endParaRPr>
          </a:p>
        </p:txBody>
      </p:sp>
      <p:sp>
        <p:nvSpPr>
          <p:cNvPr id="7184" name="Rectangle 1040"/>
          <p:cNvSpPr>
            <a:spLocks noChangeArrowheads="1"/>
          </p:cNvSpPr>
          <p:nvPr/>
        </p:nvSpPr>
        <p:spPr bwMode="auto">
          <a:xfrm>
            <a:off x="812800" y="5543550"/>
            <a:ext cx="7620000" cy="857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latin typeface="Verdana" pitchFamily="34" charset="0"/>
              </a:rPr>
              <a:t>DITETAPKAN LEBIH LANJUT DGN</a:t>
            </a:r>
          </a:p>
          <a:p>
            <a:pPr algn="ctr"/>
            <a:r>
              <a:rPr lang="en-US" b="1" dirty="0">
                <a:latin typeface="Verdana" pitchFamily="34" charset="0"/>
              </a:rPr>
              <a:t>PP NOMOR </a:t>
            </a:r>
            <a:r>
              <a:rPr lang="en-US" b="1" dirty="0" smtClean="0">
                <a:latin typeface="Verdana" pitchFamily="34" charset="0"/>
              </a:rPr>
              <a:t>38 </a:t>
            </a:r>
            <a:r>
              <a:rPr lang="en-US" b="1" dirty="0">
                <a:latin typeface="Verdana" pitchFamily="34" charset="0"/>
              </a:rPr>
              <a:t>TAHUN </a:t>
            </a:r>
            <a:r>
              <a:rPr lang="en-US" b="1" dirty="0" smtClean="0">
                <a:latin typeface="Verdana" pitchFamily="34" charset="0"/>
              </a:rPr>
              <a:t>2003 DAN PP 31 TAHUN 2007</a:t>
            </a:r>
            <a:endParaRPr lang="en-US" b="1" dirty="0">
              <a:latin typeface="Verdana" pitchFamily="34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1026"/>
          <p:cNvSpPr>
            <a:spLocks noChangeArrowheads="1"/>
          </p:cNvSpPr>
          <p:nvPr/>
        </p:nvSpPr>
        <p:spPr bwMode="auto">
          <a:xfrm>
            <a:off x="1287463" y="1905000"/>
            <a:ext cx="7500937" cy="5334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 b="1">
                <a:latin typeface="Verdana" pitchFamily="34" charset="0"/>
              </a:rPr>
              <a:t>PENYERAHAN HAK ATAS BKP KARENA </a:t>
            </a:r>
          </a:p>
          <a:p>
            <a:pPr algn="ctr" eaLnBrk="0" hangingPunct="0"/>
            <a:r>
              <a:rPr lang="en-US" sz="1600" b="1">
                <a:latin typeface="Verdana" pitchFamily="34" charset="0"/>
              </a:rPr>
              <a:t>SUATU PERJANJIAN</a:t>
            </a:r>
          </a:p>
        </p:txBody>
      </p:sp>
      <p:sp>
        <p:nvSpPr>
          <p:cNvPr id="8197" name="AutoShape 1027"/>
          <p:cNvSpPr>
            <a:spLocks noChangeArrowheads="1"/>
          </p:cNvSpPr>
          <p:nvPr/>
        </p:nvSpPr>
        <p:spPr bwMode="auto">
          <a:xfrm>
            <a:off x="1287463" y="2514600"/>
            <a:ext cx="7500937" cy="5048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600" b="1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600" b="1">
                <a:latin typeface="Verdana" pitchFamily="34" charset="0"/>
              </a:rPr>
              <a:t>PENGALIHAN BKP OLEH KARENA SUATU</a:t>
            </a:r>
          </a:p>
          <a:p>
            <a:pPr algn="ctr" eaLnBrk="0" hangingPunct="0"/>
            <a:r>
              <a:rPr lang="en-US" sz="1600" b="1">
                <a:latin typeface="Verdana" pitchFamily="34" charset="0"/>
              </a:rPr>
              <a:t> PERJANJIAN SEWA BELI &amp; PERJANJIAN LEASING</a:t>
            </a:r>
          </a:p>
          <a:p>
            <a:pPr algn="ctr" eaLnBrk="0" hangingPunct="0"/>
            <a:endParaRPr lang="en-US" sz="16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8198" name="AutoShape 1028"/>
          <p:cNvSpPr>
            <a:spLocks noChangeArrowheads="1"/>
          </p:cNvSpPr>
          <p:nvPr/>
        </p:nvSpPr>
        <p:spPr bwMode="auto">
          <a:xfrm>
            <a:off x="1287463" y="3124200"/>
            <a:ext cx="7500937" cy="5048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 b="1">
                <a:latin typeface="Verdana" pitchFamily="34" charset="0"/>
              </a:rPr>
              <a:t>PENYERAHAN BKP KEPADA PEDAGANG</a:t>
            </a:r>
          </a:p>
          <a:p>
            <a:pPr algn="ctr" eaLnBrk="0" hangingPunct="0"/>
            <a:r>
              <a:rPr lang="en-US" sz="1600" b="1">
                <a:latin typeface="Verdana" pitchFamily="34" charset="0"/>
              </a:rPr>
              <a:t> PERANTARA ATAU MELALUI  JURU LELANG</a:t>
            </a:r>
          </a:p>
        </p:txBody>
      </p:sp>
      <p:sp>
        <p:nvSpPr>
          <p:cNvPr id="8199" name="AutoShape 1029"/>
          <p:cNvSpPr>
            <a:spLocks noChangeArrowheads="1"/>
          </p:cNvSpPr>
          <p:nvPr/>
        </p:nvSpPr>
        <p:spPr bwMode="auto">
          <a:xfrm>
            <a:off x="1287463" y="3733800"/>
            <a:ext cx="7500937" cy="3905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 b="1">
                <a:latin typeface="Verdana" pitchFamily="34" charset="0"/>
              </a:rPr>
              <a:t>PEMAKAIAN SENDIRI &amp; PEMBERIAN CUMA-CUMA</a:t>
            </a:r>
          </a:p>
        </p:txBody>
      </p:sp>
      <p:sp>
        <p:nvSpPr>
          <p:cNvPr id="8200" name="AutoShape 1030"/>
          <p:cNvSpPr>
            <a:spLocks noChangeArrowheads="1"/>
          </p:cNvSpPr>
          <p:nvPr/>
        </p:nvSpPr>
        <p:spPr bwMode="auto">
          <a:xfrm>
            <a:off x="1262062" y="4191000"/>
            <a:ext cx="7500938" cy="7620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600" b="1" dirty="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400" b="1" dirty="0">
                <a:latin typeface="Verdana" pitchFamily="34" charset="0"/>
              </a:rPr>
              <a:t>PERSEDIAAN BKP &amp; AKTIVA YG MENURUT </a:t>
            </a:r>
            <a:r>
              <a:rPr lang="en-US" sz="1400" b="1" dirty="0" smtClean="0">
                <a:latin typeface="Verdana" pitchFamily="34" charset="0"/>
              </a:rPr>
              <a:t>TUJUAN </a:t>
            </a:r>
            <a:r>
              <a:rPr lang="en-US" sz="1400" b="1" dirty="0">
                <a:latin typeface="Verdana" pitchFamily="34" charset="0"/>
              </a:rPr>
              <a:t>SEMULA </a:t>
            </a:r>
            <a:r>
              <a:rPr lang="en-US" sz="1400" b="1" dirty="0" smtClean="0">
                <a:latin typeface="Verdana" pitchFamily="34" charset="0"/>
              </a:rPr>
              <a:t>TDK UNTUK</a:t>
            </a:r>
          </a:p>
          <a:p>
            <a:pPr algn="ctr" eaLnBrk="0" hangingPunct="0"/>
            <a:r>
              <a:rPr lang="en-US" sz="1400" b="1" dirty="0" smtClean="0">
                <a:latin typeface="Verdana" pitchFamily="34" charset="0"/>
              </a:rPr>
              <a:t>  </a:t>
            </a:r>
            <a:r>
              <a:rPr lang="en-US" sz="1400" b="1" dirty="0">
                <a:latin typeface="Verdana" pitchFamily="34" charset="0"/>
              </a:rPr>
              <a:t>DIPERJUALBELIKAN YG </a:t>
            </a:r>
            <a:r>
              <a:rPr lang="en-US" sz="1400" b="1" dirty="0" smtClean="0">
                <a:latin typeface="Verdana" pitchFamily="34" charset="0"/>
              </a:rPr>
              <a:t>MASIH </a:t>
            </a:r>
            <a:r>
              <a:rPr lang="en-US" sz="1400" b="1" dirty="0">
                <a:latin typeface="Verdana" pitchFamily="34" charset="0"/>
              </a:rPr>
              <a:t>TERSISA PADA SAAT </a:t>
            </a:r>
            <a:r>
              <a:rPr lang="en-US" sz="1400" b="1" dirty="0" smtClean="0">
                <a:latin typeface="Verdana" pitchFamily="34" charset="0"/>
              </a:rPr>
              <a:t>PEMBUBARAN</a:t>
            </a:r>
          </a:p>
          <a:p>
            <a:pPr algn="ctr" eaLnBrk="0" hangingPunct="0"/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>
                <a:latin typeface="Verdana" pitchFamily="34" charset="0"/>
              </a:rPr>
              <a:t>PERUSAHAAN</a:t>
            </a:r>
            <a:r>
              <a:rPr lang="en-US" sz="1400" b="1" dirty="0" smtClean="0">
                <a:latin typeface="Verdana" pitchFamily="34" charset="0"/>
              </a:rPr>
              <a:t>,</a:t>
            </a:r>
            <a:endParaRPr lang="en-US" sz="1600" b="1" dirty="0">
              <a:latin typeface="Verdana" pitchFamily="34" charset="0"/>
            </a:endParaRPr>
          </a:p>
          <a:p>
            <a:pPr algn="ctr" eaLnBrk="0" hangingPunct="0"/>
            <a:endParaRPr lang="en-US" sz="1600" b="1" dirty="0">
              <a:latin typeface="Verdana" pitchFamily="34" charset="0"/>
            </a:endParaRPr>
          </a:p>
        </p:txBody>
      </p:sp>
      <p:sp>
        <p:nvSpPr>
          <p:cNvPr id="8201" name="AutoShape 1031"/>
          <p:cNvSpPr>
            <a:spLocks noChangeArrowheads="1"/>
          </p:cNvSpPr>
          <p:nvPr/>
        </p:nvSpPr>
        <p:spPr bwMode="auto">
          <a:xfrm>
            <a:off x="1295400" y="5029200"/>
            <a:ext cx="7502525" cy="5048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 b="1" dirty="0">
                <a:latin typeface="Verdana" pitchFamily="34" charset="0"/>
              </a:rPr>
              <a:t>PENYERAHAN BKP DARI PUSAT KE CABANG ATAU</a:t>
            </a:r>
          </a:p>
          <a:p>
            <a:pPr algn="ctr" eaLnBrk="0" hangingPunct="0"/>
            <a:r>
              <a:rPr lang="en-US" sz="1600" b="1" dirty="0">
                <a:latin typeface="Verdana" pitchFamily="34" charset="0"/>
              </a:rPr>
              <a:t> SEBALIKNYA &amp; PENYERAHAN BKP ANTAR CABANG</a:t>
            </a:r>
          </a:p>
        </p:txBody>
      </p:sp>
      <p:sp>
        <p:nvSpPr>
          <p:cNvPr id="8202" name="AutoShape 1032"/>
          <p:cNvSpPr>
            <a:spLocks noChangeArrowheads="1"/>
          </p:cNvSpPr>
          <p:nvPr/>
        </p:nvSpPr>
        <p:spPr bwMode="auto">
          <a:xfrm>
            <a:off x="1295400" y="5562600"/>
            <a:ext cx="7502525" cy="3905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 b="1">
                <a:latin typeface="Verdana" pitchFamily="34" charset="0"/>
              </a:rPr>
              <a:t>PENYERAHAN BKP SECARA KONSINYASI</a:t>
            </a:r>
          </a:p>
        </p:txBody>
      </p:sp>
      <p:sp>
        <p:nvSpPr>
          <p:cNvPr id="8203" name="Rectangle 1033"/>
          <p:cNvSpPr>
            <a:spLocks noChangeArrowheads="1"/>
          </p:cNvSpPr>
          <p:nvPr/>
        </p:nvSpPr>
        <p:spPr bwMode="auto">
          <a:xfrm>
            <a:off x="508000" y="1714500"/>
            <a:ext cx="203200" cy="462915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1034"/>
          <p:cNvSpPr>
            <a:spLocks noChangeArrowheads="1"/>
          </p:cNvSpPr>
          <p:nvPr/>
        </p:nvSpPr>
        <p:spPr bwMode="auto">
          <a:xfrm>
            <a:off x="4165600" y="1428750"/>
            <a:ext cx="406400" cy="40005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035"/>
          <p:cNvSpPr>
            <a:spLocks noChangeArrowheads="1"/>
          </p:cNvSpPr>
          <p:nvPr/>
        </p:nvSpPr>
        <p:spPr bwMode="auto">
          <a:xfrm>
            <a:off x="711200" y="1714500"/>
            <a:ext cx="3860800" cy="1143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Rectangle 1037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304800"/>
            <a:ext cx="7772400" cy="112395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PENYERAHAN BKP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1A AYAT (1)</a:t>
            </a:r>
          </a:p>
        </p:txBody>
      </p:sp>
      <p:sp>
        <p:nvSpPr>
          <p:cNvPr id="8207" name="AutoShape 1044"/>
          <p:cNvSpPr>
            <a:spLocks noChangeArrowheads="1"/>
          </p:cNvSpPr>
          <p:nvPr/>
        </p:nvSpPr>
        <p:spPr bwMode="auto">
          <a:xfrm rot="-5371998">
            <a:off x="571500" y="5169733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AutoShape 1045"/>
          <p:cNvSpPr>
            <a:spLocks noChangeArrowheads="1"/>
          </p:cNvSpPr>
          <p:nvPr/>
        </p:nvSpPr>
        <p:spPr bwMode="auto">
          <a:xfrm rot="-5371998">
            <a:off x="604838" y="2120900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AutoShape 1046"/>
          <p:cNvSpPr>
            <a:spLocks noChangeArrowheads="1"/>
          </p:cNvSpPr>
          <p:nvPr/>
        </p:nvSpPr>
        <p:spPr bwMode="auto">
          <a:xfrm rot="-5371998">
            <a:off x="571500" y="5626933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AutoShape 1047"/>
          <p:cNvSpPr>
            <a:spLocks noChangeArrowheads="1"/>
          </p:cNvSpPr>
          <p:nvPr/>
        </p:nvSpPr>
        <p:spPr bwMode="auto">
          <a:xfrm rot="-5371998">
            <a:off x="624276" y="4483932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048"/>
          <p:cNvSpPr>
            <a:spLocks noChangeArrowheads="1"/>
          </p:cNvSpPr>
          <p:nvPr/>
        </p:nvSpPr>
        <p:spPr bwMode="auto">
          <a:xfrm rot="-5371998">
            <a:off x="604838" y="3873500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1049"/>
          <p:cNvSpPr>
            <a:spLocks noChangeArrowheads="1"/>
          </p:cNvSpPr>
          <p:nvPr/>
        </p:nvSpPr>
        <p:spPr bwMode="auto">
          <a:xfrm rot="-5371998">
            <a:off x="604838" y="3340100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AutoShape 1050"/>
          <p:cNvSpPr>
            <a:spLocks noChangeArrowheads="1"/>
          </p:cNvSpPr>
          <p:nvPr/>
        </p:nvSpPr>
        <p:spPr bwMode="auto">
          <a:xfrm rot="-5371998">
            <a:off x="604838" y="2654300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1032"/>
          <p:cNvSpPr>
            <a:spLocks noChangeArrowheads="1"/>
          </p:cNvSpPr>
          <p:nvPr/>
        </p:nvSpPr>
        <p:spPr bwMode="auto">
          <a:xfrm>
            <a:off x="1295400" y="6086475"/>
            <a:ext cx="7502525" cy="5429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 b="1" dirty="0">
                <a:latin typeface="Verdana" pitchFamily="34" charset="0"/>
              </a:rPr>
              <a:t>PENYERAHAN BKP </a:t>
            </a:r>
            <a:r>
              <a:rPr lang="en-US" sz="1600" b="1" dirty="0" smtClean="0">
                <a:latin typeface="Verdana" pitchFamily="34" charset="0"/>
              </a:rPr>
              <a:t>DALAM RANGKA PEMBIAYAAN DGN </a:t>
            </a:r>
          </a:p>
          <a:p>
            <a:pPr algn="ctr" eaLnBrk="0" hangingPunct="0"/>
            <a:r>
              <a:rPr lang="en-US" sz="1600" b="1" dirty="0" smtClean="0">
                <a:latin typeface="Verdana" pitchFamily="34" charset="0"/>
              </a:rPr>
              <a:t>PRINSIP SYARIAH</a:t>
            </a:r>
            <a:endParaRPr lang="en-US" sz="1600" b="1" dirty="0">
              <a:latin typeface="Verdana" pitchFamily="34" charset="0"/>
            </a:endParaRPr>
          </a:p>
        </p:txBody>
      </p:sp>
      <p:sp>
        <p:nvSpPr>
          <p:cNvPr id="23" name="AutoShape 1046"/>
          <p:cNvSpPr>
            <a:spLocks noChangeArrowheads="1"/>
          </p:cNvSpPr>
          <p:nvPr/>
        </p:nvSpPr>
        <p:spPr bwMode="auto">
          <a:xfrm rot="-5371998">
            <a:off x="624275" y="6282492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2"/>
          <p:cNvSpPr>
            <a:spLocks noChangeArrowheads="1"/>
          </p:cNvSpPr>
          <p:nvPr/>
        </p:nvSpPr>
        <p:spPr bwMode="auto">
          <a:xfrm>
            <a:off x="1219200" y="2514601"/>
            <a:ext cx="7500938" cy="5334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b="1" dirty="0">
                <a:latin typeface="Arial Narrow" pitchFamily="34" charset="0"/>
              </a:rPr>
              <a:t>PENYERAHAN BKP KEPADA </a:t>
            </a:r>
            <a:r>
              <a:rPr lang="en-US" b="1" dirty="0" smtClean="0">
                <a:latin typeface="Arial Narrow" pitchFamily="34" charset="0"/>
              </a:rPr>
              <a:t>MAKELAR SEBAGAIMANA </a:t>
            </a:r>
            <a:r>
              <a:rPr lang="en-US" b="1" dirty="0">
                <a:latin typeface="Arial Narrow" pitchFamily="34" charset="0"/>
              </a:rPr>
              <a:t>DIMAKSUD DLM KUHD</a:t>
            </a:r>
          </a:p>
        </p:txBody>
      </p:sp>
      <p:sp>
        <p:nvSpPr>
          <p:cNvPr id="9221" name="AutoShape 3"/>
          <p:cNvSpPr>
            <a:spLocks noChangeArrowheads="1"/>
          </p:cNvSpPr>
          <p:nvPr/>
        </p:nvSpPr>
        <p:spPr bwMode="auto">
          <a:xfrm>
            <a:off x="1219200" y="3124201"/>
            <a:ext cx="7500938" cy="4572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800" b="1" dirty="0">
                <a:latin typeface="Arial Narrow" pitchFamily="34" charset="0"/>
              </a:rPr>
              <a:t>PENYERAHAN BKP UNTUK </a:t>
            </a:r>
            <a:r>
              <a:rPr lang="en-US" sz="1800" b="1" dirty="0" smtClean="0">
                <a:latin typeface="Arial Narrow" pitchFamily="34" charset="0"/>
              </a:rPr>
              <a:t>JAMINAN UTANG </a:t>
            </a:r>
            <a:r>
              <a:rPr lang="en-US" sz="1800" b="1" dirty="0">
                <a:latin typeface="Arial Narrow" pitchFamily="34" charset="0"/>
              </a:rPr>
              <a:t>PIUTANG</a:t>
            </a: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1219200" y="3733800"/>
            <a:ext cx="7500938" cy="938213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800" b="1" dirty="0">
                <a:latin typeface="Arial Narrow" pitchFamily="34" charset="0"/>
              </a:rPr>
              <a:t>PENYERAHAN BKP DARI PUSAT KE </a:t>
            </a:r>
            <a:r>
              <a:rPr lang="en-US" sz="1800" b="1" dirty="0" smtClean="0">
                <a:latin typeface="Arial Narrow" pitchFamily="34" charset="0"/>
              </a:rPr>
              <a:t>CABANG  </a:t>
            </a:r>
            <a:r>
              <a:rPr lang="en-US" sz="1800" b="1" dirty="0">
                <a:latin typeface="Arial Narrow" pitchFamily="34" charset="0"/>
              </a:rPr>
              <a:t>ATAU SEBALIKNYA &amp; </a:t>
            </a:r>
            <a:endParaRPr lang="en-US" sz="1800" b="1" dirty="0" smtClean="0">
              <a:latin typeface="Arial Narrow" pitchFamily="34" charset="0"/>
            </a:endParaRPr>
          </a:p>
          <a:p>
            <a:pPr algn="ctr" eaLnBrk="0" hangingPunct="0"/>
            <a:r>
              <a:rPr lang="en-US" sz="1800" b="1" dirty="0" smtClean="0">
                <a:latin typeface="Arial Narrow" pitchFamily="34" charset="0"/>
              </a:rPr>
              <a:t>PENYERAHAN  ANTAR  </a:t>
            </a:r>
            <a:r>
              <a:rPr lang="en-US" sz="1800" b="1" dirty="0">
                <a:latin typeface="Arial Narrow" pitchFamily="34" charset="0"/>
              </a:rPr>
              <a:t>CABANG  DLM HAL PKP  MEMPEROLEH </a:t>
            </a:r>
          </a:p>
          <a:p>
            <a:pPr algn="ctr" eaLnBrk="0" hangingPunct="0"/>
            <a:r>
              <a:rPr lang="en-US" sz="1800" b="1" dirty="0">
                <a:latin typeface="Arial Narrow" pitchFamily="34" charset="0"/>
              </a:rPr>
              <a:t>IZIN PEMUSATAN TEMPAT PAJAK TERUTANG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508000" y="2343150"/>
            <a:ext cx="203200" cy="30861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4064000" y="2000250"/>
            <a:ext cx="508000" cy="3429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711200" y="2343150"/>
            <a:ext cx="3860800" cy="1143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711200" y="304800"/>
            <a:ext cx="7721600" cy="169545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200" b="1" dirty="0" smtClean="0">
                <a:solidFill>
                  <a:schemeClr val="tx1"/>
                </a:solidFill>
                <a:latin typeface="Verdana" pitchFamily="34" charset="0"/>
              </a:rPr>
              <a:t>TIDAK TERMASUK PENYERAHAN BKP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PASAL 1A AYAT (2)</a:t>
            </a: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9227" name="AutoShape 9"/>
          <p:cNvSpPr>
            <a:spLocks noChangeArrowheads="1"/>
          </p:cNvSpPr>
          <p:nvPr/>
        </p:nvSpPr>
        <p:spPr bwMode="auto">
          <a:xfrm>
            <a:off x="762000" y="251460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AutoShape 10"/>
          <p:cNvSpPr>
            <a:spLocks noChangeArrowheads="1"/>
          </p:cNvSpPr>
          <p:nvPr/>
        </p:nvSpPr>
        <p:spPr bwMode="auto">
          <a:xfrm>
            <a:off x="762000" y="312420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AutoShape 11"/>
          <p:cNvSpPr>
            <a:spLocks noChangeArrowheads="1"/>
          </p:cNvSpPr>
          <p:nvPr/>
        </p:nvSpPr>
        <p:spPr bwMode="auto">
          <a:xfrm>
            <a:off x="762000" y="390525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030"/>
          <p:cNvSpPr>
            <a:spLocks noChangeArrowheads="1"/>
          </p:cNvSpPr>
          <p:nvPr/>
        </p:nvSpPr>
        <p:spPr bwMode="auto">
          <a:xfrm>
            <a:off x="304800" y="5867400"/>
            <a:ext cx="8610600" cy="7620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400" b="1" dirty="0" smtClean="0">
                <a:latin typeface="Verdana" pitchFamily="34" charset="0"/>
              </a:rPr>
              <a:t>BKP BERUPA </a:t>
            </a:r>
            <a:r>
              <a:rPr lang="en-US" sz="1400" b="1" dirty="0">
                <a:latin typeface="Verdana" pitchFamily="34" charset="0"/>
              </a:rPr>
              <a:t>AKTIVA YG MENURUT </a:t>
            </a:r>
            <a:r>
              <a:rPr lang="en-US" sz="1400" b="1" dirty="0" smtClean="0">
                <a:latin typeface="Verdana" pitchFamily="34" charset="0"/>
              </a:rPr>
              <a:t>TUJUAN </a:t>
            </a:r>
            <a:r>
              <a:rPr lang="en-US" sz="1400" b="1" dirty="0">
                <a:latin typeface="Verdana" pitchFamily="34" charset="0"/>
              </a:rPr>
              <a:t>SEMULA </a:t>
            </a:r>
            <a:r>
              <a:rPr lang="en-US" sz="1400" b="1" dirty="0" smtClean="0">
                <a:latin typeface="Verdana" pitchFamily="34" charset="0"/>
              </a:rPr>
              <a:t>TDK UNTUK  </a:t>
            </a:r>
            <a:r>
              <a:rPr lang="en-US" sz="1400" b="1" dirty="0">
                <a:latin typeface="Verdana" pitchFamily="34" charset="0"/>
              </a:rPr>
              <a:t>DIPERJUALBELIKAN </a:t>
            </a:r>
            <a:endParaRPr lang="en-US" sz="1400" b="1" dirty="0" smtClean="0">
              <a:latin typeface="Verdana" pitchFamily="34" charset="0"/>
            </a:endParaRPr>
          </a:p>
          <a:p>
            <a:pPr algn="ctr" eaLnBrk="0" hangingPunct="0"/>
            <a:r>
              <a:rPr lang="en-US" sz="1400" b="1" dirty="0" smtClean="0">
                <a:latin typeface="Verdana" pitchFamily="34" charset="0"/>
              </a:rPr>
              <a:t>YG MASIH </a:t>
            </a:r>
            <a:r>
              <a:rPr lang="en-US" sz="1400" b="1" dirty="0">
                <a:latin typeface="Verdana" pitchFamily="34" charset="0"/>
              </a:rPr>
              <a:t>TERSISA PADA SAAT </a:t>
            </a:r>
            <a:r>
              <a:rPr lang="en-US" sz="1400" b="1" dirty="0" smtClean="0">
                <a:latin typeface="Verdana" pitchFamily="34" charset="0"/>
              </a:rPr>
              <a:t>PEMBUBARAN  </a:t>
            </a:r>
            <a:r>
              <a:rPr lang="en-US" sz="1400" b="1" dirty="0">
                <a:latin typeface="Verdana" pitchFamily="34" charset="0"/>
              </a:rPr>
              <a:t>PERUSAHAAN</a:t>
            </a:r>
            <a:r>
              <a:rPr lang="en-US" sz="1400" b="1" dirty="0" smtClean="0">
                <a:latin typeface="Verdana" pitchFamily="34" charset="0"/>
              </a:rPr>
              <a:t>, DAN YG PAJAK </a:t>
            </a:r>
          </a:p>
          <a:p>
            <a:pPr algn="ctr" eaLnBrk="0" hangingPunct="0"/>
            <a:r>
              <a:rPr lang="en-US" sz="1400" b="1" dirty="0" smtClean="0">
                <a:latin typeface="Verdana" pitchFamily="34" charset="0"/>
              </a:rPr>
              <a:t>MASUKANNYA PADA SAAT PEROLEHAN TIDAK DAPAT DIKREDITKAN</a:t>
            </a:r>
            <a:endParaRPr lang="en-US" sz="1600" b="1" dirty="0">
              <a:latin typeface="Verdana" pitchFamily="34" charset="0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1219200" y="4800600"/>
            <a:ext cx="7500938" cy="938213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800" b="1" dirty="0" smtClean="0">
                <a:latin typeface="Arial Narrow" pitchFamily="34" charset="0"/>
              </a:rPr>
              <a:t>PENGALIHAN BKP DALAM RANGKA PENGGABUNGAN, PELEBURAN ,</a:t>
            </a:r>
          </a:p>
          <a:p>
            <a:pPr algn="ctr" eaLnBrk="0" hangingPunct="0"/>
            <a:r>
              <a:rPr lang="en-US" b="1" dirty="0" smtClean="0">
                <a:latin typeface="Arial Narrow" pitchFamily="34" charset="0"/>
              </a:rPr>
              <a:t>PEMEKARAN, PEMECAHAN DAN PENGAMBILALIHAN USAHA DGN SYARAT</a:t>
            </a:r>
          </a:p>
          <a:p>
            <a:pPr algn="ctr" eaLnBrk="0" hangingPunct="0"/>
            <a:r>
              <a:rPr lang="en-US" sz="1800" b="1" dirty="0" smtClean="0">
                <a:latin typeface="Arial Narrow" pitchFamily="34" charset="0"/>
              </a:rPr>
              <a:t>SEMUA PIHAK YG TERLIBAT ADALAH PKP</a:t>
            </a:r>
            <a:endParaRPr lang="en-US" sz="1800" b="1" dirty="0">
              <a:latin typeface="Arial Narrow" pitchFamily="34" charset="0"/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838200" y="489585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57200" y="54864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228600"/>
            <a:ext cx="50800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JKP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1 AYAT (5) DAN (6)</a:t>
            </a:r>
            <a:endParaRPr lang="en-US" b="1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77863" y="5486400"/>
            <a:ext cx="7924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SEMUA JENIS JASA PADA PRINSIPNYA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MERUPAKAN JKP,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KECUALI DITENTUKAN LAIN OLEH UU PPN</a:t>
            </a:r>
          </a:p>
        </p:txBody>
      </p:sp>
      <p:sp>
        <p:nvSpPr>
          <p:cNvPr id="10246" name="AutoShape 11"/>
          <p:cNvSpPr>
            <a:spLocks noChangeArrowheads="1"/>
          </p:cNvSpPr>
          <p:nvPr/>
        </p:nvSpPr>
        <p:spPr bwMode="auto">
          <a:xfrm>
            <a:off x="3251200" y="3086100"/>
            <a:ext cx="2743200" cy="3429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000" b="1" baseline="30000">
              <a:solidFill>
                <a:srgbClr val="FAFD00"/>
              </a:solidFill>
              <a:latin typeface="Verdana" pitchFamily="34" charset="0"/>
            </a:endParaRPr>
          </a:p>
          <a:p>
            <a:pPr algn="ctr" eaLnBrk="0" hangingPunct="0"/>
            <a:endParaRPr lang="en-US" sz="2800" b="1" baseline="30000">
              <a:solidFill>
                <a:srgbClr val="FAFD00"/>
              </a:solidFill>
              <a:latin typeface="Verdana" pitchFamily="34" charset="0"/>
            </a:endParaRPr>
          </a:p>
        </p:txBody>
      </p:sp>
      <p:sp>
        <p:nvSpPr>
          <p:cNvPr id="10247" name="AutoShape 23"/>
          <p:cNvSpPr>
            <a:spLocks noChangeArrowheads="1"/>
          </p:cNvSpPr>
          <p:nvPr/>
        </p:nvSpPr>
        <p:spPr bwMode="auto">
          <a:xfrm>
            <a:off x="3124200" y="5029200"/>
            <a:ext cx="2743200" cy="342900"/>
          </a:xfrm>
          <a:prstGeom prst="downArrow">
            <a:avLst>
              <a:gd name="adj1" fmla="val 62657"/>
              <a:gd name="adj2" fmla="val 61111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000" b="1" baseline="30000">
              <a:solidFill>
                <a:srgbClr val="FAFD00"/>
              </a:solidFill>
              <a:latin typeface="Verdana" pitchFamily="34" charset="0"/>
            </a:endParaRPr>
          </a:p>
          <a:p>
            <a:pPr algn="ctr" eaLnBrk="0" hangingPunct="0"/>
            <a:endParaRPr lang="en-US" sz="2800" b="1" baseline="30000">
              <a:solidFill>
                <a:srgbClr val="FAFD00"/>
              </a:solidFill>
              <a:latin typeface="Verdana" pitchFamily="34" charset="0"/>
            </a:endParaRPr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685800" y="1676400"/>
            <a:ext cx="7924800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JASA ADALAH SETIAP KEGIATAN PELAYANAN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BERDASAR PERIKATAN/PERBUATAN HUKUM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YANG MENYEBABKAN SUATU BARANG, 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FASILITAS, KEMUDAHAN, ATAU HAK</a:t>
            </a:r>
          </a:p>
          <a:p>
            <a:pPr algn="ctr">
              <a:defRPr/>
            </a:pPr>
            <a:endParaRPr lang="en-US" sz="8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TERSEDIA UNTUK DIPAKAI,</a:t>
            </a:r>
          </a:p>
          <a:p>
            <a:pPr algn="ctr">
              <a:defRPr/>
            </a:pPr>
            <a:endParaRPr lang="en-US" sz="8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TERMASUK JASA YG DILAKUKAN UNTUK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MENGHASILKAN BARANG KARENA PESANAN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ATAU PERMINTAAN DENGAN BAHAN DAN 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ATAS PETUNJUK DARI PEMESAN (MAKLON)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143000" y="1924050"/>
            <a:ext cx="7366000" cy="4248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en-US" sz="15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PELAYANAN MEDIK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PELAYANAN SOSIAL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PENGIRIMAN SURAT DGN PERANGKO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KEUANGAN (PERBANKAN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, ASURANSI, FINANCE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LEASE)</a:t>
            </a:r>
            <a:endParaRPr lang="en-US" sz="15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KEAGAMAAN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PENDIDIKAN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KESENIAN &amp; HIBURAN YG TELAH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DIKENAKAN 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PAJAK TONTONAN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PENYIARAN YG BUKAN BERSIFAT IKLAN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ANGKUTAN UMUM DI DARAT &amp; DI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AIR DAN UDARA YG MENJADI</a:t>
            </a:r>
          </a:p>
          <a:p>
            <a:pPr>
              <a:defRPr/>
            </a:pP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 BAGIAN TIDAK TERPISAHKAN DARI JASA ANGKUTAN UDARA LN </a:t>
            </a:r>
            <a:endParaRPr lang="en-US" sz="15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TENAGA KERJA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PERHOTELAN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JASA PENYEDIAAN TEMPAT PARKIR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TELEPON UMUM DENGAN UANG LOGAM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PENGIRIMAN UANG DENGAN WESEL </a:t>
            </a:r>
          </a:p>
          <a:p>
            <a:pPr>
              <a:buFontTx/>
              <a:buChar char="•"/>
              <a:defRPr/>
            </a:pP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JASA BOGA ATAU KATERING </a:t>
            </a:r>
            <a:endParaRPr lang="en-US" sz="15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JASA YANG DISEDIAKAN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PEMERINTAH 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DALAM RANGKA </a:t>
            </a:r>
            <a:endParaRPr lang="en-US" sz="15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MENJALANKAN PEMERINTAHAN 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SECARA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UMUM</a:t>
            </a:r>
          </a:p>
          <a:p>
            <a:pPr>
              <a:defRPr/>
            </a:pPr>
            <a:endParaRPr lang="en-US" sz="15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127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304800"/>
            <a:ext cx="5373688" cy="112395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BUKAN JKP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4A AYAT (3)</a:t>
            </a:r>
            <a:endParaRPr lang="en-US" b="1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1271" name="AutoShape 5"/>
          <p:cNvSpPr>
            <a:spLocks noChangeArrowheads="1"/>
          </p:cNvSpPr>
          <p:nvPr/>
        </p:nvSpPr>
        <p:spPr bwMode="auto">
          <a:xfrm>
            <a:off x="2844800" y="1485900"/>
            <a:ext cx="4165600" cy="228600"/>
          </a:xfrm>
          <a:prstGeom prst="downArrow">
            <a:avLst>
              <a:gd name="adj1" fmla="val 62657"/>
              <a:gd name="adj2" fmla="val 100000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000" b="1" baseline="30000">
              <a:solidFill>
                <a:srgbClr val="FAFD00"/>
              </a:solidFill>
              <a:latin typeface="Verdana" pitchFamily="34" charset="0"/>
            </a:endParaRPr>
          </a:p>
          <a:p>
            <a:pPr algn="ctr" eaLnBrk="0" hangingPunct="0"/>
            <a:endParaRPr lang="en-US" sz="2800" b="1" baseline="30000">
              <a:solidFill>
                <a:srgbClr val="FAFD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Tugas Mandiri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96350" cy="5486400"/>
          </a:xfrm>
        </p:spPr>
        <p:txBody>
          <a:bodyPr/>
          <a:lstStyle/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1800" dirty="0" err="1" smtClean="0"/>
              <a:t>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apakah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di </a:t>
            </a:r>
            <a:r>
              <a:rPr lang="en-US" sz="1800" dirty="0" err="1" smtClean="0"/>
              <a:t>bawah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terutang</a:t>
            </a:r>
            <a:r>
              <a:rPr lang="en-US" sz="1800" dirty="0" smtClean="0"/>
              <a:t> PPN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dirty="0" smtClean="0"/>
              <a:t>PT. Tokai International (</a:t>
            </a:r>
            <a:r>
              <a:rPr lang="en-US" sz="1800" dirty="0" err="1" smtClean="0"/>
              <a:t>Jepang</a:t>
            </a:r>
            <a:r>
              <a:rPr lang="en-US" sz="1800" dirty="0" smtClean="0"/>
              <a:t>)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jasa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PT. Tokai Indonesia.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dirty="0" smtClean="0"/>
              <a:t>PT. Microsoft Ltd. (Amerika)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jasa</a:t>
            </a:r>
            <a:r>
              <a:rPr lang="en-US" sz="1800" dirty="0" smtClean="0"/>
              <a:t> </a:t>
            </a:r>
            <a:r>
              <a:rPr lang="en-US" sz="1800" dirty="0" err="1" smtClean="0"/>
              <a:t>pendidikan</a:t>
            </a:r>
            <a:r>
              <a:rPr lang="en-US" sz="1800" dirty="0" smtClean="0"/>
              <a:t> </a:t>
            </a:r>
            <a:r>
              <a:rPr lang="en-US" sz="1800" dirty="0" err="1" smtClean="0"/>
              <a:t>kpd</a:t>
            </a:r>
            <a:r>
              <a:rPr lang="en-US" sz="1800" dirty="0" smtClean="0"/>
              <a:t> PT. ABC Indonesia </a:t>
            </a:r>
            <a:r>
              <a:rPr lang="en-US" sz="1800" dirty="0" err="1" smtClean="0"/>
              <a:t>sehubungan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penyerahan</a:t>
            </a:r>
            <a:r>
              <a:rPr lang="en-US" sz="1800" dirty="0" smtClean="0"/>
              <a:t> software.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dirty="0" err="1" smtClean="0"/>
              <a:t>Ikatan</a:t>
            </a:r>
            <a:r>
              <a:rPr lang="en-US" sz="1800" dirty="0" smtClean="0"/>
              <a:t> Alumni UI </a:t>
            </a:r>
            <a:r>
              <a:rPr lang="en-US" sz="1800" dirty="0" err="1" smtClean="0"/>
              <a:t>memasang</a:t>
            </a:r>
            <a:r>
              <a:rPr lang="en-US" sz="1800" dirty="0" smtClean="0"/>
              <a:t> </a:t>
            </a:r>
            <a:r>
              <a:rPr lang="en-US" sz="1800" dirty="0" err="1" smtClean="0"/>
              <a:t>iklan</a:t>
            </a:r>
            <a:r>
              <a:rPr lang="en-US" sz="1800" dirty="0" smtClean="0"/>
              <a:t> </a:t>
            </a:r>
            <a:r>
              <a:rPr lang="en-US" sz="1800" dirty="0" err="1" smtClean="0"/>
              <a:t>pengumuman</a:t>
            </a:r>
            <a:r>
              <a:rPr lang="en-US" sz="1800" dirty="0" smtClean="0"/>
              <a:t> </a:t>
            </a:r>
            <a:r>
              <a:rPr lang="en-US" sz="1800" dirty="0" err="1" smtClean="0"/>
              <a:t>reuni</a:t>
            </a:r>
            <a:r>
              <a:rPr lang="en-US" sz="1800" dirty="0" smtClean="0"/>
              <a:t> </a:t>
            </a:r>
            <a:r>
              <a:rPr lang="en-US" sz="1800" dirty="0" err="1" smtClean="0"/>
              <a:t>akbar</a:t>
            </a:r>
            <a:r>
              <a:rPr lang="en-US" sz="1800" dirty="0" smtClean="0"/>
              <a:t> di SCTV.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dirty="0" err="1" smtClean="0"/>
              <a:t>Penjualan</a:t>
            </a:r>
            <a:r>
              <a:rPr lang="en-US" sz="1800" dirty="0" smtClean="0"/>
              <a:t> motor </a:t>
            </a:r>
            <a:r>
              <a:rPr lang="en-US" sz="1800" dirty="0" err="1" smtClean="0"/>
              <a:t>bekas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dealer PT. </a:t>
            </a:r>
            <a:r>
              <a:rPr lang="en-US" sz="1800" dirty="0" err="1" smtClean="0"/>
              <a:t>Maju</a:t>
            </a:r>
            <a:r>
              <a:rPr lang="en-US" sz="1800" dirty="0" smtClean="0"/>
              <a:t> </a:t>
            </a:r>
            <a:r>
              <a:rPr lang="en-US" sz="1800" dirty="0" err="1" smtClean="0"/>
              <a:t>Makmur</a:t>
            </a:r>
            <a:r>
              <a:rPr lang="en-US" sz="1800" dirty="0" smtClean="0"/>
              <a:t>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dirty="0" err="1" smtClean="0"/>
              <a:t>Jasa</a:t>
            </a:r>
            <a:r>
              <a:rPr lang="en-US" sz="1800" dirty="0" smtClean="0"/>
              <a:t> </a:t>
            </a:r>
            <a:r>
              <a:rPr lang="en-US" sz="1800" dirty="0" err="1" smtClean="0"/>
              <a:t>perbankan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menghimpun</a:t>
            </a:r>
            <a:r>
              <a:rPr lang="en-US" sz="1800" dirty="0" smtClean="0"/>
              <a:t> </a:t>
            </a:r>
            <a:r>
              <a:rPr lang="en-US" sz="1800" dirty="0" err="1" smtClean="0"/>
              <a:t>uang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BCA.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dirty="0" smtClean="0"/>
              <a:t>PT. </a:t>
            </a:r>
            <a:r>
              <a:rPr lang="en-US" sz="1800" dirty="0" err="1" smtClean="0"/>
              <a:t>Carefour</a:t>
            </a:r>
            <a:r>
              <a:rPr lang="en-US" sz="1800" dirty="0" smtClean="0"/>
              <a:t> Indonesia </a:t>
            </a:r>
            <a:r>
              <a:rPr lang="en-US" sz="1800" dirty="0" err="1" smtClean="0"/>
              <a:t>membeli</a:t>
            </a:r>
            <a:r>
              <a:rPr lang="en-US" sz="1800" dirty="0" smtClean="0"/>
              <a:t> </a:t>
            </a:r>
            <a:r>
              <a:rPr lang="en-US" sz="1800" dirty="0" err="1" smtClean="0"/>
              <a:t>beras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</a:t>
            </a:r>
            <a:r>
              <a:rPr lang="en-US" sz="1800" dirty="0" err="1" smtClean="0"/>
              <a:t>tani</a:t>
            </a:r>
            <a:r>
              <a:rPr lang="en-US" sz="1800" dirty="0" smtClean="0"/>
              <a:t> </a:t>
            </a:r>
            <a:r>
              <a:rPr lang="en-US" sz="1800" dirty="0" err="1" smtClean="0"/>
              <a:t>makmur</a:t>
            </a:r>
            <a:r>
              <a:rPr lang="en-US" sz="1800" dirty="0" smtClean="0"/>
              <a:t>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dirty="0" smtClean="0"/>
              <a:t>PT. </a:t>
            </a:r>
            <a:r>
              <a:rPr lang="en-US" sz="1800" dirty="0" err="1" smtClean="0"/>
              <a:t>Carefour</a:t>
            </a:r>
            <a:r>
              <a:rPr lang="en-US" sz="1800" dirty="0" smtClean="0"/>
              <a:t> Indonesia </a:t>
            </a:r>
            <a:r>
              <a:rPr lang="en-US" sz="1800" dirty="0" err="1" smtClean="0"/>
              <a:t>membeli</a:t>
            </a:r>
            <a:r>
              <a:rPr lang="en-US" sz="1800" dirty="0" smtClean="0"/>
              <a:t> </a:t>
            </a:r>
            <a:r>
              <a:rPr lang="en-US" sz="1800" dirty="0" err="1" smtClean="0"/>
              <a:t>madu</a:t>
            </a:r>
            <a:r>
              <a:rPr lang="en-US" sz="1800" dirty="0" smtClean="0"/>
              <a:t> </a:t>
            </a:r>
            <a:r>
              <a:rPr lang="en-US" sz="1800" dirty="0" err="1" smtClean="0"/>
              <a:t>murni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PT. </a:t>
            </a:r>
            <a:r>
              <a:rPr lang="en-US" sz="1800" dirty="0" err="1" smtClean="0"/>
              <a:t>Perhutani</a:t>
            </a:r>
            <a:r>
              <a:rPr lang="en-US" sz="1800" dirty="0" smtClean="0"/>
              <a:t> (</a:t>
            </a:r>
            <a:r>
              <a:rPr lang="en-US" sz="1800" dirty="0" err="1" smtClean="0"/>
              <a:t>Persero</a:t>
            </a:r>
            <a:r>
              <a:rPr lang="en-US" sz="1800" dirty="0" smtClean="0"/>
              <a:t>)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dirty="0" err="1" smtClean="0"/>
              <a:t>Apotik</a:t>
            </a:r>
            <a:r>
              <a:rPr lang="en-US" sz="1800" dirty="0" smtClean="0"/>
              <a:t> Kimia </a:t>
            </a:r>
            <a:r>
              <a:rPr lang="en-US" sz="1800" dirty="0" err="1" smtClean="0"/>
              <a:t>Farma</a:t>
            </a:r>
            <a:r>
              <a:rPr lang="en-US" sz="1800" dirty="0" smtClean="0"/>
              <a:t> </a:t>
            </a:r>
            <a:r>
              <a:rPr lang="en-US" sz="1800" dirty="0" err="1" smtClean="0"/>
              <a:t>jual</a:t>
            </a:r>
            <a:r>
              <a:rPr lang="en-US" sz="1800" dirty="0" smtClean="0"/>
              <a:t> </a:t>
            </a:r>
            <a:r>
              <a:rPr lang="en-US" sz="1800" dirty="0" err="1" smtClean="0"/>
              <a:t>obat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pasen</a:t>
            </a:r>
            <a:r>
              <a:rPr lang="en-US" sz="1800" dirty="0" smtClean="0"/>
              <a:t> di RSCM.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dirty="0" smtClean="0"/>
              <a:t>PT. </a:t>
            </a:r>
            <a:r>
              <a:rPr lang="en-US" sz="1800" dirty="0" err="1" smtClean="0"/>
              <a:t>Carefour</a:t>
            </a:r>
            <a:r>
              <a:rPr lang="en-US" sz="1800" dirty="0" smtClean="0"/>
              <a:t> Indonesia </a:t>
            </a:r>
            <a:r>
              <a:rPr lang="en-US" sz="1800" dirty="0" err="1" smtClean="0"/>
              <a:t>menjual</a:t>
            </a:r>
            <a:r>
              <a:rPr lang="en-US" sz="1800" dirty="0" smtClean="0"/>
              <a:t> </a:t>
            </a:r>
            <a:r>
              <a:rPr lang="en-US" sz="1800" dirty="0" err="1" smtClean="0"/>
              <a:t>beras</a:t>
            </a:r>
            <a:r>
              <a:rPr lang="en-US" sz="1800" dirty="0" smtClean="0"/>
              <a:t> </a:t>
            </a:r>
            <a:r>
              <a:rPr lang="en-US" sz="1800" dirty="0" err="1" smtClean="0"/>
              <a:t>rojolele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konsumen</a:t>
            </a:r>
            <a:r>
              <a:rPr lang="en-US" sz="1800" dirty="0" smtClean="0"/>
              <a:t>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dirty="0" smtClean="0"/>
              <a:t>Kantor </a:t>
            </a:r>
            <a:r>
              <a:rPr lang="en-US" sz="1800" dirty="0" err="1" smtClean="0"/>
              <a:t>pusat</a:t>
            </a:r>
            <a:r>
              <a:rPr lang="en-US" sz="1800" dirty="0" smtClean="0"/>
              <a:t> PT. </a:t>
            </a:r>
            <a:r>
              <a:rPr lang="en-US" sz="1800" dirty="0" err="1" smtClean="0"/>
              <a:t>Malu-Malu</a:t>
            </a:r>
            <a:r>
              <a:rPr lang="en-US" sz="1800" dirty="0" smtClean="0"/>
              <a:t> </a:t>
            </a:r>
            <a:r>
              <a:rPr lang="en-US" sz="1800" dirty="0" err="1" smtClean="0"/>
              <a:t>Kucing</a:t>
            </a:r>
            <a:r>
              <a:rPr lang="en-US" sz="1800" dirty="0" smtClean="0"/>
              <a:t> di Jakarta </a:t>
            </a:r>
            <a:r>
              <a:rPr lang="en-US" sz="1800" dirty="0" err="1" smtClean="0"/>
              <a:t>mengirim</a:t>
            </a:r>
            <a:r>
              <a:rPr lang="en-US" sz="1800" dirty="0" smtClean="0"/>
              <a:t> </a:t>
            </a:r>
            <a:r>
              <a:rPr lang="en-US" sz="1800" dirty="0" err="1" smtClean="0"/>
              <a:t>mobil</a:t>
            </a:r>
            <a:r>
              <a:rPr lang="en-US" sz="1800" dirty="0" smtClean="0"/>
              <a:t> </a:t>
            </a:r>
            <a:r>
              <a:rPr lang="en-US" sz="1800" dirty="0" err="1" smtClean="0"/>
              <a:t>dinas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nama</a:t>
            </a:r>
            <a:r>
              <a:rPr lang="en-US" sz="1800" dirty="0" smtClean="0"/>
              <a:t> </a:t>
            </a:r>
            <a:r>
              <a:rPr lang="en-US" sz="1800" dirty="0" err="1" smtClean="0"/>
              <a:t>kantor</a:t>
            </a:r>
            <a:r>
              <a:rPr lang="en-US" sz="1800" dirty="0" smtClean="0"/>
              <a:t> </a:t>
            </a:r>
            <a:r>
              <a:rPr lang="en-US" sz="1800" dirty="0" err="1" smtClean="0"/>
              <a:t>pusat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kantor</a:t>
            </a:r>
            <a:r>
              <a:rPr lang="en-US" sz="1800" dirty="0" smtClean="0"/>
              <a:t> </a:t>
            </a:r>
            <a:r>
              <a:rPr lang="en-US" sz="1800" dirty="0" err="1" smtClean="0"/>
              <a:t>cabangnya</a:t>
            </a:r>
            <a:r>
              <a:rPr lang="en-US" sz="1800" dirty="0" smtClean="0"/>
              <a:t> di Maluku.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PENGUSAHA KENA PAJAK (PKP)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525588"/>
            <a:ext cx="8824913" cy="5070475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b="1" dirty="0" err="1" smtClean="0">
                <a:solidFill>
                  <a:srgbClr val="CC3300"/>
                </a:solidFill>
              </a:rPr>
              <a:t>Pengusaha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 err="1" smtClean="0">
                <a:solidFill>
                  <a:srgbClr val="CC3300"/>
                </a:solidFill>
              </a:rPr>
              <a:t>Kena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 err="1" smtClean="0">
                <a:solidFill>
                  <a:srgbClr val="CC3300"/>
                </a:solidFill>
              </a:rPr>
              <a:t>Pajak</a:t>
            </a:r>
            <a:r>
              <a:rPr lang="en-US" b="1" dirty="0" smtClean="0">
                <a:solidFill>
                  <a:srgbClr val="CC3300"/>
                </a:solidFill>
              </a:rPr>
              <a:t> (PKP)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yang </a:t>
            </a:r>
            <a:r>
              <a:rPr lang="en-US" dirty="0" err="1" smtClean="0"/>
              <a:t>melaku-kan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(BKP)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(JKP) yang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UU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KMK.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b="1" dirty="0" err="1" smtClean="0">
                <a:solidFill>
                  <a:srgbClr val="CC3300"/>
                </a:solidFill>
              </a:rPr>
              <a:t>Batasan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C3300"/>
                </a:solidFill>
              </a:rPr>
              <a:t>Pengusaha</a:t>
            </a:r>
            <a:r>
              <a:rPr lang="en-US" b="1" dirty="0" smtClean="0">
                <a:solidFill>
                  <a:srgbClr val="CC3300"/>
                </a:solidFill>
              </a:rPr>
              <a:t> Kecil per-1 </a:t>
            </a:r>
            <a:r>
              <a:rPr lang="en-US" b="1" dirty="0" err="1" smtClean="0">
                <a:solidFill>
                  <a:srgbClr val="CC3300"/>
                </a:solidFill>
              </a:rPr>
              <a:t>Januari</a:t>
            </a:r>
            <a:r>
              <a:rPr lang="en-US" b="1" dirty="0" smtClean="0">
                <a:solidFill>
                  <a:srgbClr val="CC3300"/>
                </a:solidFill>
              </a:rPr>
              <a:t> 2014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peredaran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(</a:t>
            </a:r>
            <a:r>
              <a:rPr lang="en-US" dirty="0" err="1" smtClean="0"/>
              <a:t>omset</a:t>
            </a:r>
            <a:r>
              <a:rPr lang="en-US" dirty="0" smtClean="0"/>
              <a:t>)  </a:t>
            </a:r>
            <a:r>
              <a:rPr lang="en-US" b="1" dirty="0" err="1" smtClean="0">
                <a:solidFill>
                  <a:srgbClr val="CC3300"/>
                </a:solidFill>
              </a:rPr>
              <a:t>sampai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 err="1" smtClean="0">
                <a:solidFill>
                  <a:srgbClr val="CC3300"/>
                </a:solidFill>
              </a:rPr>
              <a:t>Rp</a:t>
            </a:r>
            <a:r>
              <a:rPr lang="en-US" b="1" dirty="0" smtClean="0">
                <a:solidFill>
                  <a:srgbClr val="CC3300"/>
                </a:solidFill>
              </a:rPr>
              <a:t> 4.800.000.000</a:t>
            </a:r>
            <a:r>
              <a:rPr lang="en-US" dirty="0" smtClean="0"/>
              <a:t>,- per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dikukuhkan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PKP.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dirty="0" smtClean="0"/>
              <a:t>PKP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dikukuhkan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NPPKP</a:t>
            </a:r>
            <a:r>
              <a:rPr lang="en-US" dirty="0" smtClean="0"/>
              <a:t> (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Pengu-saha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) yang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NPWP.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3149600" y="6286500"/>
            <a:ext cx="2844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6"/>
          <p:cNvSpPr>
            <a:spLocks noChangeArrowheads="1"/>
          </p:cNvSpPr>
          <p:nvPr/>
        </p:nvSpPr>
        <p:spPr bwMode="auto">
          <a:xfrm>
            <a:off x="1287463" y="1447800"/>
            <a:ext cx="7112000" cy="12954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1800" b="1">
                <a:latin typeface="Verdana" pitchFamily="34" charset="0"/>
              </a:rPr>
              <a:t>PENGUSAHA  YG MELAKUKAN :</a:t>
            </a:r>
          </a:p>
          <a:p>
            <a:pPr eaLnBrk="0" hangingPunct="0">
              <a:buFontTx/>
              <a:buChar char="•"/>
            </a:pPr>
            <a:r>
              <a:rPr lang="en-US" sz="1800" b="1">
                <a:latin typeface="Verdana" pitchFamily="34" charset="0"/>
              </a:rPr>
              <a:t> PENYERAHAN BKP DI  DLM  DAERAH PABEAN</a:t>
            </a:r>
          </a:p>
          <a:p>
            <a:pPr eaLnBrk="0" hangingPunct="0">
              <a:buFontTx/>
              <a:buChar char="•"/>
            </a:pPr>
            <a:r>
              <a:rPr lang="en-US" sz="1800" b="1">
                <a:latin typeface="Verdana" pitchFamily="34" charset="0"/>
              </a:rPr>
              <a:t> PENYERAHAN JKP DI  DLM   DAERAH PABEAN</a:t>
            </a:r>
          </a:p>
          <a:p>
            <a:pPr eaLnBrk="0" hangingPunct="0">
              <a:buFontTx/>
              <a:buChar char="•"/>
            </a:pPr>
            <a:r>
              <a:rPr lang="en-US" sz="1800" b="1">
                <a:latin typeface="Verdana" pitchFamily="34" charset="0"/>
              </a:rPr>
              <a:t> EKSPOR BKP</a:t>
            </a:r>
          </a:p>
        </p:txBody>
      </p:sp>
      <p:sp>
        <p:nvSpPr>
          <p:cNvPr id="12296" name="AutoShape 7"/>
          <p:cNvSpPr>
            <a:spLocks noChangeArrowheads="1"/>
          </p:cNvSpPr>
          <p:nvPr/>
        </p:nvSpPr>
        <p:spPr bwMode="auto">
          <a:xfrm>
            <a:off x="1354138" y="3505200"/>
            <a:ext cx="5419725" cy="51435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1600" b="1">
                <a:latin typeface="Verdana" pitchFamily="34" charset="0"/>
              </a:rPr>
              <a:t>MELAPORKAN USAHA UNTUK  DIKUKUHKAN</a:t>
            </a:r>
          </a:p>
          <a:p>
            <a:pPr eaLnBrk="0" hangingPunct="0"/>
            <a:r>
              <a:rPr lang="en-US" sz="1600" b="1">
                <a:latin typeface="Verdana" pitchFamily="34" charset="0"/>
              </a:rPr>
              <a:t>SEBAGAI PKP</a:t>
            </a:r>
          </a:p>
        </p:txBody>
      </p:sp>
      <p:sp>
        <p:nvSpPr>
          <p:cNvPr id="12297" name="AutoShape 8"/>
          <p:cNvSpPr>
            <a:spLocks noChangeArrowheads="1"/>
          </p:cNvSpPr>
          <p:nvPr/>
        </p:nvSpPr>
        <p:spPr bwMode="auto">
          <a:xfrm>
            <a:off x="1354138" y="4114800"/>
            <a:ext cx="4048125" cy="2762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1600" b="1">
                <a:latin typeface="Verdana" pitchFamily="34" charset="0"/>
              </a:rPr>
              <a:t>MEMUNGUT</a:t>
            </a:r>
          </a:p>
        </p:txBody>
      </p: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1354138" y="4495800"/>
            <a:ext cx="4048125" cy="2762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1600" b="1">
                <a:latin typeface="Verdana" pitchFamily="34" charset="0"/>
              </a:rPr>
              <a:t>MENYETOR</a:t>
            </a:r>
          </a:p>
        </p:txBody>
      </p:sp>
      <p:sp>
        <p:nvSpPr>
          <p:cNvPr id="12299" name="AutoShape 10"/>
          <p:cNvSpPr>
            <a:spLocks noChangeArrowheads="1"/>
          </p:cNvSpPr>
          <p:nvPr/>
        </p:nvSpPr>
        <p:spPr bwMode="auto">
          <a:xfrm>
            <a:off x="1354138" y="4876800"/>
            <a:ext cx="4048125" cy="2762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1600" b="1">
                <a:latin typeface="Verdana" pitchFamily="34" charset="0"/>
              </a:rPr>
              <a:t>MELAPORKAN</a:t>
            </a:r>
          </a:p>
        </p:txBody>
      </p:sp>
      <p:sp>
        <p:nvSpPr>
          <p:cNvPr id="12300" name="AutoShape 11"/>
          <p:cNvSpPr>
            <a:spLocks noChangeArrowheads="1"/>
          </p:cNvSpPr>
          <p:nvPr/>
        </p:nvSpPr>
        <p:spPr bwMode="auto">
          <a:xfrm>
            <a:off x="5486400" y="4038600"/>
            <a:ext cx="609600" cy="1314450"/>
          </a:xfrm>
          <a:prstGeom prst="rightArrow">
            <a:avLst>
              <a:gd name="adj1" fmla="val 48806"/>
              <a:gd name="adj2" fmla="val 51667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AutoShape 12"/>
          <p:cNvSpPr>
            <a:spLocks noChangeArrowheads="1"/>
          </p:cNvSpPr>
          <p:nvPr/>
        </p:nvSpPr>
        <p:spPr bwMode="auto">
          <a:xfrm>
            <a:off x="6197600" y="4114800"/>
            <a:ext cx="2125663" cy="154305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>
                <a:latin typeface="Verdana" pitchFamily="34" charset="0"/>
              </a:rPr>
              <a:t>PPN</a:t>
            </a:r>
          </a:p>
          <a:p>
            <a:pPr algn="ctr" eaLnBrk="0" hangingPunct="0"/>
            <a:r>
              <a:rPr lang="en-US" sz="2000" b="1">
                <a:latin typeface="Verdana" pitchFamily="34" charset="0"/>
              </a:rPr>
              <a:t>&amp;</a:t>
            </a:r>
          </a:p>
          <a:p>
            <a:pPr algn="ctr" eaLnBrk="0" hangingPunct="0"/>
            <a:r>
              <a:rPr lang="en-US" sz="2000" b="1">
                <a:latin typeface="Verdana" pitchFamily="34" charset="0"/>
              </a:rPr>
              <a:t>PPn BM</a:t>
            </a:r>
          </a:p>
          <a:p>
            <a:pPr algn="ctr" eaLnBrk="0" hangingPunct="0"/>
            <a:r>
              <a:rPr lang="en-US" sz="2000" b="1">
                <a:latin typeface="Verdana" pitchFamily="34" charset="0"/>
              </a:rPr>
              <a:t>YG </a:t>
            </a:r>
          </a:p>
          <a:p>
            <a:pPr algn="ctr" eaLnBrk="0" hangingPunct="0"/>
            <a:r>
              <a:rPr lang="en-US" sz="2000" b="1">
                <a:latin typeface="Verdana" pitchFamily="34" charset="0"/>
              </a:rPr>
              <a:t>TERUTANG</a:t>
            </a:r>
          </a:p>
        </p:txBody>
      </p:sp>
      <p:sp>
        <p:nvSpPr>
          <p:cNvPr id="12302" name="AutoShape 17"/>
          <p:cNvSpPr>
            <a:spLocks noChangeArrowheads="1"/>
          </p:cNvSpPr>
          <p:nvPr/>
        </p:nvSpPr>
        <p:spPr bwMode="auto">
          <a:xfrm>
            <a:off x="1354138" y="2819400"/>
            <a:ext cx="7045325" cy="6191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800" b="1">
                <a:latin typeface="Verdana" pitchFamily="34" charset="0"/>
              </a:rPr>
              <a:t>TERMASUK PENGUSAHA KECIL YG MEMILIH</a:t>
            </a:r>
          </a:p>
          <a:p>
            <a:pPr algn="ctr" eaLnBrk="0" hangingPunct="0"/>
            <a:r>
              <a:rPr lang="en-US" sz="1800" b="1">
                <a:latin typeface="Verdana" pitchFamily="34" charset="0"/>
              </a:rPr>
              <a:t>UNTUK DIKUKUHKAN MENJADI PKP</a:t>
            </a:r>
          </a:p>
        </p:txBody>
      </p:sp>
      <p:sp>
        <p:nvSpPr>
          <p:cNvPr id="12303" name="Rectangle 18"/>
          <p:cNvSpPr>
            <a:spLocks noChangeArrowheads="1"/>
          </p:cNvSpPr>
          <p:nvPr/>
        </p:nvSpPr>
        <p:spPr bwMode="auto">
          <a:xfrm>
            <a:off x="609600" y="1885950"/>
            <a:ext cx="609600" cy="28575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Rectangle 19"/>
          <p:cNvSpPr>
            <a:spLocks noChangeArrowheads="1"/>
          </p:cNvSpPr>
          <p:nvPr/>
        </p:nvSpPr>
        <p:spPr bwMode="auto">
          <a:xfrm>
            <a:off x="508000" y="1885950"/>
            <a:ext cx="203200" cy="43434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2305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304800"/>
            <a:ext cx="7772400" cy="1066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KEWAJIBAN PKP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3A AYAT (1) DAN (2)</a:t>
            </a:r>
          </a:p>
        </p:txBody>
      </p:sp>
      <p:sp>
        <p:nvSpPr>
          <p:cNvPr id="12306" name="AutoShape 22"/>
          <p:cNvSpPr>
            <a:spLocks noChangeArrowheads="1"/>
          </p:cNvSpPr>
          <p:nvPr/>
        </p:nvSpPr>
        <p:spPr bwMode="auto">
          <a:xfrm>
            <a:off x="2151063" y="5867400"/>
            <a:ext cx="4046537" cy="40957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1600" b="1">
                <a:latin typeface="Verdana" pitchFamily="34" charset="0"/>
              </a:rPr>
              <a:t>MEMBUAT FAKTUR PAJAK</a:t>
            </a:r>
          </a:p>
        </p:txBody>
      </p:sp>
      <p:sp>
        <p:nvSpPr>
          <p:cNvPr id="12307" name="AutoShape 29"/>
          <p:cNvSpPr>
            <a:spLocks noChangeArrowheads="1"/>
          </p:cNvSpPr>
          <p:nvPr/>
        </p:nvSpPr>
        <p:spPr bwMode="auto">
          <a:xfrm>
            <a:off x="744538" y="5486400"/>
            <a:ext cx="812800" cy="400050"/>
          </a:xfrm>
          <a:prstGeom prst="plus">
            <a:avLst>
              <a:gd name="adj" fmla="val 36014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30"/>
          <p:cNvSpPr>
            <a:spLocks noChangeArrowheads="1"/>
          </p:cNvSpPr>
          <p:nvPr/>
        </p:nvSpPr>
        <p:spPr bwMode="auto">
          <a:xfrm rot="-5371998">
            <a:off x="1127919" y="5498307"/>
            <a:ext cx="485775" cy="1322387"/>
          </a:xfrm>
          <a:prstGeom prst="downArrow">
            <a:avLst>
              <a:gd name="adj1" fmla="val 7769"/>
              <a:gd name="adj2" fmla="val 40430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utoShape 34"/>
          <p:cNvSpPr>
            <a:spLocks noChangeArrowheads="1"/>
          </p:cNvSpPr>
          <p:nvPr/>
        </p:nvSpPr>
        <p:spPr bwMode="auto">
          <a:xfrm rot="-5371998">
            <a:off x="827882" y="3498056"/>
            <a:ext cx="342900" cy="509587"/>
          </a:xfrm>
          <a:prstGeom prst="downArrow">
            <a:avLst>
              <a:gd name="adj1" fmla="val 16046"/>
              <a:gd name="adj2" fmla="val 6750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AutoShape 35"/>
          <p:cNvSpPr>
            <a:spLocks noChangeArrowheads="1"/>
          </p:cNvSpPr>
          <p:nvPr/>
        </p:nvSpPr>
        <p:spPr bwMode="auto">
          <a:xfrm rot="-5371998">
            <a:off x="761207" y="4793456"/>
            <a:ext cx="342900" cy="509587"/>
          </a:xfrm>
          <a:prstGeom prst="downArrow">
            <a:avLst>
              <a:gd name="adj1" fmla="val 16046"/>
              <a:gd name="adj2" fmla="val 6750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AutoShape 36"/>
          <p:cNvSpPr>
            <a:spLocks noChangeArrowheads="1"/>
          </p:cNvSpPr>
          <p:nvPr/>
        </p:nvSpPr>
        <p:spPr bwMode="auto">
          <a:xfrm rot="-5371998">
            <a:off x="761207" y="4412456"/>
            <a:ext cx="342900" cy="509587"/>
          </a:xfrm>
          <a:prstGeom prst="downArrow">
            <a:avLst>
              <a:gd name="adj1" fmla="val 16046"/>
              <a:gd name="adj2" fmla="val 6750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AutoShape 37"/>
          <p:cNvSpPr>
            <a:spLocks noChangeArrowheads="1"/>
          </p:cNvSpPr>
          <p:nvPr/>
        </p:nvSpPr>
        <p:spPr bwMode="auto">
          <a:xfrm rot="-5371998">
            <a:off x="761207" y="3955256"/>
            <a:ext cx="342900" cy="509587"/>
          </a:xfrm>
          <a:prstGeom prst="downArrow">
            <a:avLst>
              <a:gd name="adj1" fmla="val 16046"/>
              <a:gd name="adj2" fmla="val 6750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PPn &amp; PPnBm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761E85-F699-40BF-8A41-5EBC60B36FB6}" type="slidenum">
              <a:rPr lang="en-US"/>
              <a:pPr/>
              <a:t>18</a:t>
            </a:fld>
            <a:endParaRPr lang="en-US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7"/>
          <p:cNvSpPr>
            <a:spLocks noChangeArrowheads="1"/>
          </p:cNvSpPr>
          <p:nvPr/>
        </p:nvSpPr>
        <p:spPr bwMode="auto">
          <a:xfrm>
            <a:off x="1557338" y="2590800"/>
            <a:ext cx="3040062" cy="47625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>
                <a:latin typeface="Verdana" pitchFamily="34" charset="0"/>
              </a:rPr>
              <a:t>PENGGANTIAN</a:t>
            </a:r>
          </a:p>
        </p:txBody>
      </p:sp>
      <p:sp>
        <p:nvSpPr>
          <p:cNvPr id="13321" name="AutoShape 8"/>
          <p:cNvSpPr>
            <a:spLocks noChangeArrowheads="1"/>
          </p:cNvSpPr>
          <p:nvPr/>
        </p:nvSpPr>
        <p:spPr bwMode="auto">
          <a:xfrm>
            <a:off x="1557338" y="3200400"/>
            <a:ext cx="3040062" cy="47625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>
                <a:latin typeface="Verdana" pitchFamily="34" charset="0"/>
              </a:rPr>
              <a:t>NILAI IMPOR</a:t>
            </a:r>
          </a:p>
        </p:txBody>
      </p:sp>
      <p:sp>
        <p:nvSpPr>
          <p:cNvPr id="13322" name="AutoShape 9"/>
          <p:cNvSpPr>
            <a:spLocks noChangeArrowheads="1"/>
          </p:cNvSpPr>
          <p:nvPr/>
        </p:nvSpPr>
        <p:spPr bwMode="auto">
          <a:xfrm>
            <a:off x="1557338" y="3810000"/>
            <a:ext cx="3040062" cy="3905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>
                <a:latin typeface="Verdana" pitchFamily="34" charset="0"/>
              </a:rPr>
              <a:t>NILAI EKSPOR</a:t>
            </a:r>
          </a:p>
        </p:txBody>
      </p:sp>
      <p:sp>
        <p:nvSpPr>
          <p:cNvPr id="13323" name="AutoShape 10"/>
          <p:cNvSpPr>
            <a:spLocks noChangeArrowheads="1"/>
          </p:cNvSpPr>
          <p:nvPr/>
        </p:nvSpPr>
        <p:spPr bwMode="auto">
          <a:xfrm>
            <a:off x="1531938" y="4343400"/>
            <a:ext cx="3040062" cy="200025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 dirty="0">
                <a:latin typeface="Verdana" pitchFamily="34" charset="0"/>
              </a:rPr>
              <a:t>NILAI LAIN YG </a:t>
            </a:r>
          </a:p>
          <a:p>
            <a:pPr algn="ctr" eaLnBrk="0" hangingPunct="0"/>
            <a:r>
              <a:rPr lang="en-US" sz="2000" b="1" dirty="0">
                <a:latin typeface="Verdana" pitchFamily="34" charset="0"/>
              </a:rPr>
              <a:t>DITETAPKAN</a:t>
            </a:r>
          </a:p>
          <a:p>
            <a:pPr algn="ctr" eaLnBrk="0" hangingPunct="0"/>
            <a:r>
              <a:rPr lang="en-US" sz="2000" b="1" dirty="0">
                <a:latin typeface="Verdana" pitchFamily="34" charset="0"/>
              </a:rPr>
              <a:t>DG. KEPMENKEU</a:t>
            </a:r>
          </a:p>
          <a:p>
            <a:pPr algn="ctr" eaLnBrk="0" hangingPunct="0"/>
            <a:r>
              <a:rPr lang="en-US" sz="2000" b="1" dirty="0" smtClean="0">
                <a:latin typeface="Verdana" pitchFamily="34" charset="0"/>
              </a:rPr>
              <a:t>(PMK No.75/PMK.03</a:t>
            </a:r>
          </a:p>
          <a:p>
            <a:pPr algn="ctr" eaLnBrk="0" hangingPunct="0"/>
            <a:r>
              <a:rPr lang="en-US" sz="2000" b="1" dirty="0" smtClean="0">
                <a:latin typeface="Verdana" pitchFamily="34" charset="0"/>
              </a:rPr>
              <a:t>/2010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13324" name="AutoShape 11"/>
          <p:cNvSpPr>
            <a:spLocks noChangeArrowheads="1"/>
          </p:cNvSpPr>
          <p:nvPr/>
        </p:nvSpPr>
        <p:spPr bwMode="auto">
          <a:xfrm>
            <a:off x="1531938" y="2057400"/>
            <a:ext cx="3040062" cy="4572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>
                <a:latin typeface="Verdana" pitchFamily="34" charset="0"/>
              </a:rPr>
              <a:t>HARGA JUAL</a:t>
            </a:r>
          </a:p>
        </p:txBody>
      </p:sp>
      <p:sp>
        <p:nvSpPr>
          <p:cNvPr id="13325" name="Rectangle 12"/>
          <p:cNvSpPr>
            <a:spLocks noChangeArrowheads="1"/>
          </p:cNvSpPr>
          <p:nvPr/>
        </p:nvSpPr>
        <p:spPr bwMode="auto">
          <a:xfrm>
            <a:off x="711200" y="1828800"/>
            <a:ext cx="203200" cy="36576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Rectangle 18"/>
          <p:cNvSpPr>
            <a:spLocks noChangeArrowheads="1"/>
          </p:cNvSpPr>
          <p:nvPr/>
        </p:nvSpPr>
        <p:spPr bwMode="auto">
          <a:xfrm>
            <a:off x="4368800" y="1485900"/>
            <a:ext cx="406400" cy="4572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9"/>
          <p:cNvSpPr>
            <a:spLocks noChangeArrowheads="1"/>
          </p:cNvSpPr>
          <p:nvPr/>
        </p:nvSpPr>
        <p:spPr bwMode="auto">
          <a:xfrm>
            <a:off x="914400" y="1828800"/>
            <a:ext cx="3860800" cy="17145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utoShape 20"/>
          <p:cNvSpPr>
            <a:spLocks noChangeArrowheads="1"/>
          </p:cNvSpPr>
          <p:nvPr/>
        </p:nvSpPr>
        <p:spPr bwMode="auto">
          <a:xfrm>
            <a:off x="5588000" y="2290763"/>
            <a:ext cx="3149600" cy="364807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3600" b="1">
                <a:latin typeface="Verdana" pitchFamily="34" charset="0"/>
              </a:rPr>
              <a:t>PPN =</a:t>
            </a:r>
          </a:p>
          <a:p>
            <a:pPr algn="ctr" eaLnBrk="0" hangingPunct="0"/>
            <a:r>
              <a:rPr lang="en-US" sz="3600" b="1">
                <a:latin typeface="Verdana" pitchFamily="34" charset="0"/>
              </a:rPr>
              <a:t>DPP PPN </a:t>
            </a:r>
          </a:p>
          <a:p>
            <a:pPr algn="ctr" eaLnBrk="0" hangingPunct="0"/>
            <a:r>
              <a:rPr lang="en-US" sz="3600" b="1">
                <a:latin typeface="Verdana" pitchFamily="34" charset="0"/>
              </a:rPr>
              <a:t>X</a:t>
            </a:r>
          </a:p>
          <a:p>
            <a:pPr algn="ctr" eaLnBrk="0" hangingPunct="0"/>
            <a:r>
              <a:rPr lang="en-US" sz="3600" b="1">
                <a:latin typeface="Verdana" pitchFamily="34" charset="0"/>
              </a:rPr>
              <a:t>Tarif</a:t>
            </a:r>
          </a:p>
        </p:txBody>
      </p:sp>
      <p:sp>
        <p:nvSpPr>
          <p:cNvPr id="13329" name="AutoShape 21"/>
          <p:cNvSpPr>
            <a:spLocks noChangeArrowheads="1"/>
          </p:cNvSpPr>
          <p:nvPr/>
        </p:nvSpPr>
        <p:spPr bwMode="auto">
          <a:xfrm>
            <a:off x="4775200" y="2228850"/>
            <a:ext cx="711200" cy="3771900"/>
          </a:xfrm>
          <a:prstGeom prst="rightArrow">
            <a:avLst>
              <a:gd name="adj1" fmla="val 72981"/>
              <a:gd name="adj2" fmla="val 68519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772400" cy="11811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DPP PPN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1 ANGKA 17</a:t>
            </a:r>
          </a:p>
        </p:txBody>
      </p:sp>
      <p:sp>
        <p:nvSpPr>
          <p:cNvPr id="13331" name="AutoShape 23"/>
          <p:cNvSpPr>
            <a:spLocks noChangeArrowheads="1"/>
          </p:cNvSpPr>
          <p:nvPr/>
        </p:nvSpPr>
        <p:spPr bwMode="auto">
          <a:xfrm>
            <a:off x="947738" y="2057400"/>
            <a:ext cx="406400" cy="514350"/>
          </a:xfrm>
          <a:prstGeom prst="rightArrow">
            <a:avLst>
              <a:gd name="adj1" fmla="val 30250"/>
              <a:gd name="adj2" fmla="val 3958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AutoShape 24"/>
          <p:cNvSpPr>
            <a:spLocks noChangeArrowheads="1"/>
          </p:cNvSpPr>
          <p:nvPr/>
        </p:nvSpPr>
        <p:spPr bwMode="auto">
          <a:xfrm>
            <a:off x="947738" y="266700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AutoShape 25"/>
          <p:cNvSpPr>
            <a:spLocks noChangeArrowheads="1"/>
          </p:cNvSpPr>
          <p:nvPr/>
        </p:nvSpPr>
        <p:spPr bwMode="auto">
          <a:xfrm>
            <a:off x="947738" y="320040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AutoShape 26"/>
          <p:cNvSpPr>
            <a:spLocks noChangeArrowheads="1"/>
          </p:cNvSpPr>
          <p:nvPr/>
        </p:nvSpPr>
        <p:spPr bwMode="auto">
          <a:xfrm>
            <a:off x="947738" y="381000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AutoShape 27"/>
          <p:cNvSpPr>
            <a:spLocks noChangeArrowheads="1"/>
          </p:cNvSpPr>
          <p:nvPr/>
        </p:nvSpPr>
        <p:spPr bwMode="auto">
          <a:xfrm>
            <a:off x="914400" y="520065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DASAR PENGENAAN PAJAK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42363" cy="4343400"/>
          </a:xfrm>
        </p:spPr>
        <p:txBody>
          <a:bodyPr>
            <a:normAutofit lnSpcReduction="10000"/>
          </a:bodyPr>
          <a:lstStyle/>
          <a:p>
            <a:pPr>
              <a:spcBef>
                <a:spcPct val="35000"/>
              </a:spcBef>
            </a:pPr>
            <a:r>
              <a:rPr lang="en-US" dirty="0" err="1" smtClean="0">
                <a:latin typeface="Arial Narrow" pitchFamily="34" charset="0"/>
              </a:rPr>
              <a:t>Harga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jual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adalah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nilai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berupa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termasuk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semua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biaya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yg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atau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seharusnya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oleh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penjual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krn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penyerahan</a:t>
            </a:r>
            <a:r>
              <a:rPr lang="en-US" dirty="0" smtClean="0">
                <a:latin typeface="Arial Narrow" pitchFamily="34" charset="0"/>
              </a:rPr>
              <a:t> BKP</a:t>
            </a:r>
          </a:p>
          <a:p>
            <a:pPr>
              <a:spcBef>
                <a:spcPct val="35000"/>
              </a:spcBef>
            </a:pPr>
            <a:r>
              <a:rPr lang="en-US" dirty="0" err="1" smtClean="0">
                <a:latin typeface="Arial Narrow" pitchFamily="34" charset="0"/>
              </a:rPr>
              <a:t>Penggantian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adalah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nilai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berupa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termasuk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semua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biaya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yg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atau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seharusnya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oleh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pemberi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jasa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karena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penyerahan</a:t>
            </a:r>
            <a:r>
              <a:rPr lang="en-US" dirty="0" smtClean="0">
                <a:latin typeface="Arial Narrow" pitchFamily="34" charset="0"/>
              </a:rPr>
              <a:t> JKP.</a:t>
            </a:r>
          </a:p>
          <a:p>
            <a:pPr>
              <a:spcBef>
                <a:spcPct val="35000"/>
              </a:spcBef>
            </a:pPr>
            <a:r>
              <a:rPr lang="en-US" dirty="0" err="1" smtClean="0">
                <a:latin typeface="Arial Narrow" pitchFamily="34" charset="0"/>
              </a:rPr>
              <a:t>Nilai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impor</a:t>
            </a:r>
            <a:r>
              <a:rPr lang="en-US" dirty="0" smtClean="0">
                <a:latin typeface="Arial Narrow" pitchFamily="34" charset="0"/>
              </a:rPr>
              <a:t> = CIF + BM + BMT.</a:t>
            </a:r>
          </a:p>
          <a:p>
            <a:pPr>
              <a:spcBef>
                <a:spcPct val="35000"/>
              </a:spcBef>
            </a:pPr>
            <a:r>
              <a:rPr lang="en-US" dirty="0" err="1" smtClean="0">
                <a:latin typeface="Arial Narrow" pitchFamily="34" charset="0"/>
              </a:rPr>
              <a:t>Nilai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Ekspor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adalah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nilai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berupa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termasuk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semua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biaya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yg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atau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seharusnya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oleh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eksportir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seperti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termaktub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PEB (</a:t>
            </a:r>
            <a:r>
              <a:rPr lang="en-US" dirty="0" err="1" smtClean="0">
                <a:latin typeface="Arial Narrow" pitchFamily="34" charset="0"/>
              </a:rPr>
              <a:t>Pemberitahuan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Ekspor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Barang</a:t>
            </a:r>
            <a:r>
              <a:rPr lang="en-US" dirty="0" smtClean="0">
                <a:latin typeface="Arial Narrow" pitchFamily="34" charset="0"/>
              </a:rPr>
              <a:t>)..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DASAR HUKUM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4389438"/>
            <a:ext cx="3382963" cy="411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200" b="1" dirty="0">
                <a:latin typeface="Tahoma" pitchFamily="34" charset="0"/>
              </a:rPr>
              <a:t>UU No. 18 </a:t>
            </a:r>
            <a:r>
              <a:rPr lang="en-US" sz="2200" b="1" dirty="0" err="1">
                <a:latin typeface="Tahoma" pitchFamily="34" charset="0"/>
              </a:rPr>
              <a:t>Tahun</a:t>
            </a:r>
            <a:r>
              <a:rPr lang="en-US" sz="2200" b="1" dirty="0">
                <a:latin typeface="Tahoma" pitchFamily="34" charset="0"/>
              </a:rPr>
              <a:t> 2000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3382963" cy="411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200" b="1">
                <a:latin typeface="Tahoma" pitchFamily="34" charset="0"/>
              </a:rPr>
              <a:t>UU No. 8 Tahun 1983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000" y="3551238"/>
            <a:ext cx="3382963" cy="411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200" b="1">
                <a:latin typeface="Tahoma" pitchFamily="34" charset="0"/>
              </a:rPr>
              <a:t>UU No. 11 Tahun 1994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1000" y="1752600"/>
            <a:ext cx="3382963" cy="411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200" b="1" dirty="0">
                <a:latin typeface="Tahoma" pitchFamily="34" charset="0"/>
              </a:rPr>
              <a:t>UUD’45 ps. 23 </a:t>
            </a:r>
            <a:r>
              <a:rPr lang="en-US" sz="2200" b="1" dirty="0" err="1">
                <a:latin typeface="Tahoma" pitchFamily="34" charset="0"/>
              </a:rPr>
              <a:t>ayat</a:t>
            </a:r>
            <a:r>
              <a:rPr lang="en-US" sz="2200" b="1" dirty="0">
                <a:latin typeface="Tahoma" pitchFamily="34" charset="0"/>
              </a:rPr>
              <a:t> (2)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022725" y="1752600"/>
            <a:ext cx="45116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ahoma" pitchFamily="34" charset="0"/>
              </a:rPr>
              <a:t>“Segala pajak untuk keperluan negara berdasarkan undang-undang”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038600" y="2747963"/>
            <a:ext cx="31924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Berlaku sejak 1 April 1985.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022725" y="3556000"/>
            <a:ext cx="34972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Berlaku sejak 1 Januari 1995.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038600" y="4394200"/>
            <a:ext cx="3576638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Berlaku sejak 1 Januari 2001. </a:t>
            </a:r>
          </a:p>
        </p:txBody>
      </p:sp>
      <p:sp>
        <p:nvSpPr>
          <p:cNvPr id="3083" name="Text Box 3"/>
          <p:cNvSpPr txBox="1">
            <a:spLocks noChangeArrowheads="1"/>
          </p:cNvSpPr>
          <p:nvPr/>
        </p:nvSpPr>
        <p:spPr bwMode="auto">
          <a:xfrm>
            <a:off x="417513" y="5173663"/>
            <a:ext cx="3382962" cy="411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200" b="1">
                <a:latin typeface="Tahoma" pitchFamily="34" charset="0"/>
              </a:rPr>
              <a:t>UU No. 42 Tahun 2009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4062413" y="5151438"/>
            <a:ext cx="3294062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Berlaku sejak 1 April 2010.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NILAI LAIN SEBAGAI DPP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err="1" smtClean="0">
                <a:latin typeface="Arial Narrow" pitchFamily="34" charset="0"/>
              </a:rPr>
              <a:t>Pemakaian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sendiri</a:t>
            </a:r>
            <a:r>
              <a:rPr lang="en-US" sz="2200" dirty="0" smtClean="0">
                <a:latin typeface="Arial Narrow" pitchFamily="34" charset="0"/>
              </a:rPr>
              <a:t> 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jual</a:t>
            </a:r>
            <a:r>
              <a:rPr lang="en-US" sz="2200" dirty="0" smtClean="0">
                <a:latin typeface="Arial Narrow" pitchFamily="34" charset="0"/>
              </a:rPr>
              <a:t> – </a:t>
            </a:r>
            <a:r>
              <a:rPr lang="en-US" sz="2200" dirty="0" err="1" smtClean="0">
                <a:latin typeface="Arial Narrow" pitchFamily="34" charset="0"/>
              </a:rPr>
              <a:t>laba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kotor</a:t>
            </a:r>
            <a:r>
              <a:rPr lang="en-US" sz="2200" dirty="0" smtClean="0">
                <a:latin typeface="Arial Narrow" pitchFamily="34" charset="0"/>
              </a:rPr>
              <a:t> ( HPP )</a:t>
            </a:r>
          </a:p>
          <a:p>
            <a:r>
              <a:rPr lang="en-US" sz="2200" dirty="0" err="1" smtClean="0">
                <a:latin typeface="Arial Narrow" pitchFamily="34" charset="0"/>
              </a:rPr>
              <a:t>Pemberian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Cuma</a:t>
            </a:r>
            <a:r>
              <a:rPr lang="en-US" sz="2200" dirty="0" smtClean="0">
                <a:latin typeface="Arial Narrow" pitchFamily="34" charset="0"/>
              </a:rPr>
              <a:t> – </a:t>
            </a:r>
            <a:r>
              <a:rPr lang="en-US" sz="2200" dirty="0" err="1" smtClean="0">
                <a:latin typeface="Arial Narrow" pitchFamily="34" charset="0"/>
              </a:rPr>
              <a:t>Cuma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jual</a:t>
            </a:r>
            <a:r>
              <a:rPr lang="en-US" sz="2200" dirty="0" smtClean="0">
                <a:latin typeface="Arial Narrow" pitchFamily="34" charset="0"/>
              </a:rPr>
              <a:t> – </a:t>
            </a:r>
            <a:r>
              <a:rPr lang="en-US" sz="2200" dirty="0" err="1" smtClean="0">
                <a:latin typeface="Arial Narrow" pitchFamily="34" charset="0"/>
              </a:rPr>
              <a:t>laba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kotor</a:t>
            </a:r>
            <a:r>
              <a:rPr lang="en-US" sz="2200" dirty="0" smtClean="0">
                <a:latin typeface="Arial Narrow" pitchFamily="34" charset="0"/>
              </a:rPr>
              <a:t> ( HPP )</a:t>
            </a:r>
          </a:p>
          <a:p>
            <a:r>
              <a:rPr lang="en-US" sz="2200" dirty="0" smtClean="0">
                <a:latin typeface="Arial Narrow" pitchFamily="34" charset="0"/>
              </a:rPr>
              <a:t>Media </a:t>
            </a:r>
            <a:r>
              <a:rPr lang="en-US" sz="2200" dirty="0" err="1" smtClean="0">
                <a:latin typeface="Arial Narrow" pitchFamily="34" charset="0"/>
              </a:rPr>
              <a:t>Rekaman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Jual</a:t>
            </a:r>
            <a:r>
              <a:rPr lang="en-US" sz="2200" dirty="0" smtClean="0">
                <a:latin typeface="Arial Narrow" pitchFamily="34" charset="0"/>
              </a:rPr>
              <a:t> rata – rata</a:t>
            </a:r>
          </a:p>
          <a:p>
            <a:r>
              <a:rPr lang="en-US" sz="2200" dirty="0" smtClean="0">
                <a:latin typeface="Arial Narrow" pitchFamily="34" charset="0"/>
              </a:rPr>
              <a:t>Film = </a:t>
            </a:r>
            <a:r>
              <a:rPr lang="en-US" sz="2200" dirty="0" err="1" smtClean="0">
                <a:latin typeface="Arial Narrow" pitchFamily="34" charset="0"/>
              </a:rPr>
              <a:t>perkiraan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hasil</a:t>
            </a:r>
            <a:r>
              <a:rPr lang="en-US" sz="2200" dirty="0" smtClean="0">
                <a:latin typeface="Arial Narrow" pitchFamily="34" charset="0"/>
              </a:rPr>
              <a:t> rata2 per </a:t>
            </a:r>
            <a:r>
              <a:rPr lang="en-US" sz="2200" dirty="0" err="1" smtClean="0">
                <a:latin typeface="Arial Narrow" pitchFamily="34" charset="0"/>
              </a:rPr>
              <a:t>judul</a:t>
            </a:r>
            <a:r>
              <a:rPr lang="en-US" sz="2200" dirty="0" smtClean="0">
                <a:latin typeface="Arial Narrow" pitchFamily="34" charset="0"/>
              </a:rPr>
              <a:t> film </a:t>
            </a:r>
          </a:p>
          <a:p>
            <a:r>
              <a:rPr lang="en-US" sz="2200" dirty="0" err="1" smtClean="0">
                <a:latin typeface="Arial Narrow" pitchFamily="34" charset="0"/>
              </a:rPr>
              <a:t>Rokok</a:t>
            </a:r>
            <a:r>
              <a:rPr lang="en-US" sz="2200" dirty="0" smtClean="0">
                <a:latin typeface="Arial Narrow" pitchFamily="34" charset="0"/>
              </a:rPr>
              <a:t> / </a:t>
            </a:r>
            <a:r>
              <a:rPr lang="en-US" sz="2200" dirty="0" err="1" smtClean="0">
                <a:latin typeface="Arial Narrow" pitchFamily="34" charset="0"/>
              </a:rPr>
              <a:t>tembakau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jual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eceran</a:t>
            </a:r>
            <a:endParaRPr lang="en-US" sz="2200" dirty="0" smtClean="0">
              <a:latin typeface="Arial Narrow" pitchFamily="34" charset="0"/>
            </a:endParaRPr>
          </a:p>
          <a:p>
            <a:r>
              <a:rPr lang="en-US" sz="2200" dirty="0" err="1" smtClean="0">
                <a:latin typeface="Arial Narrow" pitchFamily="34" charset="0"/>
              </a:rPr>
              <a:t>Aset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yg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semula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tidak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diperjual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belikan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wajar</a:t>
            </a:r>
            <a:endParaRPr lang="en-US" sz="2200" dirty="0" smtClean="0">
              <a:latin typeface="Arial Narrow" pitchFamily="34" charset="0"/>
            </a:endParaRPr>
          </a:p>
          <a:p>
            <a:r>
              <a:rPr lang="en-US" sz="2200" dirty="0" err="1" smtClean="0">
                <a:latin typeface="Arial Narrow" pitchFamily="34" charset="0"/>
              </a:rPr>
              <a:t>Penyerahan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Antar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Cabang</a:t>
            </a:r>
            <a:r>
              <a:rPr lang="en-US" sz="2200" dirty="0" smtClean="0">
                <a:latin typeface="Arial Narrow" pitchFamily="34" charset="0"/>
              </a:rPr>
              <a:t> = HPP</a:t>
            </a:r>
          </a:p>
          <a:p>
            <a:r>
              <a:rPr lang="en-US" sz="2200" dirty="0" err="1" smtClean="0">
                <a:latin typeface="Arial Narrow" pitchFamily="34" charset="0"/>
              </a:rPr>
              <a:t>Penyerahan</a:t>
            </a:r>
            <a:r>
              <a:rPr lang="en-US" sz="2200" dirty="0" smtClean="0">
                <a:latin typeface="Arial Narrow" pitchFamily="34" charset="0"/>
              </a:rPr>
              <a:t> BKP </a:t>
            </a:r>
            <a:r>
              <a:rPr lang="en-US" sz="2200" dirty="0" err="1" smtClean="0">
                <a:latin typeface="Arial Narrow" pitchFamily="34" charset="0"/>
              </a:rPr>
              <a:t>melalui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pedagang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perantara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yg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disepakati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antara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pedagang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perantara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pembeli</a:t>
            </a:r>
            <a:endParaRPr lang="en-US" sz="2200" dirty="0" smtClean="0">
              <a:latin typeface="Arial Narrow" pitchFamily="34" charset="0"/>
            </a:endParaRPr>
          </a:p>
          <a:p>
            <a:r>
              <a:rPr lang="en-US" sz="2200" dirty="0" err="1" smtClean="0">
                <a:latin typeface="Arial Narrow" pitchFamily="34" charset="0"/>
              </a:rPr>
              <a:t>Lelang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lelang</a:t>
            </a:r>
            <a:endParaRPr lang="en-US" sz="2200" dirty="0" smtClean="0">
              <a:latin typeface="Arial Narrow" pitchFamily="34" charset="0"/>
            </a:endParaRPr>
          </a:p>
          <a:p>
            <a:r>
              <a:rPr lang="en-US" sz="2200" dirty="0" err="1" smtClean="0">
                <a:latin typeface="Arial Narrow" pitchFamily="34" charset="0"/>
              </a:rPr>
              <a:t>Jasa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Pengiriman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paket</a:t>
            </a:r>
            <a:r>
              <a:rPr lang="en-US" sz="2200" dirty="0" smtClean="0">
                <a:latin typeface="Arial Narrow" pitchFamily="34" charset="0"/>
              </a:rPr>
              <a:t>  = 10% x </a:t>
            </a:r>
            <a:r>
              <a:rPr lang="en-US" sz="2200" dirty="0" err="1" smtClean="0">
                <a:latin typeface="Arial Narrow" pitchFamily="34" charset="0"/>
              </a:rPr>
              <a:t>jumlah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yg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ditagih</a:t>
            </a:r>
            <a:r>
              <a:rPr lang="en-US" sz="2200" dirty="0" smtClean="0">
                <a:latin typeface="Arial Narrow" pitchFamily="34" charset="0"/>
              </a:rPr>
              <a:t> </a:t>
            </a:r>
          </a:p>
          <a:p>
            <a:r>
              <a:rPr lang="en-US" sz="2200" dirty="0" err="1" smtClean="0">
                <a:latin typeface="Arial Narrow" pitchFamily="34" charset="0"/>
              </a:rPr>
              <a:t>Jasa</a:t>
            </a:r>
            <a:r>
              <a:rPr lang="en-US" sz="2200" dirty="0" smtClean="0">
                <a:latin typeface="Arial Narrow" pitchFamily="34" charset="0"/>
              </a:rPr>
              <a:t> biro </a:t>
            </a:r>
            <a:r>
              <a:rPr lang="en-US" sz="2200" dirty="0" err="1" smtClean="0">
                <a:latin typeface="Arial Narrow" pitchFamily="34" charset="0"/>
              </a:rPr>
              <a:t>wisata</a:t>
            </a:r>
            <a:r>
              <a:rPr lang="en-US" sz="2200" dirty="0" smtClean="0">
                <a:latin typeface="Arial Narrow" pitchFamily="34" charset="0"/>
              </a:rPr>
              <a:t> = 10 % x </a:t>
            </a:r>
            <a:r>
              <a:rPr lang="en-US" sz="2200" dirty="0" err="1" smtClean="0">
                <a:latin typeface="Arial Narrow" pitchFamily="34" charset="0"/>
              </a:rPr>
              <a:t>jml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tagihan</a:t>
            </a:r>
            <a:endParaRPr lang="en-US" sz="2200" dirty="0" smtClean="0">
              <a:latin typeface="Arial Narrow" pitchFamily="34" charset="0"/>
            </a:endParaRPr>
          </a:p>
          <a:p>
            <a:r>
              <a:rPr lang="en-US" sz="2200" dirty="0" err="1" smtClean="0">
                <a:latin typeface="Arial Narrow" pitchFamily="34" charset="0"/>
              </a:rPr>
              <a:t>Kegiatan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Membangun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sendiri</a:t>
            </a:r>
            <a:r>
              <a:rPr lang="en-US" sz="2200" dirty="0" smtClean="0">
                <a:latin typeface="Arial Narrow" pitchFamily="34" charset="0"/>
              </a:rPr>
              <a:t> = 20% x </a:t>
            </a:r>
            <a:r>
              <a:rPr lang="en-US" sz="2200" dirty="0" err="1" smtClean="0">
                <a:latin typeface="Arial Narrow" pitchFamily="34" charset="0"/>
              </a:rPr>
              <a:t>Jml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Biaya</a:t>
            </a:r>
            <a:r>
              <a:rPr lang="en-US" sz="2200" dirty="0" smtClean="0">
                <a:latin typeface="Arial Narrow" pitchFamily="34" charset="0"/>
              </a:rPr>
              <a:t> ( </a:t>
            </a:r>
            <a:r>
              <a:rPr lang="en-US" sz="2200" dirty="0" err="1" smtClean="0">
                <a:latin typeface="Arial Narrow" pitchFamily="34" charset="0"/>
              </a:rPr>
              <a:t>tidak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termasuk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nilai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tanah</a:t>
            </a:r>
            <a:r>
              <a:rPr lang="en-US" sz="2200" dirty="0" smtClean="0">
                <a:latin typeface="Arial Narrow" pitchFamily="34" charset="0"/>
              </a:rPr>
              <a:t> 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CONTOH SOAL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</a:rPr>
              <a:t>PT XYZ </a:t>
            </a:r>
            <a:r>
              <a:rPr lang="en-US" sz="2200" dirty="0" err="1" smtClean="0">
                <a:latin typeface="Arial Narrow" pitchFamily="34" charset="0"/>
              </a:rPr>
              <a:t>menjual</a:t>
            </a:r>
            <a:r>
              <a:rPr lang="en-US" sz="2200" dirty="0" smtClean="0">
                <a:latin typeface="Arial Narrow" pitchFamily="34" charset="0"/>
              </a:rPr>
              <a:t> BKP </a:t>
            </a:r>
            <a:r>
              <a:rPr lang="en-US" sz="2200" dirty="0" err="1" smtClean="0">
                <a:latin typeface="Arial Narrow" pitchFamily="34" charset="0"/>
              </a:rPr>
              <a:t>senilai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Rp</a:t>
            </a:r>
            <a:r>
              <a:rPr lang="en-US" sz="2200" dirty="0" smtClean="0">
                <a:latin typeface="Arial Narrow" pitchFamily="34" charset="0"/>
              </a:rPr>
              <a:t> 10.000.000,- </a:t>
            </a:r>
            <a:r>
              <a:rPr lang="en-US" sz="2200" dirty="0" err="1" smtClean="0">
                <a:latin typeface="Arial Narrow" pitchFamily="34" charset="0"/>
              </a:rPr>
              <a:t>dengan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potongan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20%. </a:t>
            </a:r>
            <a:r>
              <a:rPr lang="en-US" sz="2200" dirty="0" err="1" smtClean="0">
                <a:latin typeface="Arial Narrow" pitchFamily="34" charset="0"/>
              </a:rPr>
              <a:t>Berapa</a:t>
            </a:r>
            <a:r>
              <a:rPr lang="en-US" sz="2200" dirty="0" smtClean="0">
                <a:latin typeface="Arial Narrow" pitchFamily="34" charset="0"/>
              </a:rPr>
              <a:t> PPN yang </a:t>
            </a:r>
            <a:r>
              <a:rPr lang="en-US" sz="2200" dirty="0" err="1" smtClean="0">
                <a:latin typeface="Arial Narrow" pitchFamily="34" charset="0"/>
              </a:rPr>
              <a:t>harus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dipungut</a:t>
            </a:r>
            <a:r>
              <a:rPr lang="en-US" sz="2200" dirty="0" smtClean="0">
                <a:latin typeface="Arial Narrow" pitchFamily="34" charset="0"/>
              </a:rPr>
              <a:t> PT XYZ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</a:rPr>
              <a:t>PT ABC </a:t>
            </a:r>
            <a:r>
              <a:rPr lang="en-US" sz="2200" dirty="0" err="1" smtClean="0">
                <a:latin typeface="Arial Narrow" pitchFamily="34" charset="0"/>
              </a:rPr>
              <a:t>melakukan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impor</a:t>
            </a:r>
            <a:r>
              <a:rPr lang="en-US" sz="2200" dirty="0" smtClean="0">
                <a:latin typeface="Arial Narrow" pitchFamily="34" charset="0"/>
              </a:rPr>
              <a:t> Mobil </a:t>
            </a:r>
            <a:r>
              <a:rPr lang="en-US" sz="2200" dirty="0" err="1" smtClean="0">
                <a:latin typeface="Arial Narrow" pitchFamily="34" charset="0"/>
              </a:rPr>
              <a:t>senilai</a:t>
            </a:r>
            <a:r>
              <a:rPr lang="en-US" sz="2200" dirty="0" smtClean="0">
                <a:latin typeface="Arial Narrow" pitchFamily="34" charset="0"/>
              </a:rPr>
              <a:t> US$ 100.000 </a:t>
            </a:r>
            <a:r>
              <a:rPr lang="en-US" sz="2200" dirty="0" err="1" smtClean="0">
                <a:latin typeface="Arial Narrow" pitchFamily="34" charset="0"/>
              </a:rPr>
              <a:t>dengan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ongkos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angkut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asuransi</a:t>
            </a:r>
            <a:r>
              <a:rPr lang="en-US" sz="2200" dirty="0" smtClean="0">
                <a:latin typeface="Arial Narrow" pitchFamily="34" charset="0"/>
              </a:rPr>
              <a:t>  $20.000. </a:t>
            </a:r>
            <a:r>
              <a:rPr lang="en-US" sz="2200" dirty="0" err="1" smtClean="0">
                <a:latin typeface="Arial Narrow" pitchFamily="34" charset="0"/>
              </a:rPr>
              <a:t>Atas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impor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tersebut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dikenakan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bea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masuk</a:t>
            </a:r>
            <a:r>
              <a:rPr lang="en-US" sz="2200" dirty="0" smtClean="0">
                <a:latin typeface="Arial Narrow" pitchFamily="34" charset="0"/>
              </a:rPr>
              <a:t> 50%. </a:t>
            </a:r>
            <a:r>
              <a:rPr lang="en-US" sz="2200" dirty="0" err="1" smtClean="0">
                <a:latin typeface="Arial Narrow" pitchFamily="34" charset="0"/>
              </a:rPr>
              <a:t>Berapa</a:t>
            </a:r>
            <a:r>
              <a:rPr lang="en-US" sz="2200" dirty="0" smtClean="0">
                <a:latin typeface="Arial Narrow" pitchFamily="34" charset="0"/>
              </a:rPr>
              <a:t> PPN </a:t>
            </a:r>
            <a:r>
              <a:rPr lang="en-US" sz="2200" dirty="0" err="1" smtClean="0">
                <a:latin typeface="Arial Narrow" pitchFamily="34" charset="0"/>
              </a:rPr>
              <a:t>Impor</a:t>
            </a:r>
            <a:r>
              <a:rPr lang="en-US" sz="2200" dirty="0" smtClean="0">
                <a:latin typeface="Arial Narrow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</a:rPr>
              <a:t>harus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dibayar</a:t>
            </a:r>
            <a:r>
              <a:rPr lang="en-US" sz="2200" dirty="0" smtClean="0">
                <a:latin typeface="Arial Narrow" pitchFamily="34" charset="0"/>
              </a:rPr>
              <a:t> PT ABC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</a:rPr>
              <a:t>PT </a:t>
            </a:r>
            <a:r>
              <a:rPr lang="en-US" sz="2200" dirty="0" err="1" smtClean="0">
                <a:latin typeface="Arial Narrow" pitchFamily="34" charset="0"/>
              </a:rPr>
              <a:t>Indoness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mengekspor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Kain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senilai</a:t>
            </a:r>
            <a:r>
              <a:rPr lang="en-US" sz="2200" dirty="0" smtClean="0">
                <a:latin typeface="Arial Narrow" pitchFamily="34" charset="0"/>
              </a:rPr>
              <a:t> US $50.000. </a:t>
            </a:r>
            <a:r>
              <a:rPr lang="en-US" sz="2200" dirty="0" err="1" smtClean="0">
                <a:latin typeface="Arial Narrow" pitchFamily="34" charset="0"/>
              </a:rPr>
              <a:t>Berapa</a:t>
            </a:r>
            <a:r>
              <a:rPr lang="en-US" sz="2200" dirty="0" smtClean="0">
                <a:latin typeface="Arial Narrow" pitchFamily="34" charset="0"/>
              </a:rPr>
              <a:t> PPN yang </a:t>
            </a:r>
            <a:r>
              <a:rPr lang="en-US" sz="2200" dirty="0" err="1" smtClean="0">
                <a:latin typeface="Arial Narrow" pitchFamily="34" charset="0"/>
              </a:rPr>
              <a:t>harus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disetor</a:t>
            </a:r>
            <a:r>
              <a:rPr lang="en-US" sz="2200" dirty="0" smtClean="0">
                <a:latin typeface="Arial Narrow" pitchFamily="34" charset="0"/>
              </a:rPr>
              <a:t> 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</a:rPr>
              <a:t>PT </a:t>
            </a:r>
            <a:r>
              <a:rPr lang="en-US" sz="2200" dirty="0" err="1" smtClean="0">
                <a:latin typeface="Arial Narrow" pitchFamily="34" charset="0"/>
              </a:rPr>
              <a:t>Baju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membagikan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ke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karyawannya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sebanyak</a:t>
            </a:r>
            <a:r>
              <a:rPr lang="en-US" sz="2200" dirty="0" smtClean="0">
                <a:latin typeface="Arial Narrow" pitchFamily="34" charset="0"/>
              </a:rPr>
              <a:t> 100 </a:t>
            </a:r>
            <a:r>
              <a:rPr lang="en-US" sz="2200" dirty="0" err="1" smtClean="0">
                <a:latin typeface="Arial Narrow" pitchFamily="34" charset="0"/>
              </a:rPr>
              <a:t>buah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kaos</a:t>
            </a:r>
            <a:r>
              <a:rPr lang="en-US" sz="2200" dirty="0" smtClean="0">
                <a:latin typeface="Arial Narrow" pitchFamily="34" charset="0"/>
              </a:rPr>
              <a:t>. </a:t>
            </a:r>
            <a:r>
              <a:rPr lang="en-US" sz="2200" dirty="0" err="1" smtClean="0">
                <a:latin typeface="Arial Narrow" pitchFamily="34" charset="0"/>
              </a:rPr>
              <a:t>Apabila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jual</a:t>
            </a:r>
            <a:r>
              <a:rPr lang="en-US" sz="2200" dirty="0" smtClean="0">
                <a:latin typeface="Arial Narrow" pitchFamily="34" charset="0"/>
              </a:rPr>
              <a:t> 1 </a:t>
            </a:r>
            <a:r>
              <a:rPr lang="en-US" sz="2200" dirty="0" err="1" smtClean="0">
                <a:latin typeface="Arial Narrow" pitchFamily="34" charset="0"/>
              </a:rPr>
              <a:t>kaos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senilai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Rp</a:t>
            </a:r>
            <a:r>
              <a:rPr lang="en-US" sz="2200" dirty="0" smtClean="0">
                <a:latin typeface="Arial Narrow" pitchFamily="34" charset="0"/>
              </a:rPr>
              <a:t> 50.000 </a:t>
            </a:r>
            <a:r>
              <a:rPr lang="en-US" sz="2200" dirty="0" err="1" smtClean="0">
                <a:latin typeface="Arial Narrow" pitchFamily="34" charset="0"/>
              </a:rPr>
              <a:t>dengan</a:t>
            </a:r>
            <a:r>
              <a:rPr lang="en-US" sz="2200" dirty="0" smtClean="0">
                <a:latin typeface="Arial Narrow" pitchFamily="34" charset="0"/>
              </a:rPr>
              <a:t> margin </a:t>
            </a:r>
            <a:r>
              <a:rPr lang="en-US" sz="2200" dirty="0" err="1" smtClean="0">
                <a:latin typeface="Arial Narrow" pitchFamily="34" charset="0"/>
              </a:rPr>
              <a:t>laba</a:t>
            </a:r>
            <a:r>
              <a:rPr lang="en-US" sz="2200" dirty="0" smtClean="0">
                <a:latin typeface="Arial Narrow" pitchFamily="34" charset="0"/>
              </a:rPr>
              <a:t> 50%. </a:t>
            </a:r>
            <a:r>
              <a:rPr lang="en-US" sz="2200" dirty="0" err="1" smtClean="0">
                <a:latin typeface="Arial Narrow" pitchFamily="34" charset="0"/>
              </a:rPr>
              <a:t>Berapa</a:t>
            </a:r>
            <a:r>
              <a:rPr lang="en-US" sz="2200" dirty="0" smtClean="0">
                <a:latin typeface="Arial Narrow" pitchFamily="34" charset="0"/>
              </a:rPr>
              <a:t> PPN yang </a:t>
            </a:r>
            <a:r>
              <a:rPr lang="en-US" sz="2200" dirty="0" err="1" smtClean="0">
                <a:latin typeface="Arial Narrow" pitchFamily="34" charset="0"/>
              </a:rPr>
              <a:t>harus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dipungut</a:t>
            </a:r>
            <a:r>
              <a:rPr lang="en-US" sz="2200" dirty="0" smtClean="0">
                <a:latin typeface="Arial Narrow" pitchFamily="34" charset="0"/>
              </a:rPr>
              <a:t> PT </a:t>
            </a:r>
            <a:r>
              <a:rPr lang="en-US" sz="2200" dirty="0" err="1" smtClean="0">
                <a:latin typeface="Arial Narrow" pitchFamily="34" charset="0"/>
              </a:rPr>
              <a:t>Baju</a:t>
            </a:r>
            <a:r>
              <a:rPr lang="en-US" sz="2200" dirty="0" smtClean="0">
                <a:latin typeface="Arial Narrow" pitchFamily="34" charset="0"/>
              </a:rPr>
              <a:t> 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</a:rPr>
              <a:t>PT XL </a:t>
            </a:r>
            <a:r>
              <a:rPr lang="en-US" sz="2200" dirty="0" err="1" smtClean="0">
                <a:latin typeface="Arial Narrow" pitchFamily="34" charset="0"/>
              </a:rPr>
              <a:t>mengirim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paket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melalui</a:t>
            </a:r>
            <a:r>
              <a:rPr lang="en-US" sz="2200" dirty="0" smtClean="0">
                <a:latin typeface="Arial Narrow" pitchFamily="34" charset="0"/>
              </a:rPr>
              <a:t> TIKI </a:t>
            </a:r>
            <a:r>
              <a:rPr lang="en-US" sz="2200" dirty="0" err="1" smtClean="0">
                <a:latin typeface="Arial Narrow" pitchFamily="34" charset="0"/>
              </a:rPr>
              <a:t>senilai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Rp</a:t>
            </a:r>
            <a:r>
              <a:rPr lang="en-US" sz="2200" dirty="0" smtClean="0">
                <a:latin typeface="Arial Narrow" pitchFamily="34" charset="0"/>
              </a:rPr>
              <a:t> 120.000,-. </a:t>
            </a:r>
            <a:r>
              <a:rPr lang="en-US" sz="2200" dirty="0" err="1" smtClean="0">
                <a:latin typeface="Arial Narrow" pitchFamily="34" charset="0"/>
              </a:rPr>
              <a:t>Berapa</a:t>
            </a:r>
            <a:r>
              <a:rPr lang="en-US" sz="2200" dirty="0" smtClean="0">
                <a:latin typeface="Arial Narrow" pitchFamily="34" charset="0"/>
              </a:rPr>
              <a:t> PPN yang </a:t>
            </a:r>
            <a:r>
              <a:rPr lang="en-US" sz="2200" dirty="0" err="1" smtClean="0">
                <a:latin typeface="Arial Narrow" pitchFamily="34" charset="0"/>
              </a:rPr>
              <a:t>dipungut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oleh</a:t>
            </a:r>
            <a:r>
              <a:rPr lang="en-US" sz="2200" dirty="0" smtClean="0">
                <a:latin typeface="Arial Narrow" pitchFamily="34" charset="0"/>
              </a:rPr>
              <a:t> PT TIKI ?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B58A871-8676-4B64-9000-362BCA23409F}" type="slidenum">
              <a:rPr lang="en-US" sz="1400">
                <a:solidFill>
                  <a:srgbClr val="000000"/>
                </a:solidFill>
              </a:rPr>
              <a:pPr eaLnBrk="1" hangingPunct="1"/>
              <a:t>22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3149600" y="62865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44" name="AutoShape 6"/>
          <p:cNvSpPr>
            <a:spLocks noChangeArrowheads="1"/>
          </p:cNvSpPr>
          <p:nvPr/>
        </p:nvSpPr>
        <p:spPr bwMode="auto">
          <a:xfrm>
            <a:off x="5080000" y="2438400"/>
            <a:ext cx="3454400" cy="5715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Verdana" pitchFamily="34" charset="0"/>
              </a:rPr>
              <a:t>SAAT PEMBAYARAN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Verdana" pitchFamily="34" charset="0"/>
              </a:rPr>
              <a:t>( PASAL 11 (2) )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03200" y="2628900"/>
            <a:ext cx="4165600" cy="24003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SAAT PENYERAHAN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  BKP/JKP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SAAT IMPOR BKP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SAAT PEMANFAATAN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  BKP TDK BERWUJUD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  /JKP DR. LUAR PABEAN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 EKSPOR BKP / JKP / BKP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  TIDAK BERWUJUD</a:t>
            </a:r>
          </a:p>
        </p:txBody>
      </p:sp>
      <p:sp>
        <p:nvSpPr>
          <p:cNvPr id="14346" name="AutoShape 14"/>
          <p:cNvSpPr>
            <a:spLocks noChangeArrowheads="1"/>
          </p:cNvSpPr>
          <p:nvPr/>
        </p:nvSpPr>
        <p:spPr bwMode="auto">
          <a:xfrm>
            <a:off x="6164263" y="2209800"/>
            <a:ext cx="1422400" cy="228600"/>
          </a:xfrm>
          <a:prstGeom prst="downArrow">
            <a:avLst>
              <a:gd name="adj1" fmla="val 37963"/>
              <a:gd name="adj2" fmla="val 47222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47" name="AutoShape 15"/>
          <p:cNvSpPr>
            <a:spLocks noChangeArrowheads="1"/>
          </p:cNvSpPr>
          <p:nvPr/>
        </p:nvSpPr>
        <p:spPr bwMode="auto">
          <a:xfrm>
            <a:off x="4876800" y="3429000"/>
            <a:ext cx="3860800" cy="20574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APABILA PEMBAYARAN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DITERIMA SEBELUM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TERJADINYA: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  PENYERAHAN BKP/JKP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  PEMANFAATAN BKP TDK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    BERWUJUD / JKP DARI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    LUAR DAERAH PABEAN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    DI DLM DRH PABEAN</a:t>
            </a:r>
          </a:p>
        </p:txBody>
      </p:sp>
      <p:sp>
        <p:nvSpPr>
          <p:cNvPr id="14348" name="AutoShape 18"/>
          <p:cNvSpPr>
            <a:spLocks noChangeArrowheads="1"/>
          </p:cNvSpPr>
          <p:nvPr/>
        </p:nvSpPr>
        <p:spPr bwMode="auto">
          <a:xfrm>
            <a:off x="5214938" y="3124200"/>
            <a:ext cx="31496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49" name="AutoShape 23"/>
          <p:cNvSpPr>
            <a:spLocks noChangeArrowheads="1"/>
          </p:cNvSpPr>
          <p:nvPr/>
        </p:nvSpPr>
        <p:spPr bwMode="auto">
          <a:xfrm>
            <a:off x="508000" y="5543550"/>
            <a:ext cx="8331200" cy="93345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Verdana" pitchFamily="34" charset="0"/>
              </a:rPr>
              <a:t>DJP DAPAT MENETAPKAN SAAT LAIN SEBAGAI SAAT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Verdana" pitchFamily="34" charset="0"/>
              </a:rPr>
              <a:t>TERHUTANGNYA  PAJAK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Verdana" pitchFamily="34" charset="0"/>
              </a:rPr>
              <a:t> (PASAL 11  (4) )</a:t>
            </a:r>
          </a:p>
        </p:txBody>
      </p:sp>
      <p:sp>
        <p:nvSpPr>
          <p:cNvPr id="14350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541338" y="304800"/>
            <a:ext cx="7823200" cy="1085850"/>
          </a:xfrm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SAAT TERUTANG PPN 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(PASAL 11 UU PPN)</a:t>
            </a:r>
          </a:p>
        </p:txBody>
      </p:sp>
      <p:sp>
        <p:nvSpPr>
          <p:cNvPr id="14351" name="AutoShape 25"/>
          <p:cNvSpPr>
            <a:spLocks noChangeArrowheads="1"/>
          </p:cNvSpPr>
          <p:nvPr/>
        </p:nvSpPr>
        <p:spPr bwMode="auto">
          <a:xfrm>
            <a:off x="1557338" y="2209800"/>
            <a:ext cx="1422400" cy="228600"/>
          </a:xfrm>
          <a:prstGeom prst="downArrow">
            <a:avLst>
              <a:gd name="adj1" fmla="val 37963"/>
              <a:gd name="adj2" fmla="val 47222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52" name="Rectangle 26"/>
          <p:cNvSpPr>
            <a:spLocks noChangeArrowheads="1"/>
          </p:cNvSpPr>
          <p:nvPr/>
        </p:nvSpPr>
        <p:spPr bwMode="auto">
          <a:xfrm>
            <a:off x="1287463" y="1447800"/>
            <a:ext cx="6604000" cy="70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Verdana" pitchFamily="34" charset="0"/>
              </a:rPr>
              <a:t>Pasal 13 PP 143/2000 s.t.d.d.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Verdana" pitchFamily="34" charset="0"/>
              </a:rPr>
              <a:t>PP 24/2002</a:t>
            </a:r>
          </a:p>
        </p:txBody>
      </p:sp>
    </p:spTree>
    <p:extLst>
      <p:ext uri="{BB962C8B-B14F-4D97-AF65-F5344CB8AC3E}">
        <p14:creationId xmlns:p14="http://schemas.microsoft.com/office/powerpoint/2010/main" val="4030024437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CA3066B-ECA5-4A75-A3D2-CBCA4E6DD4CE}" type="slidenum">
              <a:rPr lang="en-US" sz="1400">
                <a:solidFill>
                  <a:srgbClr val="000000"/>
                </a:solidFill>
              </a:rPr>
              <a:pPr eaLnBrk="1" hangingPunct="1"/>
              <a:t>23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016000" y="685800"/>
            <a:ext cx="965200" cy="46990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BKP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166938" y="609600"/>
            <a:ext cx="4098925" cy="38100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BKP Berwujud Bergerak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2166938" y="1371600"/>
            <a:ext cx="4098925" cy="379413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BKP Berwujud Tidak Bergerak</a:t>
            </a: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2166938" y="2362200"/>
            <a:ext cx="4165600" cy="339196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Verdana" pitchFamily="34" charset="0"/>
              </a:rPr>
              <a:t>BKP Tidak Berwujud</a:t>
            </a: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2133600" y="3657600"/>
            <a:ext cx="4978400" cy="3492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Verdana" pitchFamily="34" charset="0"/>
              </a:rPr>
              <a:t>Jasa Pemborong Bangunan</a:t>
            </a:r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2133600" y="4743450"/>
            <a:ext cx="4978400" cy="3492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Verdana" pitchFamily="34" charset="0"/>
              </a:rPr>
              <a:t>Selain Pemborong Bangunan</a:t>
            </a:r>
          </a:p>
        </p:txBody>
      </p:sp>
      <p:sp>
        <p:nvSpPr>
          <p:cNvPr id="15371" name="Rectangle 20"/>
          <p:cNvSpPr>
            <a:spLocks noChangeArrowheads="1"/>
          </p:cNvSpPr>
          <p:nvPr/>
        </p:nvSpPr>
        <p:spPr bwMode="auto">
          <a:xfrm>
            <a:off x="3725863" y="990600"/>
            <a:ext cx="4572000" cy="33337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500" smtClean="0">
                <a:solidFill>
                  <a:srgbClr val="000000"/>
                </a:solidFill>
                <a:latin typeface="Verdana" pitchFamily="34" charset="0"/>
              </a:rPr>
              <a:t>Saat penyerahan; atau Saat Pembayaran</a:t>
            </a:r>
          </a:p>
        </p:txBody>
      </p:sp>
      <p:sp>
        <p:nvSpPr>
          <p:cNvPr id="15372" name="Rectangle 21"/>
          <p:cNvSpPr>
            <a:spLocks noChangeArrowheads="1"/>
          </p:cNvSpPr>
          <p:nvPr/>
        </p:nvSpPr>
        <p:spPr bwMode="auto">
          <a:xfrm>
            <a:off x="3725863" y="1752600"/>
            <a:ext cx="4572000" cy="323808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500" dirty="0" err="1" smtClean="0">
                <a:solidFill>
                  <a:srgbClr val="000000"/>
                </a:solidFill>
                <a:latin typeface="Verdana" pitchFamily="34" charset="0"/>
              </a:rPr>
              <a:t>Saat</a:t>
            </a:r>
            <a:r>
              <a:rPr lang="en-US" sz="15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Verdana" pitchFamily="34" charset="0"/>
              </a:rPr>
              <a:t>Pembayaran</a:t>
            </a:r>
            <a:r>
              <a:rPr lang="en-US" sz="15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Verdana" pitchFamily="34" charset="0"/>
              </a:rPr>
              <a:t>dan</a:t>
            </a:r>
            <a:r>
              <a:rPr lang="en-US" sz="1500" dirty="0" smtClean="0">
                <a:solidFill>
                  <a:srgbClr val="000000"/>
                </a:solidFill>
                <a:latin typeface="Verdana" pitchFamily="34" charset="0"/>
              </a:rPr>
              <a:t>  </a:t>
            </a:r>
            <a:r>
              <a:rPr lang="en-US" sz="1500" dirty="0" err="1" smtClean="0">
                <a:solidFill>
                  <a:srgbClr val="000000"/>
                </a:solidFill>
                <a:latin typeface="Verdana" pitchFamily="34" charset="0"/>
              </a:rPr>
              <a:t>Saat</a:t>
            </a:r>
            <a:r>
              <a:rPr lang="en-US" sz="15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Verdana" pitchFamily="34" charset="0"/>
              </a:rPr>
              <a:t>Penyerahan</a:t>
            </a:r>
            <a:r>
              <a:rPr lang="en-US" sz="15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Verdana" pitchFamily="34" charset="0"/>
              </a:rPr>
              <a:t>hak</a:t>
            </a:r>
            <a:endParaRPr lang="en-US" sz="15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373" name="Rectangle 22"/>
          <p:cNvSpPr>
            <a:spLocks noChangeArrowheads="1"/>
          </p:cNvSpPr>
          <p:nvPr/>
        </p:nvSpPr>
        <p:spPr bwMode="auto">
          <a:xfrm>
            <a:off x="3725863" y="2701925"/>
            <a:ext cx="4605337" cy="95567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dinyatakan sbg Piutang;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harga ditagih;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diterima pembayaran;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kontrak ditandatangani.</a:t>
            </a:r>
          </a:p>
        </p:txBody>
      </p:sp>
      <p:sp>
        <p:nvSpPr>
          <p:cNvPr id="15374" name="Rectangle 23"/>
          <p:cNvSpPr>
            <a:spLocks noChangeArrowheads="1"/>
          </p:cNvSpPr>
          <p:nvPr/>
        </p:nvSpPr>
        <p:spPr bwMode="auto">
          <a:xfrm>
            <a:off x="3725863" y="5105400"/>
            <a:ext cx="4537075" cy="7429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brg/fasilitas tersedia;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dilakukan penagihan;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pembayaran.</a:t>
            </a:r>
          </a:p>
        </p:txBody>
      </p:sp>
      <p:sp>
        <p:nvSpPr>
          <p:cNvPr id="15376" name="Rectangle 25"/>
          <p:cNvSpPr>
            <a:spLocks noChangeArrowheads="1"/>
          </p:cNvSpPr>
          <p:nvPr/>
        </p:nvSpPr>
        <p:spPr bwMode="auto">
          <a:xfrm>
            <a:off x="3759200" y="3981450"/>
            <a:ext cx="4572000" cy="7429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pembayaran uang muka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Pembayaran termijn;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pembuatan berita acara;</a:t>
            </a:r>
          </a:p>
        </p:txBody>
      </p:sp>
      <p:sp>
        <p:nvSpPr>
          <p:cNvPr id="15377" name="Rectangle 33"/>
          <p:cNvSpPr>
            <a:spLocks noChangeArrowheads="1"/>
          </p:cNvSpPr>
          <p:nvPr/>
        </p:nvSpPr>
        <p:spPr bwMode="auto">
          <a:xfrm>
            <a:off x="1035050" y="3429000"/>
            <a:ext cx="895350" cy="46990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JKP</a:t>
            </a:r>
          </a:p>
        </p:txBody>
      </p:sp>
      <p:sp>
        <p:nvSpPr>
          <p:cNvPr id="15378" name="Oval 34"/>
          <p:cNvSpPr>
            <a:spLocks noChangeArrowheads="1"/>
          </p:cNvSpPr>
          <p:nvPr/>
        </p:nvSpPr>
        <p:spPr bwMode="auto">
          <a:xfrm>
            <a:off x="207963" y="171450"/>
            <a:ext cx="1722437" cy="39846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DETAIL</a:t>
            </a:r>
          </a:p>
        </p:txBody>
      </p:sp>
      <p:sp>
        <p:nvSpPr>
          <p:cNvPr id="15379" name="Rectangle 37"/>
          <p:cNvSpPr>
            <a:spLocks noGrp="1" noChangeArrowheads="1"/>
          </p:cNvSpPr>
          <p:nvPr>
            <p:ph type="title" idx="4294967295"/>
          </p:nvPr>
        </p:nvSpPr>
        <p:spPr>
          <a:xfrm>
            <a:off x="2184400" y="171450"/>
            <a:ext cx="6451600" cy="40005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SAAT TERUTANGNYA PPN</a:t>
            </a:r>
          </a:p>
        </p:txBody>
      </p:sp>
      <p:sp>
        <p:nvSpPr>
          <p:cNvPr id="15380" name="Rectangle 38"/>
          <p:cNvSpPr>
            <a:spLocks noChangeArrowheads="1"/>
          </p:cNvSpPr>
          <p:nvPr/>
        </p:nvSpPr>
        <p:spPr bwMode="auto">
          <a:xfrm>
            <a:off x="812800" y="571500"/>
            <a:ext cx="203200" cy="3429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544117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A70DCDA-F46C-4579-94E1-5E6F489C2316}" type="slidenum">
              <a:rPr lang="en-US" sz="1400">
                <a:solidFill>
                  <a:srgbClr val="000000"/>
                </a:solidFill>
              </a:rPr>
              <a:pPr eaLnBrk="1" hangingPunct="1"/>
              <a:t>24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820738" y="1752600"/>
            <a:ext cx="1914525" cy="109537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PKP</a:t>
            </a:r>
          </a:p>
        </p:txBody>
      </p:sp>
      <p:sp>
        <p:nvSpPr>
          <p:cNvPr id="16393" name="AutoShape 8"/>
          <p:cNvSpPr>
            <a:spLocks noChangeArrowheads="1"/>
          </p:cNvSpPr>
          <p:nvPr/>
        </p:nvSpPr>
        <p:spPr bwMode="auto">
          <a:xfrm>
            <a:off x="3149600" y="1752600"/>
            <a:ext cx="1912938" cy="109537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IMPOR</a:t>
            </a:r>
          </a:p>
        </p:txBody>
      </p:sp>
      <p:sp>
        <p:nvSpPr>
          <p:cNvPr id="16394" name="AutoShape 9"/>
          <p:cNvSpPr>
            <a:spLocks noChangeArrowheads="1"/>
          </p:cNvSpPr>
          <p:nvPr/>
        </p:nvSpPr>
        <p:spPr bwMode="auto">
          <a:xfrm>
            <a:off x="5392738" y="1752600"/>
            <a:ext cx="3548062" cy="109537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PEMANFAATAN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BKP TDK BERWUJUD/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JKP DARI LUAR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DAERAH PABEAN</a:t>
            </a:r>
          </a:p>
        </p:txBody>
      </p:sp>
      <p:sp>
        <p:nvSpPr>
          <p:cNvPr id="16395" name="AutoShape 10"/>
          <p:cNvSpPr>
            <a:spLocks noChangeArrowheads="1"/>
          </p:cNvSpPr>
          <p:nvPr/>
        </p:nvSpPr>
        <p:spPr bwMode="auto">
          <a:xfrm>
            <a:off x="3360738" y="3257550"/>
            <a:ext cx="2219325" cy="20002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TEMPAT BKP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DIMASUKAN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KE DALAM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DAERAH PABEAN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DAN DIPUNGUT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MELALUI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DJBC</a:t>
            </a:r>
            <a:endParaRPr lang="en-US" sz="1600" b="1" smtClean="0">
              <a:solidFill>
                <a:srgbClr val="FFFF00"/>
              </a:solidFill>
              <a:latin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FFFF00"/>
              </a:solidFill>
              <a:latin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FFFF00"/>
                </a:solidFill>
                <a:latin typeface="Verdana" pitchFamily="34" charset="0"/>
              </a:rPr>
              <a:t>( PASAL 12 (3) )</a:t>
            </a:r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5791200" y="3257550"/>
            <a:ext cx="3040063" cy="20002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TEMPAT TINGGAL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TEMPAT KEDUDUKAN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ATAU TEMPAT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USAHA ORANG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PRIBADI ATAU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BADAN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FFFF00"/>
              </a:solidFill>
              <a:latin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FFFF00"/>
                </a:solidFill>
                <a:latin typeface="Verdana" pitchFamily="34" charset="0"/>
              </a:rPr>
              <a:t>( PASAL 12 (4) )</a:t>
            </a:r>
            <a:endParaRPr lang="en-US" sz="14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6397" name="AutoShape 15"/>
          <p:cNvSpPr>
            <a:spLocks noChangeArrowheads="1"/>
          </p:cNvSpPr>
          <p:nvPr/>
        </p:nvSpPr>
        <p:spPr bwMode="auto">
          <a:xfrm>
            <a:off x="211138" y="3257550"/>
            <a:ext cx="3032125" cy="20002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TEMPAT TINGGAL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TEMPAT KEDUDUKAN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TEMPAT KEGIATAN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  USAHA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TEMPAT LAIN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  DITETAPKAN OLEH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  DIRJEN PAJAK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FFFF00"/>
              </a:solidFill>
              <a:latin typeface="Verdan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FFFF00"/>
                </a:solidFill>
                <a:latin typeface="Verdana" pitchFamily="34" charset="0"/>
              </a:rPr>
              <a:t>         ( PASAL 12 (1) )</a:t>
            </a:r>
          </a:p>
        </p:txBody>
      </p:sp>
      <p:sp>
        <p:nvSpPr>
          <p:cNvPr id="16398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304800"/>
            <a:ext cx="7772400" cy="1295400"/>
          </a:xfr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TEMPAT TERUTANG</a:t>
            </a:r>
            <a:br>
              <a:rPr lang="en-US" b="1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PPN   </a:t>
            </a: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( PASAL 12 )</a:t>
            </a:r>
            <a:endParaRPr lang="en-US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6399" name="AutoShape 20"/>
          <p:cNvSpPr>
            <a:spLocks noChangeArrowheads="1"/>
          </p:cNvSpPr>
          <p:nvPr/>
        </p:nvSpPr>
        <p:spPr bwMode="auto">
          <a:xfrm>
            <a:off x="881063" y="5486400"/>
            <a:ext cx="7315200" cy="1028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DIRJEN PAJAK DAPAT MENETAPKAN SATU TEMPAT ATAU LEBIH SEBAGAI TEMPAT TERUTANG PPN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PASAL 12 AYAT (2) UU PPN</a:t>
            </a:r>
          </a:p>
        </p:txBody>
      </p:sp>
      <p:sp>
        <p:nvSpPr>
          <p:cNvPr id="16400" name="AutoShape 21"/>
          <p:cNvSpPr>
            <a:spLocks noChangeArrowheads="1"/>
          </p:cNvSpPr>
          <p:nvPr/>
        </p:nvSpPr>
        <p:spPr bwMode="auto">
          <a:xfrm>
            <a:off x="6604000" y="2914650"/>
            <a:ext cx="1422400" cy="228600"/>
          </a:xfrm>
          <a:prstGeom prst="downArrow">
            <a:avLst>
              <a:gd name="adj1" fmla="val 37963"/>
              <a:gd name="adj2" fmla="val 47222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401" name="AutoShape 22"/>
          <p:cNvSpPr>
            <a:spLocks noChangeArrowheads="1"/>
          </p:cNvSpPr>
          <p:nvPr/>
        </p:nvSpPr>
        <p:spPr bwMode="auto">
          <a:xfrm>
            <a:off x="3352800" y="2914650"/>
            <a:ext cx="1422400" cy="228600"/>
          </a:xfrm>
          <a:prstGeom prst="downArrow">
            <a:avLst>
              <a:gd name="adj1" fmla="val 37963"/>
              <a:gd name="adj2" fmla="val 47222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402" name="AutoShape 23"/>
          <p:cNvSpPr>
            <a:spLocks noChangeArrowheads="1"/>
          </p:cNvSpPr>
          <p:nvPr/>
        </p:nvSpPr>
        <p:spPr bwMode="auto">
          <a:xfrm>
            <a:off x="1117600" y="2914650"/>
            <a:ext cx="1422400" cy="228600"/>
          </a:xfrm>
          <a:prstGeom prst="downArrow">
            <a:avLst>
              <a:gd name="adj1" fmla="val 37963"/>
              <a:gd name="adj2" fmla="val 47222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13782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8F7FE1C-31C8-4D2B-ABD7-F08A78890101}" type="slidenum">
              <a:rPr lang="en-US" sz="1400">
                <a:solidFill>
                  <a:srgbClr val="000000"/>
                </a:solidFill>
              </a:rPr>
              <a:pPr eaLnBrk="1" hangingPunct="1"/>
              <a:t>25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7434" name="Rectangle 2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721600" cy="1143000"/>
          </a:xfr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PKP MEMPUNYAI SATU ATAU LEBIH TEMPAT KEGIATAN USAHA DI LUAR  TEMPAT TINGGAL/TEMPAT KEDUDUKAN</a:t>
            </a:r>
            <a:endParaRPr lang="en-US" sz="2000" smtClean="0">
              <a:latin typeface="Verdana" pitchFamily="34" charset="0"/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711200" y="628650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3149600" y="62865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16" name="AutoShape 7"/>
          <p:cNvSpPr>
            <a:spLocks noChangeArrowheads="1"/>
          </p:cNvSpPr>
          <p:nvPr/>
        </p:nvSpPr>
        <p:spPr bwMode="auto">
          <a:xfrm>
            <a:off x="711200" y="1428750"/>
            <a:ext cx="3132138" cy="6191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TERLETAK PADA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SATU WILAYAH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KERJA KPP</a:t>
            </a:r>
          </a:p>
        </p:txBody>
      </p:sp>
      <p:sp>
        <p:nvSpPr>
          <p:cNvPr id="17417" name="AutoShape 8"/>
          <p:cNvSpPr>
            <a:spLocks noChangeArrowheads="1"/>
          </p:cNvSpPr>
          <p:nvPr/>
        </p:nvSpPr>
        <p:spPr bwMode="auto">
          <a:xfrm>
            <a:off x="5384800" y="1428750"/>
            <a:ext cx="3132138" cy="6191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TERLETAK PADA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WILAYAH KERJA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KPP YG BERBEDA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>
            <a:off x="609600" y="2286000"/>
            <a:ext cx="3335338" cy="6953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PKP MEMILIH SALAH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SATU TEMPAT PAJAK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TERHUTANG</a:t>
            </a:r>
          </a:p>
        </p:txBody>
      </p:sp>
      <p:sp>
        <p:nvSpPr>
          <p:cNvPr id="17419" name="AutoShape 10"/>
          <p:cNvSpPr>
            <a:spLocks noChangeArrowheads="1"/>
          </p:cNvSpPr>
          <p:nvPr/>
        </p:nvSpPr>
        <p:spPr bwMode="auto">
          <a:xfrm>
            <a:off x="5097463" y="2286000"/>
            <a:ext cx="3538537" cy="68580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TERUTANG DI SETIAP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TEMPAT KEGIATAN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USAHA</a:t>
            </a:r>
          </a:p>
        </p:txBody>
      </p:sp>
      <p:sp>
        <p:nvSpPr>
          <p:cNvPr id="17420" name="AutoShape 11"/>
          <p:cNvSpPr>
            <a:spLocks noChangeArrowheads="1"/>
          </p:cNvSpPr>
          <p:nvPr/>
        </p:nvSpPr>
        <p:spPr bwMode="auto">
          <a:xfrm>
            <a:off x="609600" y="3257550"/>
            <a:ext cx="3335338" cy="6191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CUKUP MEMILIKI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SATU NPPKP</a:t>
            </a:r>
          </a:p>
        </p:txBody>
      </p:sp>
      <p:sp>
        <p:nvSpPr>
          <p:cNvPr id="17421" name="AutoShape 12"/>
          <p:cNvSpPr>
            <a:spLocks noChangeArrowheads="1"/>
          </p:cNvSpPr>
          <p:nvPr/>
        </p:nvSpPr>
        <p:spPr bwMode="auto">
          <a:xfrm>
            <a:off x="5080000" y="3200400"/>
            <a:ext cx="3538538" cy="6953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WAJIB DIKUKUHKAN SEBAGAI PKP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DI SETIAP KPP YBS.</a:t>
            </a:r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4572000" y="1714500"/>
            <a:ext cx="203200" cy="200025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3" name="AutoShape 14"/>
          <p:cNvSpPr>
            <a:spLocks noChangeArrowheads="1"/>
          </p:cNvSpPr>
          <p:nvPr/>
        </p:nvSpPr>
        <p:spPr bwMode="auto">
          <a:xfrm>
            <a:off x="609600" y="4114800"/>
            <a:ext cx="8110538" cy="7429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DAPAT MENGAJUKAN PERMOHONAN TERTULIS UNTUK MEMILIH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SATU TEMPAT  ATAU LEBIH SBG TEMPAT  TERUTANGNYA PAJAK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( SENTRALISASI / PEMUSATAN PPN )</a:t>
            </a:r>
          </a:p>
        </p:txBody>
      </p:sp>
      <p:sp>
        <p:nvSpPr>
          <p:cNvPr id="17424" name="AutoShape 15"/>
          <p:cNvSpPr>
            <a:spLocks noChangeArrowheads="1"/>
          </p:cNvSpPr>
          <p:nvPr/>
        </p:nvSpPr>
        <p:spPr bwMode="auto">
          <a:xfrm>
            <a:off x="423863" y="5257800"/>
            <a:ext cx="8516937" cy="13525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KEGIATAN PENYERAHAN  BKP / JKP UNTUK SEMUA TEMPAT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  KEGIATAN USAHA  HANYA DILAKUKAN OLEH SATU ATAU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  LEBIH TEMPAT KEGIATAN USAHA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ADM. PENJUALAN &amp; KEUANGAN DISELENGGARAKAN TERPUSAT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  PADA SATU ATAU LEBIH TEMPAT KEGIATAN USAHA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FAKTUR PAJAK &amp; FAKTUR PENJUALAN DIBUAT OLEH PUSAT</a:t>
            </a:r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6299200" y="2114550"/>
            <a:ext cx="1117600" cy="1714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6" name="AutoShape 17"/>
          <p:cNvSpPr>
            <a:spLocks noChangeArrowheads="1"/>
          </p:cNvSpPr>
          <p:nvPr/>
        </p:nvSpPr>
        <p:spPr bwMode="auto">
          <a:xfrm>
            <a:off x="6299200" y="3028950"/>
            <a:ext cx="1117600" cy="1714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7" name="AutoShape 18"/>
          <p:cNvSpPr>
            <a:spLocks noChangeArrowheads="1"/>
          </p:cNvSpPr>
          <p:nvPr/>
        </p:nvSpPr>
        <p:spPr bwMode="auto">
          <a:xfrm>
            <a:off x="1727200" y="2114550"/>
            <a:ext cx="1117600" cy="1714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8" name="AutoShape 19"/>
          <p:cNvSpPr>
            <a:spLocks noChangeArrowheads="1"/>
          </p:cNvSpPr>
          <p:nvPr/>
        </p:nvSpPr>
        <p:spPr bwMode="auto">
          <a:xfrm>
            <a:off x="1727200" y="3028950"/>
            <a:ext cx="1117600" cy="1714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9" name="Rectangle 20"/>
          <p:cNvSpPr>
            <a:spLocks noChangeArrowheads="1"/>
          </p:cNvSpPr>
          <p:nvPr/>
        </p:nvSpPr>
        <p:spPr bwMode="auto">
          <a:xfrm>
            <a:off x="4775200" y="1714500"/>
            <a:ext cx="406400" cy="2286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30" name="AutoShape 21"/>
          <p:cNvSpPr>
            <a:spLocks noChangeArrowheads="1"/>
          </p:cNvSpPr>
          <p:nvPr/>
        </p:nvSpPr>
        <p:spPr bwMode="auto">
          <a:xfrm>
            <a:off x="1219200" y="1200150"/>
            <a:ext cx="2235200" cy="1714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31" name="AutoShape 22"/>
          <p:cNvSpPr>
            <a:spLocks noChangeArrowheads="1"/>
          </p:cNvSpPr>
          <p:nvPr/>
        </p:nvSpPr>
        <p:spPr bwMode="auto">
          <a:xfrm>
            <a:off x="5689600" y="1200150"/>
            <a:ext cx="2235200" cy="1714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32" name="AutoShape 25"/>
          <p:cNvSpPr>
            <a:spLocks noChangeArrowheads="1"/>
          </p:cNvSpPr>
          <p:nvPr/>
        </p:nvSpPr>
        <p:spPr bwMode="auto">
          <a:xfrm>
            <a:off x="3454400" y="4914900"/>
            <a:ext cx="24384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33" name="AutoShape 26"/>
          <p:cNvSpPr>
            <a:spLocks noChangeArrowheads="1"/>
          </p:cNvSpPr>
          <p:nvPr/>
        </p:nvSpPr>
        <p:spPr bwMode="auto">
          <a:xfrm>
            <a:off x="4368800" y="3657600"/>
            <a:ext cx="609600" cy="2857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52054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MEKANISME PPN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647113" cy="4724400"/>
          </a:xfrm>
        </p:spPr>
        <p:txBody>
          <a:bodyPr>
            <a:normAutofit/>
          </a:bodyPr>
          <a:lstStyle/>
          <a:p>
            <a:pPr algn="just">
              <a:lnSpc>
                <a:spcPct val="105000"/>
              </a:lnSpc>
              <a:spcBef>
                <a:spcPct val="35000"/>
              </a:spcBef>
            </a:pP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Setiap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PKP yang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menyerahkan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BKP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atau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JKP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diwajibkan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membuat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Faktur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untuk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memungut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yang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terutang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.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yang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dapat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dipungut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disebut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Keluaran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(output tax).</a:t>
            </a:r>
          </a:p>
          <a:p>
            <a:pPr algn="just">
              <a:lnSpc>
                <a:spcPct val="105000"/>
              </a:lnSpc>
              <a:spcBef>
                <a:spcPct val="35000"/>
              </a:spcBef>
            </a:pP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Pada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saat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suatu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PKP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membeli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/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menerima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BKP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atau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JKP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dari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PKP lain,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maka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PKP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pemberli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/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penerima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membayar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yang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terutang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kepada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negara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lewat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PKP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penjual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.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yang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dibayar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disebut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Masukan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(input tax).</a:t>
            </a:r>
          </a:p>
          <a:p>
            <a:pPr algn="just">
              <a:lnSpc>
                <a:spcPct val="105000"/>
              </a:lnSpc>
              <a:spcBef>
                <a:spcPct val="35000"/>
              </a:spcBef>
            </a:pP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Pada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akhir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masa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,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Masukan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dapat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dikreditkan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terhadap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Keluaran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619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D02E8B-7600-4E8E-B3AB-3E7D95246C91}" type="slidenum">
              <a:rPr lang="en-US" sz="1400">
                <a:solidFill>
                  <a:srgbClr val="000000"/>
                </a:solidFill>
              </a:rPr>
              <a:pPr eaLnBrk="1" hangingPunct="1"/>
              <a:t>27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149600" y="67437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711200" y="57721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3149600" y="62865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28" name="AutoShape 7"/>
          <p:cNvSpPr>
            <a:spLocks noChangeArrowheads="1"/>
          </p:cNvSpPr>
          <p:nvPr/>
        </p:nvSpPr>
        <p:spPr bwMode="auto">
          <a:xfrm>
            <a:off x="1541463" y="1771650"/>
            <a:ext cx="6611937" cy="17716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1. PM DAPAT DIKREDITKAN DG PK MASA PAJAK YG SAMA. 2. PM YANG DAPAT DIKREDITKAN TAPI BELUM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DIKREDITKAN DENGAN PK PADA MASA YANG SAMA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DAPAT DIKREDITKAN PADA MASA PAJAK BERIKUTNYA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MAX 3 BULAN</a:t>
            </a:r>
            <a:endParaRPr lang="en-US" sz="1600" b="1" dirty="0" smtClean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729" name="AutoShape 8"/>
          <p:cNvSpPr>
            <a:spLocks noChangeArrowheads="1"/>
          </p:cNvSpPr>
          <p:nvPr/>
        </p:nvSpPr>
        <p:spPr bwMode="auto">
          <a:xfrm>
            <a:off x="1828800" y="3829050"/>
            <a:ext cx="2420938" cy="5048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PK &gt; PM</a:t>
            </a:r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4986338" y="3829050"/>
            <a:ext cx="2422525" cy="5048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PM &gt; PK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1541463" y="4629150"/>
            <a:ext cx="3030537" cy="852488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SELISIH DIBAYAR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OLEH PKP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(PASAL 9 (3) )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4995863" y="4629150"/>
            <a:ext cx="3810000" cy="852488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SELISIH DAPAT DIRESTITUSI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 ATAU  DIKOMPENSASI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(PASAL 9 (4) )</a:t>
            </a: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2235200" y="3543300"/>
            <a:ext cx="17272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34" name="AutoShape 13"/>
          <p:cNvSpPr>
            <a:spLocks noChangeArrowheads="1"/>
          </p:cNvSpPr>
          <p:nvPr/>
        </p:nvSpPr>
        <p:spPr bwMode="auto">
          <a:xfrm>
            <a:off x="5384800" y="3543300"/>
            <a:ext cx="17272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35" name="AutoShape 14"/>
          <p:cNvSpPr>
            <a:spLocks noChangeArrowheads="1"/>
          </p:cNvSpPr>
          <p:nvPr/>
        </p:nvSpPr>
        <p:spPr bwMode="auto">
          <a:xfrm>
            <a:off x="2235200" y="4343400"/>
            <a:ext cx="16256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36" name="AutoShape 15"/>
          <p:cNvSpPr>
            <a:spLocks noChangeArrowheads="1"/>
          </p:cNvSpPr>
          <p:nvPr/>
        </p:nvSpPr>
        <p:spPr bwMode="auto">
          <a:xfrm>
            <a:off x="5384800" y="4343400"/>
            <a:ext cx="16256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37" name="AutoShape 16"/>
          <p:cNvSpPr>
            <a:spLocks noChangeArrowheads="1"/>
          </p:cNvSpPr>
          <p:nvPr/>
        </p:nvSpPr>
        <p:spPr bwMode="auto">
          <a:xfrm>
            <a:off x="5791200" y="5486400"/>
            <a:ext cx="16256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38" name="AutoShape 17"/>
          <p:cNvSpPr>
            <a:spLocks noChangeArrowheads="1"/>
          </p:cNvSpPr>
          <p:nvPr/>
        </p:nvSpPr>
        <p:spPr bwMode="auto">
          <a:xfrm>
            <a:off x="3352800" y="5772150"/>
            <a:ext cx="5453063" cy="7810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PENGHITUNGAN DAN TATA CARA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RESTITUSI DIATUR DGN KEP-DJP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(PSL 9 (13) )</a:t>
            </a:r>
          </a:p>
        </p:txBody>
      </p:sp>
      <p:sp>
        <p:nvSpPr>
          <p:cNvPr id="30739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0"/>
            <a:ext cx="7061200" cy="1657350"/>
          </a:xfr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 smtClean="0">
                <a:solidFill>
                  <a:srgbClr val="FFFF00"/>
                </a:solidFill>
                <a:latin typeface="Verdana" pitchFamily="34" charset="0"/>
              </a:rPr>
              <a:t>PENGKREDITAN   PAJAK MASUKAN</a:t>
            </a:r>
            <a:r>
              <a:rPr lang="en-US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sz="280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PASAL 9 AYAT (2) S.D. (4) &amp; PASAL 13 </a:t>
            </a:r>
            <a:endParaRPr lang="en-US" sz="4000" b="1" smtClean="0">
              <a:solidFill>
                <a:srgbClr val="FFFF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769885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DFE0A5D-CCD3-4632-A6D4-53DF53CB031F}" type="slidenum">
              <a:rPr lang="en-US" sz="1400">
                <a:solidFill>
                  <a:srgbClr val="000000"/>
                </a:solidFill>
              </a:rPr>
              <a:pPr eaLnBrk="1" hangingPunct="1"/>
              <a:t>28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457200"/>
            <a:ext cx="7772400" cy="1143000"/>
          </a:xfr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en-US" sz="3600" b="1" smtClean="0">
                <a:solidFill>
                  <a:srgbClr val="FFFF00"/>
                </a:solidFill>
                <a:latin typeface="Verdana" pitchFamily="34" charset="0"/>
              </a:rPr>
              <a:t>PAJAK MASUKAN YG DAPAT DIKREDITKAN</a:t>
            </a:r>
          </a:p>
        </p:txBody>
      </p:sp>
      <p:sp>
        <p:nvSpPr>
          <p:cNvPr id="28677" name="AutoShape 3"/>
          <p:cNvSpPr>
            <a:spLocks noChangeArrowheads="1"/>
          </p:cNvSpPr>
          <p:nvPr/>
        </p:nvSpPr>
        <p:spPr bwMode="auto">
          <a:xfrm>
            <a:off x="609600" y="1771650"/>
            <a:ext cx="7213600" cy="742950"/>
          </a:xfrm>
          <a:prstGeom prst="downArrow">
            <a:avLst>
              <a:gd name="adj1" fmla="val 57713"/>
              <a:gd name="adj2" fmla="val 52778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1C1C1C"/>
                </a:solidFill>
                <a:latin typeface="Verdana" pitchFamily="34" charset="0"/>
              </a:rPr>
              <a:t>HARUS MEMENUHI SYARAT:</a:t>
            </a:r>
          </a:p>
        </p:txBody>
      </p:sp>
      <p:sp>
        <p:nvSpPr>
          <p:cNvPr id="28678" name="AutoShape 4"/>
          <p:cNvSpPr>
            <a:spLocks noChangeArrowheads="1"/>
          </p:cNvSpPr>
          <p:nvPr/>
        </p:nvSpPr>
        <p:spPr bwMode="auto">
          <a:xfrm>
            <a:off x="609600" y="2686050"/>
            <a:ext cx="2540000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FF00"/>
                </a:solidFill>
                <a:latin typeface="Verdana" pitchFamily="34" charset="0"/>
              </a:rPr>
              <a:t>MATERIAL</a:t>
            </a:r>
          </a:p>
        </p:txBody>
      </p:sp>
      <p:sp>
        <p:nvSpPr>
          <p:cNvPr id="28679" name="AutoShape 5"/>
          <p:cNvSpPr>
            <a:spLocks noChangeArrowheads="1"/>
          </p:cNvSpPr>
          <p:nvPr/>
        </p:nvSpPr>
        <p:spPr bwMode="auto">
          <a:xfrm>
            <a:off x="609600" y="3943350"/>
            <a:ext cx="2540000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FF00"/>
                </a:solidFill>
                <a:latin typeface="Verdana" pitchFamily="34" charset="0"/>
              </a:rPr>
              <a:t>FORMAL</a:t>
            </a:r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3657600" y="2571750"/>
            <a:ext cx="4470400" cy="1314450"/>
          </a:xfrm>
          <a:prstGeom prst="rect">
            <a:avLst/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BERHUBUNGAN LANGSUNG DGN KEGIATAN USAHA YG PENYERAHANNYA    TERUTANG PPN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(PRODUKSI, DISTRIBUSI, PEMASARAN &amp; MANAJEMEN)</a:t>
            </a:r>
          </a:p>
        </p:txBody>
      </p:sp>
      <p:sp>
        <p:nvSpPr>
          <p:cNvPr id="28681" name="AutoShape 7"/>
          <p:cNvSpPr>
            <a:spLocks noChangeArrowheads="1"/>
          </p:cNvSpPr>
          <p:nvPr/>
        </p:nvSpPr>
        <p:spPr bwMode="auto">
          <a:xfrm rot="-5371998">
            <a:off x="3109912" y="2809876"/>
            <a:ext cx="485775" cy="406400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3962400" y="4000500"/>
            <a:ext cx="4470400" cy="1257300"/>
          </a:xfrm>
          <a:prstGeom prst="rect">
            <a:avLst/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BENTUK, KOLOM &amp; ISIAN SESUAI DEGAN PER24/PJ/2012</a:t>
            </a:r>
          </a:p>
        </p:txBody>
      </p:sp>
      <p:sp>
        <p:nvSpPr>
          <p:cNvPr id="28683" name="Rectangle 10"/>
          <p:cNvSpPr>
            <a:spLocks noChangeArrowheads="1"/>
          </p:cNvSpPr>
          <p:nvPr/>
        </p:nvSpPr>
        <p:spPr bwMode="auto">
          <a:xfrm>
            <a:off x="3962400" y="5334000"/>
            <a:ext cx="4470400" cy="685800"/>
          </a:xfrm>
          <a:prstGeom prst="rect">
            <a:avLst/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DIISI LENGKAP, BENAR, &amp; DITANDATANGANI ORANG YG BERWENANG</a:t>
            </a:r>
          </a:p>
        </p:txBody>
      </p:sp>
      <p:sp>
        <p:nvSpPr>
          <p:cNvPr id="28684" name="Rectangle 11"/>
          <p:cNvSpPr>
            <a:spLocks noChangeArrowheads="1"/>
          </p:cNvSpPr>
          <p:nvPr/>
        </p:nvSpPr>
        <p:spPr bwMode="auto">
          <a:xfrm>
            <a:off x="3962400" y="6096000"/>
            <a:ext cx="4470400" cy="571500"/>
          </a:xfrm>
          <a:prstGeom prst="rect">
            <a:avLst/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DIBUAT TEPAT WAKTU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(KEP-424/PJ./2003)</a:t>
            </a:r>
          </a:p>
        </p:txBody>
      </p:sp>
      <p:sp>
        <p:nvSpPr>
          <p:cNvPr id="28685" name="AutoShape 12"/>
          <p:cNvSpPr>
            <a:spLocks noChangeArrowheads="1"/>
          </p:cNvSpPr>
          <p:nvPr/>
        </p:nvSpPr>
        <p:spPr bwMode="auto">
          <a:xfrm rot="-5371998">
            <a:off x="3313112" y="5754688"/>
            <a:ext cx="485775" cy="406400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8686" name="AutoShape 13"/>
          <p:cNvSpPr>
            <a:spLocks noChangeArrowheads="1"/>
          </p:cNvSpPr>
          <p:nvPr/>
        </p:nvSpPr>
        <p:spPr bwMode="auto">
          <a:xfrm rot="-5371998">
            <a:off x="3313112" y="5126038"/>
            <a:ext cx="485775" cy="406400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8687" name="AutoShape 14"/>
          <p:cNvSpPr>
            <a:spLocks noChangeArrowheads="1"/>
          </p:cNvSpPr>
          <p:nvPr/>
        </p:nvSpPr>
        <p:spPr bwMode="auto">
          <a:xfrm rot="-5371998">
            <a:off x="3313112" y="4068763"/>
            <a:ext cx="485775" cy="406400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8688" name="AutoShape 15"/>
          <p:cNvSpPr>
            <a:spLocks noChangeArrowheads="1"/>
          </p:cNvSpPr>
          <p:nvPr/>
        </p:nvSpPr>
        <p:spPr bwMode="auto">
          <a:xfrm>
            <a:off x="3149600" y="4229100"/>
            <a:ext cx="203200" cy="1771650"/>
          </a:xfrm>
          <a:prstGeom prst="cube">
            <a:avLst>
              <a:gd name="adj" fmla="val 24977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17530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PPn &amp; PPnBm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FE03270-3A72-4BBB-9F55-E3BCE6E9D7AF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711200" y="594360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3149600" y="59436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711200" y="594360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3149600" y="59436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7"/>
          <p:cNvSpPr>
            <a:spLocks noChangeArrowheads="1"/>
          </p:cNvSpPr>
          <p:nvPr/>
        </p:nvSpPr>
        <p:spPr bwMode="auto">
          <a:xfrm>
            <a:off x="0" y="1371600"/>
            <a:ext cx="4656138" cy="30480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  <a:latin typeface="Verdana" pitchFamily="34" charset="0"/>
              </a:rPr>
              <a:t>PENGELUARAN UNTUK: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881063" y="3276600"/>
            <a:ext cx="8008937" cy="5048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PEMANFAATAN BKP TDK BERWUJUD ATAU PEMANFAATAN JKP DARI LUAR DAERAH </a:t>
            </a:r>
          </a:p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PABEAN  SEBELUM  PENGUSAHA   DIKUKUHKAN SEBAGAI PKP 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914400" y="6172200"/>
            <a:ext cx="8008938" cy="68580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400" b="1" dirty="0">
                <a:solidFill>
                  <a:srgbClr val="FFFF00"/>
                </a:solidFill>
                <a:latin typeface="Verdana" pitchFamily="34" charset="0"/>
              </a:rPr>
              <a:t>PEROLEHAN </a:t>
            </a:r>
            <a:r>
              <a:rPr lang="en-US" sz="1400" b="1" dirty="0" smtClean="0">
                <a:solidFill>
                  <a:srgbClr val="FFFF00"/>
                </a:solidFill>
                <a:latin typeface="Verdana" pitchFamily="34" charset="0"/>
              </a:rPr>
              <a:t>BKP /JKP SELAIN BARANG MODAL SEBELUM </a:t>
            </a:r>
          </a:p>
          <a:p>
            <a:pPr algn="ctr" eaLnBrk="0" hangingPunct="0"/>
            <a:r>
              <a:rPr lang="en-US" sz="1400" b="1" dirty="0" smtClean="0">
                <a:solidFill>
                  <a:srgbClr val="FFFF00"/>
                </a:solidFill>
                <a:latin typeface="Verdana" pitchFamily="34" charset="0"/>
              </a:rPr>
              <a:t>PENGUSAHA BERPRODUKSI</a:t>
            </a:r>
            <a:endParaRPr lang="en-US" sz="1400" b="1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922338" y="5562600"/>
            <a:ext cx="8010525" cy="5524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PEROLEHAN BKP/JKP YG PM-NYA TDK DILAPORKAN DLM SPT MASA PPN YG </a:t>
            </a:r>
          </a:p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DIKETEMUKAN PADA  WAKTU DILAKUKAN  PEMERIKSAAN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922338" y="4972050"/>
            <a:ext cx="8010525" cy="57150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PEROLEHAN BKP/JKP YG PM-NYA DITAGIH DG PENERBITAN  KETETAPAN PAJAK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922338" y="4410075"/>
            <a:ext cx="8010525" cy="5429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PEMANFAATAN BKP TDK BERWUJUD ATAU PEMANFAATAN  JKP DARI LUAR DAERAH </a:t>
            </a:r>
          </a:p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PABEAN YG FAKTUR PAJAKNYA TDK  MEMENUHI KETENTUAN </a:t>
            </a:r>
          </a:p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SEBAGAIMANA  DIMAKSUD  DLM  PASAL 13 (6) 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922338" y="3829050"/>
            <a:ext cx="8010525" cy="5143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PEROLEHAN BKP/JKP YG FAKTUR PAJAKNYA TIDAK MEMENUHI</a:t>
            </a:r>
          </a:p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 KETENTUAN SEBAGAIMANA DIMAKSUD  DLM  PASAL 13 (5)</a:t>
            </a:r>
          </a:p>
          <a:p>
            <a:pPr algn="ctr" eaLnBrk="0" hangingPunct="0"/>
            <a:r>
              <a:rPr lang="en-US" sz="12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endParaRPr lang="en-US" sz="1200" b="1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922338" y="2171700"/>
            <a:ext cx="8010525" cy="3905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300" b="1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FFFF00"/>
                </a:solidFill>
                <a:latin typeface="Verdana" pitchFamily="34" charset="0"/>
              </a:rPr>
              <a:t>PEROLEHAN BKP/JKP YG TDK MEMPUNYAI HUBUNGAN LANGSUNG DG KEGIATAN USAHA  </a:t>
            </a:r>
          </a:p>
          <a:p>
            <a:pPr algn="ctr" eaLnBrk="0" hangingPunct="0"/>
            <a:endParaRPr lang="en-US" sz="12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922338" y="2628900"/>
            <a:ext cx="8010525" cy="57150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PEROLEHAN &amp; PEMELIHARAAN KENDARAAN BERMOTOR, SEDAN, </a:t>
            </a:r>
            <a:r>
              <a:rPr lang="en-US" sz="1200" b="1" dirty="0" smtClean="0">
                <a:solidFill>
                  <a:srgbClr val="FFFF00"/>
                </a:solidFill>
                <a:latin typeface="Verdana" pitchFamily="34" charset="0"/>
              </a:rPr>
              <a:t>DAN  </a:t>
            </a:r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STATION WAGON,</a:t>
            </a:r>
          </a:p>
          <a:p>
            <a:pPr algn="ctr" eaLnBrk="0" hangingPunct="0"/>
            <a:r>
              <a:rPr lang="en-US" sz="1200" b="1" dirty="0" smtClean="0">
                <a:solidFill>
                  <a:srgbClr val="FFFF00"/>
                </a:solidFill>
                <a:latin typeface="Verdana" pitchFamily="34" charset="0"/>
              </a:rPr>
              <a:t>KECUALI </a:t>
            </a:r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BRG DAGANGAN ATAU UNTUK DISEWA</a:t>
            </a: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922338" y="1771650"/>
            <a:ext cx="8010525" cy="33337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300" b="1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300" b="1">
                <a:solidFill>
                  <a:srgbClr val="FFFF00"/>
                </a:solidFill>
                <a:latin typeface="Verdana" pitchFamily="34" charset="0"/>
              </a:rPr>
              <a:t>PEROLEHAN BKP/JKP SEBELUM PENGUSAHA DIKUKUHKAN SEBAGAI  PKP</a:t>
            </a:r>
          </a:p>
          <a:p>
            <a:pPr algn="ctr" eaLnBrk="0" hangingPunct="0"/>
            <a:r>
              <a:rPr lang="en-US" sz="1300" b="1">
                <a:solidFill>
                  <a:srgbClr val="FFFF0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29714" name="Rectangle 20"/>
          <p:cNvSpPr>
            <a:spLocks noChangeArrowheads="1"/>
          </p:cNvSpPr>
          <p:nvPr/>
        </p:nvSpPr>
        <p:spPr bwMode="auto">
          <a:xfrm flipH="1">
            <a:off x="304800" y="1676400"/>
            <a:ext cx="203200" cy="451485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AutoShape 21"/>
          <p:cNvSpPr>
            <a:spLocks noChangeArrowheads="1"/>
          </p:cNvSpPr>
          <p:nvPr/>
        </p:nvSpPr>
        <p:spPr bwMode="auto">
          <a:xfrm>
            <a:off x="533400" y="17526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AutoShape 22"/>
          <p:cNvSpPr>
            <a:spLocks noChangeArrowheads="1"/>
          </p:cNvSpPr>
          <p:nvPr/>
        </p:nvSpPr>
        <p:spPr bwMode="auto">
          <a:xfrm>
            <a:off x="533400" y="62484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AutoShape 23"/>
          <p:cNvSpPr>
            <a:spLocks noChangeArrowheads="1"/>
          </p:cNvSpPr>
          <p:nvPr/>
        </p:nvSpPr>
        <p:spPr bwMode="auto">
          <a:xfrm>
            <a:off x="533400" y="56388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AutoShape 24"/>
          <p:cNvSpPr>
            <a:spLocks noChangeArrowheads="1"/>
          </p:cNvSpPr>
          <p:nvPr/>
        </p:nvSpPr>
        <p:spPr bwMode="auto">
          <a:xfrm>
            <a:off x="533400" y="51054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AutoShape 25"/>
          <p:cNvSpPr>
            <a:spLocks noChangeArrowheads="1"/>
          </p:cNvSpPr>
          <p:nvPr/>
        </p:nvSpPr>
        <p:spPr bwMode="auto">
          <a:xfrm>
            <a:off x="533400" y="44196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AutoShape 26"/>
          <p:cNvSpPr>
            <a:spLocks noChangeArrowheads="1"/>
          </p:cNvSpPr>
          <p:nvPr/>
        </p:nvSpPr>
        <p:spPr bwMode="auto">
          <a:xfrm>
            <a:off x="508000" y="382905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AutoShape 27"/>
          <p:cNvSpPr>
            <a:spLocks noChangeArrowheads="1"/>
          </p:cNvSpPr>
          <p:nvPr/>
        </p:nvSpPr>
        <p:spPr bwMode="auto">
          <a:xfrm>
            <a:off x="533400" y="32766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AutoShape 28"/>
          <p:cNvSpPr>
            <a:spLocks noChangeArrowheads="1"/>
          </p:cNvSpPr>
          <p:nvPr/>
        </p:nvSpPr>
        <p:spPr bwMode="auto">
          <a:xfrm>
            <a:off x="533400" y="28194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AutoShape 29"/>
          <p:cNvSpPr>
            <a:spLocks noChangeArrowheads="1"/>
          </p:cNvSpPr>
          <p:nvPr/>
        </p:nvSpPr>
        <p:spPr bwMode="auto">
          <a:xfrm>
            <a:off x="533400" y="22098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Rectangle 30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-304800"/>
            <a:ext cx="7391400" cy="1619250"/>
          </a:xfr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PAJAK MASUKAN YG   TDK DPT DIKREDITKAN</a:t>
            </a: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b="1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PASAL 9 AYAT (8) </a:t>
            </a:r>
            <a:endParaRPr lang="en-US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2844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PENGERTIAN NILAI TAMBAH</a:t>
            </a:r>
            <a:br>
              <a:rPr lang="en-US" dirty="0" smtClean="0"/>
            </a:br>
            <a:r>
              <a:rPr lang="en-US" dirty="0" smtClean="0"/>
              <a:t>DALAM PPN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2001838"/>
            <a:ext cx="8824913" cy="3919537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ct val="50000"/>
              </a:spcBef>
            </a:pP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Proses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menghasilkan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menurut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pasal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1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angka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16 UU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Nomor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42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Tahun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2009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menghasilkan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adalah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kegiatan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mengolah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melalui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proses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mengubah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bentuk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atau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sifat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mempunyai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daya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guna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baru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mengolah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sumber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daya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alam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Pemberian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“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jasa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”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seperti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terlihat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pada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definisi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jasa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Profit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yg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berkaitan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erat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dengan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perdagangan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seperti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terlihat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pada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definisi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perdagangan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Kegiatan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memasukkan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barang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atau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memanfaatkan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barang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tak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berwujud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jasa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ke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dalam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daerah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pabean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.</a:t>
            </a:r>
            <a:endParaRPr lang="en-US" dirty="0" smtClean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2"/>
          <p:cNvSpPr>
            <a:spLocks noChangeArrowheads="1"/>
          </p:cNvSpPr>
          <p:nvPr/>
        </p:nvSpPr>
        <p:spPr bwMode="auto">
          <a:xfrm>
            <a:off x="609600" y="2971800"/>
            <a:ext cx="8077200" cy="762000"/>
          </a:xfrm>
          <a:prstGeom prst="roundRect">
            <a:avLst>
              <a:gd name="adj" fmla="val 1247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b="1" dirty="0">
                <a:latin typeface="Verdana" pitchFamily="34" charset="0"/>
              </a:rPr>
              <a:t>DI DALAM </a:t>
            </a:r>
            <a:r>
              <a:rPr lang="en-US" b="1" dirty="0" smtClean="0">
                <a:latin typeface="Verdana" pitchFamily="34" charset="0"/>
              </a:rPr>
              <a:t>DAERAH</a:t>
            </a:r>
            <a:endParaRPr lang="en-US" b="1" dirty="0">
              <a:latin typeface="Verdana" pitchFamily="34" charset="0"/>
            </a:endParaRPr>
          </a:p>
          <a:p>
            <a:pPr algn="ctr" eaLnBrk="0" hangingPunct="0"/>
            <a:r>
              <a:rPr lang="en-US" b="1" dirty="0">
                <a:latin typeface="Verdana" pitchFamily="34" charset="0"/>
              </a:rPr>
              <a:t>PABEAN</a:t>
            </a:r>
          </a:p>
        </p:txBody>
      </p:sp>
      <p:sp>
        <p:nvSpPr>
          <p:cNvPr id="4101" name="AutoShape 3"/>
          <p:cNvSpPr>
            <a:spLocks noChangeArrowheads="1"/>
          </p:cNvSpPr>
          <p:nvPr/>
        </p:nvSpPr>
        <p:spPr bwMode="auto">
          <a:xfrm>
            <a:off x="1447800" y="5562601"/>
            <a:ext cx="6486525" cy="762000"/>
          </a:xfrm>
          <a:prstGeom prst="roundRect">
            <a:avLst>
              <a:gd name="adj" fmla="val 1247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marL="952500" eaLnBrk="0" hangingPunct="0">
              <a:buFontTx/>
              <a:buChar char="•"/>
            </a:pPr>
            <a:r>
              <a:rPr lang="en-US" b="1">
                <a:latin typeface="Verdana" pitchFamily="34" charset="0"/>
              </a:rPr>
              <a:t>  ORANG PRIBADI</a:t>
            </a:r>
          </a:p>
          <a:p>
            <a:pPr marL="952500" eaLnBrk="0" hangingPunct="0">
              <a:buFontTx/>
              <a:buChar char="•"/>
            </a:pPr>
            <a:r>
              <a:rPr lang="en-US" b="1">
                <a:latin typeface="Verdana" pitchFamily="34" charset="0"/>
              </a:rPr>
              <a:t>  BADAN</a:t>
            </a:r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3276600" y="2438400"/>
            <a:ext cx="2743200" cy="400050"/>
          </a:xfrm>
          <a:prstGeom prst="downArrow">
            <a:avLst>
              <a:gd name="adj1" fmla="val 75009"/>
              <a:gd name="adj2" fmla="val 5002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AutoShape 6"/>
          <p:cNvSpPr>
            <a:spLocks noChangeArrowheads="1"/>
          </p:cNvSpPr>
          <p:nvPr/>
        </p:nvSpPr>
        <p:spPr bwMode="auto">
          <a:xfrm>
            <a:off x="3276600" y="5105400"/>
            <a:ext cx="2743200" cy="400050"/>
          </a:xfrm>
          <a:prstGeom prst="downArrow">
            <a:avLst>
              <a:gd name="adj1" fmla="val 75009"/>
              <a:gd name="adj2" fmla="val 5002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3200" b="1" baseline="30000" dirty="0">
              <a:solidFill>
                <a:schemeClr val="bg2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3200" b="1" baseline="30000" dirty="0">
                <a:solidFill>
                  <a:schemeClr val="bg2"/>
                </a:solidFill>
                <a:latin typeface="Verdana" pitchFamily="34" charset="0"/>
              </a:rPr>
              <a:t>OLEH</a:t>
            </a:r>
          </a:p>
        </p:txBody>
      </p:sp>
      <p:sp>
        <p:nvSpPr>
          <p:cNvPr id="410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11200" y="228600"/>
            <a:ext cx="7772400" cy="838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PPN &amp;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</a:rPr>
              <a:t>PPn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 BM</a:t>
            </a:r>
            <a:b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(PENGERTIAN UMUM)</a:t>
            </a:r>
          </a:p>
        </p:txBody>
      </p:sp>
      <p:sp>
        <p:nvSpPr>
          <p:cNvPr id="4105" name="AutoShape 8"/>
          <p:cNvSpPr>
            <a:spLocks noChangeArrowheads="1"/>
          </p:cNvSpPr>
          <p:nvPr/>
        </p:nvSpPr>
        <p:spPr bwMode="auto">
          <a:xfrm>
            <a:off x="762000" y="1676400"/>
            <a:ext cx="77724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 dirty="0">
                <a:latin typeface="Verdana" pitchFamily="34" charset="0"/>
              </a:rPr>
              <a:t>PAJAK ATAS KONSUMSI  </a:t>
            </a:r>
          </a:p>
          <a:p>
            <a:pPr algn="ctr" eaLnBrk="0" hangingPunct="0"/>
            <a:r>
              <a:rPr lang="en-US" b="1" dirty="0">
                <a:latin typeface="Verdana" pitchFamily="34" charset="0"/>
              </a:rPr>
              <a:t>BKP/JKP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106" name="AutoShape 9"/>
          <p:cNvSpPr>
            <a:spLocks noChangeArrowheads="1"/>
          </p:cNvSpPr>
          <p:nvPr/>
        </p:nvSpPr>
        <p:spPr bwMode="auto">
          <a:xfrm>
            <a:off x="3200400" y="1143000"/>
            <a:ext cx="2743200" cy="400050"/>
          </a:xfrm>
          <a:prstGeom prst="downArrow">
            <a:avLst>
              <a:gd name="adj1" fmla="val 75009"/>
              <a:gd name="adj2" fmla="val 5002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762000" y="4267200"/>
            <a:ext cx="80010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 dirty="0" smtClean="0">
                <a:latin typeface="Verdana" pitchFamily="34" charset="0"/>
              </a:rPr>
              <a:t>YANG DIKENAKAN SECARA BERTINGKAT DI SETIAP </a:t>
            </a:r>
          </a:p>
          <a:p>
            <a:pPr algn="ctr" eaLnBrk="0" hangingPunct="0"/>
            <a:r>
              <a:rPr lang="en-US" b="1" dirty="0" smtClean="0">
                <a:latin typeface="Verdana" pitchFamily="34" charset="0"/>
              </a:rPr>
              <a:t>JALUR PRODUKSI /DISTRIBUSI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3429000" y="3886200"/>
            <a:ext cx="2743200" cy="304800"/>
          </a:xfrm>
          <a:prstGeom prst="downArrow">
            <a:avLst>
              <a:gd name="adj1" fmla="val 75009"/>
              <a:gd name="adj2" fmla="val 5002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KARAKTERISTIK PPN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371600"/>
            <a:ext cx="8647113" cy="5486400"/>
          </a:xfrm>
        </p:spPr>
        <p:txBody>
          <a:bodyPr>
            <a:noAutofit/>
          </a:bodyPr>
          <a:lstStyle/>
          <a:p>
            <a:pPr algn="just">
              <a:spcBef>
                <a:spcPct val="25000"/>
              </a:spcBef>
            </a:pP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PPN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adalah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tidak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langsung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artinya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beban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dilimpahkan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kepada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pihak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lain.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Sehingga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pemikul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beban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penyetor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ke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negara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berada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pada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pihak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berbeda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25000"/>
              </a:spcBef>
            </a:pP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PPN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adalah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objektif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artinya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timbulnya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kewajiban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ditentukan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oleh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objek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25000"/>
              </a:spcBef>
            </a:pP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PPN Indonesia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menggunakan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tarif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tunggal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10%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apabila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diperlukan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dapat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diubah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paling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rendah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5%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paling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tinggi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15%.</a:t>
            </a:r>
          </a:p>
          <a:p>
            <a:pPr algn="just">
              <a:spcBef>
                <a:spcPct val="25000"/>
              </a:spcBef>
            </a:pP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PPN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bersifat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multi stage tax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artinya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dikenakan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pada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setiap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mata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rantai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jalur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produksi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jalur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distribusi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25000"/>
              </a:spcBef>
            </a:pP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PPN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merupakan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atas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konsumsi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di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dalam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negeri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(destination principle).</a:t>
            </a:r>
          </a:p>
          <a:p>
            <a:pPr algn="just">
              <a:spcBef>
                <a:spcPct val="25000"/>
              </a:spcBef>
            </a:pP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Pemungutan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pajaknya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menggunakan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faktur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25000"/>
              </a:spcBef>
            </a:pP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Penghitungan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PPN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terutang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disetor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ke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negara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menggunakan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indirect </a:t>
            </a:r>
            <a:r>
              <a:rPr lang="en-US" sz="2000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substraction</a:t>
            </a:r>
            <a:r>
              <a:rPr lang="en-US" sz="2000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method/credit method/invoice method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dengan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cara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mengkreditkan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masukan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(PK-PM).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791200" y="3124200"/>
            <a:ext cx="3048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8600" y="3124200"/>
            <a:ext cx="3200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5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SKEMA PPN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9563" y="3225800"/>
            <a:ext cx="3033712" cy="406400"/>
          </a:xfrm>
          <a:prstGeom prst="rect">
            <a:avLst/>
          </a:prstGeom>
          <a:solidFill>
            <a:srgbClr val="C797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  <a:latin typeface="Tahoma" pitchFamily="34" charset="0"/>
              </a:rPr>
              <a:t>Penjual</a:t>
            </a:r>
            <a:r>
              <a:rPr lang="en-US" sz="2000">
                <a:latin typeface="Tahoma" pitchFamily="34" charset="0"/>
              </a:rPr>
              <a:t>/Pengusaha Jasa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870575" y="3225800"/>
            <a:ext cx="2924175" cy="406400"/>
          </a:xfrm>
          <a:prstGeom prst="rect">
            <a:avLst/>
          </a:prstGeom>
          <a:solidFill>
            <a:srgbClr val="C797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  <a:latin typeface="Tahoma" pitchFamily="34" charset="0"/>
              </a:rPr>
              <a:t>Pembeli</a:t>
            </a:r>
            <a:r>
              <a:rPr lang="en-US" sz="2000">
                <a:latin typeface="Tahoma" pitchFamily="34" charset="0"/>
              </a:rPr>
              <a:t>/Penerima Jasa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1000" y="3784600"/>
            <a:ext cx="2890838" cy="406400"/>
          </a:xfrm>
          <a:prstGeom prst="rect">
            <a:avLst/>
          </a:prstGeom>
          <a:solidFill>
            <a:srgbClr val="C797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Tahoma" pitchFamily="34" charset="0"/>
              </a:rPr>
              <a:t>Pemotong Pajak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943600" y="3784600"/>
            <a:ext cx="2776538" cy="406400"/>
          </a:xfrm>
          <a:prstGeom prst="rect">
            <a:avLst/>
          </a:prstGeom>
          <a:solidFill>
            <a:srgbClr val="C797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Tahoma" pitchFamily="34" charset="0"/>
              </a:rPr>
              <a:t>Pemikul Beban Pajak</a:t>
            </a:r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 flipV="1">
            <a:off x="1600200" y="2286000"/>
            <a:ext cx="6019800" cy="838200"/>
          </a:xfrm>
          <a:custGeom>
            <a:avLst/>
            <a:gdLst>
              <a:gd name="T0" fmla="*/ 0 w 1680"/>
              <a:gd name="T1" fmla="*/ 0 h 816"/>
              <a:gd name="T2" fmla="*/ 2147483647 w 1680"/>
              <a:gd name="T3" fmla="*/ 2147483647 h 816"/>
              <a:gd name="T4" fmla="*/ 2147483647 w 1680"/>
              <a:gd name="T5" fmla="*/ 0 h 816"/>
              <a:gd name="T6" fmla="*/ 0 60000 65536"/>
              <a:gd name="T7" fmla="*/ 0 60000 65536"/>
              <a:gd name="T8" fmla="*/ 0 60000 65536"/>
              <a:gd name="T9" fmla="*/ 0 w 1680"/>
              <a:gd name="T10" fmla="*/ 0 h 816"/>
              <a:gd name="T11" fmla="*/ 1680 w 1680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816">
                <a:moveTo>
                  <a:pt x="0" y="0"/>
                </a:moveTo>
                <a:cubicBezTo>
                  <a:pt x="268" y="408"/>
                  <a:pt x="536" y="816"/>
                  <a:pt x="816" y="816"/>
                </a:cubicBezTo>
                <a:cubicBezTo>
                  <a:pt x="1096" y="816"/>
                  <a:pt x="1536" y="136"/>
                  <a:pt x="168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1676400" y="4267200"/>
            <a:ext cx="6019800" cy="838200"/>
          </a:xfrm>
          <a:custGeom>
            <a:avLst/>
            <a:gdLst>
              <a:gd name="T0" fmla="*/ 0 w 1680"/>
              <a:gd name="T1" fmla="*/ 0 h 816"/>
              <a:gd name="T2" fmla="*/ 2147483647 w 1680"/>
              <a:gd name="T3" fmla="*/ 2147483647 h 816"/>
              <a:gd name="T4" fmla="*/ 2147483647 w 1680"/>
              <a:gd name="T5" fmla="*/ 0 h 816"/>
              <a:gd name="T6" fmla="*/ 0 60000 65536"/>
              <a:gd name="T7" fmla="*/ 0 60000 65536"/>
              <a:gd name="T8" fmla="*/ 0 60000 65536"/>
              <a:gd name="T9" fmla="*/ 0 w 1680"/>
              <a:gd name="T10" fmla="*/ 0 h 816"/>
              <a:gd name="T11" fmla="*/ 1680 w 1680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816">
                <a:moveTo>
                  <a:pt x="0" y="0"/>
                </a:moveTo>
                <a:cubicBezTo>
                  <a:pt x="268" y="408"/>
                  <a:pt x="536" y="816"/>
                  <a:pt x="816" y="816"/>
                </a:cubicBezTo>
                <a:cubicBezTo>
                  <a:pt x="1096" y="816"/>
                  <a:pt x="1536" y="136"/>
                  <a:pt x="168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422525" y="5299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267200" y="4953000"/>
            <a:ext cx="617538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ahoma" pitchFamily="34" charset="0"/>
              </a:rPr>
              <a:t>PPN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1963" y="5975350"/>
            <a:ext cx="24288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34" charset="0"/>
              </a:rPr>
              <a:t>PPN disetor ke negara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600200" y="4267200"/>
            <a:ext cx="0" cy="170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276600" y="2133600"/>
            <a:ext cx="2513013" cy="685800"/>
            <a:chOff x="2112" y="1344"/>
            <a:chExt cx="1583" cy="432"/>
          </a:xfrm>
        </p:grpSpPr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2112" y="1344"/>
              <a:ext cx="1583" cy="2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Tahoma" pitchFamily="34" charset="0"/>
                </a:rPr>
                <a:t>Penyerahan BKP/JKP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2112" y="1558"/>
              <a:ext cx="1583" cy="2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latin typeface="Tahoma" pitchFamily="34" charset="0"/>
                </a:rPr>
                <a:t>Membuat Faktur Pajak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500" dirty="0" smtClean="0"/>
              <a:t>CONTOH: MULTI STAGE TAX</a:t>
            </a:r>
            <a:br>
              <a:rPr lang="en-US" sz="2500" dirty="0" smtClean="0"/>
            </a:br>
            <a:r>
              <a:rPr lang="en-US" sz="2500" dirty="0" smtClean="0"/>
              <a:t>(NON-KUMULATIF)</a:t>
            </a: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87092" y="1600200"/>
            <a:ext cx="5780508" cy="4982854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0"/>
            <a:ext cx="7772400" cy="13144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OBJEK PPN</a:t>
            </a:r>
            <a:b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PASAL 4 UU PPN</a:t>
            </a: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6" name="AutoShape 1036"/>
          <p:cNvSpPr>
            <a:spLocks noChangeArrowheads="1"/>
          </p:cNvSpPr>
          <p:nvPr/>
        </p:nvSpPr>
        <p:spPr bwMode="auto">
          <a:xfrm>
            <a:off x="1422400" y="1314450"/>
            <a:ext cx="1524000" cy="342900"/>
          </a:xfrm>
          <a:prstGeom prst="down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utoShape 1037"/>
          <p:cNvSpPr>
            <a:spLocks noChangeArrowheads="1"/>
          </p:cNvSpPr>
          <p:nvPr/>
        </p:nvSpPr>
        <p:spPr bwMode="auto">
          <a:xfrm>
            <a:off x="6197600" y="1314450"/>
            <a:ext cx="1524000" cy="342900"/>
          </a:xfrm>
          <a:prstGeom prst="down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1041"/>
          <p:cNvSpPr>
            <a:spLocks noChangeArrowheads="1"/>
          </p:cNvSpPr>
          <p:nvPr/>
        </p:nvSpPr>
        <p:spPr bwMode="auto">
          <a:xfrm flipH="1">
            <a:off x="304800" y="2000250"/>
            <a:ext cx="203200" cy="394335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54"/>
          <p:cNvGrpSpPr>
            <a:grpSpLocks/>
          </p:cNvGrpSpPr>
          <p:nvPr/>
        </p:nvGrpSpPr>
        <p:grpSpPr bwMode="auto">
          <a:xfrm>
            <a:off x="381000" y="1676400"/>
            <a:ext cx="8434388" cy="4533900"/>
            <a:chOff x="319" y="1080"/>
            <a:chExt cx="5313" cy="2856"/>
          </a:xfrm>
        </p:grpSpPr>
        <p:sp>
          <p:nvSpPr>
            <p:cNvPr id="5131" name="AutoShape 1029"/>
            <p:cNvSpPr>
              <a:spLocks noChangeArrowheads="1"/>
            </p:cNvSpPr>
            <p:nvPr/>
          </p:nvSpPr>
          <p:spPr bwMode="auto">
            <a:xfrm>
              <a:off x="459" y="1080"/>
              <a:ext cx="2293" cy="426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PENYERAHAN BKP</a:t>
              </a:r>
            </a:p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DLM DRH PABEAN</a:t>
              </a:r>
            </a:p>
          </p:txBody>
        </p:sp>
        <p:sp>
          <p:nvSpPr>
            <p:cNvPr id="5132" name="AutoShape 1030"/>
            <p:cNvSpPr>
              <a:spLocks noChangeArrowheads="1"/>
            </p:cNvSpPr>
            <p:nvPr/>
          </p:nvSpPr>
          <p:spPr bwMode="auto">
            <a:xfrm>
              <a:off x="2880" y="1080"/>
              <a:ext cx="2432" cy="426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800" b="1">
                  <a:latin typeface="Verdana" pitchFamily="34" charset="0"/>
                </a:rPr>
                <a:t>IMPOR BKP</a:t>
              </a:r>
            </a:p>
          </p:txBody>
        </p:sp>
        <p:sp>
          <p:nvSpPr>
            <p:cNvPr id="5133" name="AutoShape 1031"/>
            <p:cNvSpPr>
              <a:spLocks noChangeArrowheads="1"/>
            </p:cNvSpPr>
            <p:nvPr/>
          </p:nvSpPr>
          <p:spPr bwMode="auto">
            <a:xfrm>
              <a:off x="459" y="1548"/>
              <a:ext cx="2293" cy="426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PENYERAHAN JKP</a:t>
              </a:r>
            </a:p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DLM DRH PABEAN</a:t>
              </a:r>
            </a:p>
          </p:txBody>
        </p:sp>
        <p:sp>
          <p:nvSpPr>
            <p:cNvPr id="5134" name="AutoShape 1032"/>
            <p:cNvSpPr>
              <a:spLocks noChangeArrowheads="1"/>
            </p:cNvSpPr>
            <p:nvPr/>
          </p:nvSpPr>
          <p:spPr bwMode="auto">
            <a:xfrm>
              <a:off x="2880" y="1548"/>
              <a:ext cx="2432" cy="426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500" b="1">
                  <a:latin typeface="Verdana" pitchFamily="34" charset="0"/>
                </a:rPr>
                <a:t>PEMANFAATAN </a:t>
              </a:r>
            </a:p>
            <a:p>
              <a:pPr algn="ctr" eaLnBrk="0" hangingPunct="0"/>
              <a:r>
                <a:rPr lang="en-US" sz="1500" b="1">
                  <a:latin typeface="Verdana" pitchFamily="34" charset="0"/>
                </a:rPr>
                <a:t>BKP TDK BERWUJUD</a:t>
              </a:r>
            </a:p>
            <a:p>
              <a:pPr algn="ctr" eaLnBrk="0" hangingPunct="0"/>
              <a:r>
                <a:rPr lang="en-US" sz="1500" b="1">
                  <a:latin typeface="Verdana" pitchFamily="34" charset="0"/>
                </a:rPr>
                <a:t>DR LUAR DRH PBN</a:t>
              </a:r>
            </a:p>
          </p:txBody>
        </p:sp>
        <p:sp>
          <p:nvSpPr>
            <p:cNvPr id="5135" name="AutoShape 1033"/>
            <p:cNvSpPr>
              <a:spLocks noChangeArrowheads="1"/>
            </p:cNvSpPr>
            <p:nvPr/>
          </p:nvSpPr>
          <p:spPr bwMode="auto">
            <a:xfrm>
              <a:off x="448" y="2016"/>
              <a:ext cx="2293" cy="426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EKSPOR BKP</a:t>
              </a:r>
            </a:p>
          </p:txBody>
        </p:sp>
        <p:sp>
          <p:nvSpPr>
            <p:cNvPr id="5136" name="AutoShape 1038"/>
            <p:cNvSpPr>
              <a:spLocks noChangeArrowheads="1"/>
            </p:cNvSpPr>
            <p:nvPr/>
          </p:nvSpPr>
          <p:spPr bwMode="auto">
            <a:xfrm>
              <a:off x="463" y="3144"/>
              <a:ext cx="2293" cy="792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PENYERAHAN</a:t>
              </a:r>
            </a:p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AKTIVA BEKAS</a:t>
              </a:r>
            </a:p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(PASAL 16D UU PPN)</a:t>
              </a:r>
            </a:p>
          </p:txBody>
        </p:sp>
        <p:sp>
          <p:nvSpPr>
            <p:cNvPr id="5137" name="AutoShape 1039"/>
            <p:cNvSpPr>
              <a:spLocks noChangeArrowheads="1"/>
            </p:cNvSpPr>
            <p:nvPr/>
          </p:nvSpPr>
          <p:spPr bwMode="auto">
            <a:xfrm>
              <a:off x="2911" y="3144"/>
              <a:ext cx="2432" cy="792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500" b="1" dirty="0">
                  <a:latin typeface="Verdana" pitchFamily="34" charset="0"/>
                </a:rPr>
                <a:t>MEMBANGUN</a:t>
              </a:r>
            </a:p>
            <a:p>
              <a:pPr algn="ctr" eaLnBrk="0" hangingPunct="0"/>
              <a:r>
                <a:rPr lang="en-US" sz="1500" b="1" dirty="0">
                  <a:latin typeface="Verdana" pitchFamily="34" charset="0"/>
                </a:rPr>
                <a:t>SENDIRI</a:t>
              </a:r>
            </a:p>
            <a:p>
              <a:pPr algn="ctr" eaLnBrk="0" hangingPunct="0"/>
              <a:r>
                <a:rPr lang="en-US" sz="1500" b="1" dirty="0">
                  <a:latin typeface="Verdana" pitchFamily="34" charset="0"/>
                </a:rPr>
                <a:t>(PASAL 16C UU PPN </a:t>
              </a:r>
              <a:r>
                <a:rPr lang="en-US" sz="1500" b="1" dirty="0" err="1">
                  <a:latin typeface="Verdana" pitchFamily="34" charset="0"/>
                </a:rPr>
                <a:t>jo</a:t>
              </a:r>
              <a:r>
                <a:rPr lang="en-US" sz="1500" b="1" dirty="0">
                  <a:latin typeface="Verdana" pitchFamily="34" charset="0"/>
                </a:rPr>
                <a:t>.</a:t>
              </a:r>
            </a:p>
            <a:p>
              <a:pPr algn="ctr" eaLnBrk="0" hangingPunct="0"/>
              <a:r>
                <a:rPr lang="en-US" sz="1500" b="1" dirty="0" smtClean="0">
                  <a:latin typeface="Verdana" pitchFamily="34" charset="0"/>
                </a:rPr>
                <a:t>PMK No. 163/PMK.03/2012)</a:t>
              </a:r>
              <a:endParaRPr lang="en-US" sz="1500" b="1" dirty="0">
                <a:latin typeface="Verdana" pitchFamily="34" charset="0"/>
              </a:endParaRPr>
            </a:p>
          </p:txBody>
        </p:sp>
        <p:sp>
          <p:nvSpPr>
            <p:cNvPr id="5138" name="AutoShape 1040"/>
            <p:cNvSpPr>
              <a:spLocks noChangeArrowheads="1"/>
            </p:cNvSpPr>
            <p:nvPr/>
          </p:nvSpPr>
          <p:spPr bwMode="auto">
            <a:xfrm>
              <a:off x="2880" y="2046"/>
              <a:ext cx="2432" cy="426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500" b="1">
                  <a:latin typeface="Verdana" pitchFamily="34" charset="0"/>
                </a:rPr>
                <a:t>PEMANFAATAN </a:t>
              </a:r>
            </a:p>
            <a:p>
              <a:pPr algn="ctr" eaLnBrk="0" hangingPunct="0"/>
              <a:r>
                <a:rPr lang="en-US" sz="1500" b="1">
                  <a:latin typeface="Verdana" pitchFamily="34" charset="0"/>
                </a:rPr>
                <a:t>JKP DR LUAR </a:t>
              </a:r>
            </a:p>
            <a:p>
              <a:pPr algn="ctr" eaLnBrk="0" hangingPunct="0"/>
              <a:r>
                <a:rPr lang="en-US" sz="1500" b="1">
                  <a:latin typeface="Verdana" pitchFamily="34" charset="0"/>
                </a:rPr>
                <a:t>DAERAH PABEAN</a:t>
              </a:r>
            </a:p>
          </p:txBody>
        </p:sp>
        <p:sp>
          <p:nvSpPr>
            <p:cNvPr id="5139" name="AutoShape 1043"/>
            <p:cNvSpPr>
              <a:spLocks noChangeArrowheads="1"/>
            </p:cNvSpPr>
            <p:nvPr/>
          </p:nvSpPr>
          <p:spPr bwMode="auto">
            <a:xfrm rot="-5371998">
              <a:off x="231" y="2824"/>
              <a:ext cx="306" cy="129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AutoShape 1044"/>
            <p:cNvSpPr>
              <a:spLocks noChangeArrowheads="1"/>
            </p:cNvSpPr>
            <p:nvPr/>
          </p:nvSpPr>
          <p:spPr bwMode="auto">
            <a:xfrm rot="-5371998">
              <a:off x="232" y="1708"/>
              <a:ext cx="306" cy="130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AutoShape 1045"/>
            <p:cNvSpPr>
              <a:spLocks noChangeArrowheads="1"/>
            </p:cNvSpPr>
            <p:nvPr/>
          </p:nvSpPr>
          <p:spPr bwMode="auto">
            <a:xfrm rot="-5371998">
              <a:off x="231" y="2176"/>
              <a:ext cx="306" cy="129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AutoShape 1047"/>
            <p:cNvSpPr>
              <a:spLocks noChangeArrowheads="1"/>
            </p:cNvSpPr>
            <p:nvPr/>
          </p:nvSpPr>
          <p:spPr bwMode="auto">
            <a:xfrm rot="5301835">
              <a:off x="5287" y="1240"/>
              <a:ext cx="306" cy="129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AutoShape 1048"/>
            <p:cNvSpPr>
              <a:spLocks noChangeArrowheads="1"/>
            </p:cNvSpPr>
            <p:nvPr/>
          </p:nvSpPr>
          <p:spPr bwMode="auto">
            <a:xfrm rot="-5371998">
              <a:off x="231" y="1240"/>
              <a:ext cx="306" cy="129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AutoShape 1049"/>
            <p:cNvSpPr>
              <a:spLocks noChangeArrowheads="1"/>
            </p:cNvSpPr>
            <p:nvPr/>
          </p:nvSpPr>
          <p:spPr bwMode="auto">
            <a:xfrm rot="5301835">
              <a:off x="5288" y="2176"/>
              <a:ext cx="306" cy="130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AutoShape 1050"/>
            <p:cNvSpPr>
              <a:spLocks noChangeArrowheads="1"/>
            </p:cNvSpPr>
            <p:nvPr/>
          </p:nvSpPr>
          <p:spPr bwMode="auto">
            <a:xfrm rot="5301835">
              <a:off x="5288" y="1708"/>
              <a:ext cx="306" cy="130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AutoShape 1051"/>
            <p:cNvSpPr>
              <a:spLocks noChangeArrowheads="1"/>
            </p:cNvSpPr>
            <p:nvPr/>
          </p:nvSpPr>
          <p:spPr bwMode="auto">
            <a:xfrm rot="5301835">
              <a:off x="5287" y="2860"/>
              <a:ext cx="306" cy="129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Rectangle 1053"/>
            <p:cNvSpPr>
              <a:spLocks noChangeArrowheads="1"/>
            </p:cNvSpPr>
            <p:nvPr/>
          </p:nvSpPr>
          <p:spPr bwMode="auto">
            <a:xfrm flipH="1">
              <a:off x="5504" y="1260"/>
              <a:ext cx="128" cy="2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AutoShape 1033"/>
          <p:cNvSpPr>
            <a:spLocks noChangeArrowheads="1"/>
          </p:cNvSpPr>
          <p:nvPr/>
        </p:nvSpPr>
        <p:spPr bwMode="auto">
          <a:xfrm>
            <a:off x="609600" y="4048125"/>
            <a:ext cx="3640138" cy="67627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800" b="1" dirty="0">
                <a:latin typeface="Verdana" pitchFamily="34" charset="0"/>
              </a:rPr>
              <a:t>EKSPOR </a:t>
            </a:r>
            <a:r>
              <a:rPr lang="en-US" sz="1800" b="1" dirty="0" smtClean="0">
                <a:latin typeface="Verdana" pitchFamily="34" charset="0"/>
              </a:rPr>
              <a:t>BKP </a:t>
            </a:r>
          </a:p>
          <a:p>
            <a:pPr algn="ctr" eaLnBrk="0" hangingPunct="0"/>
            <a:r>
              <a:rPr lang="en-US" sz="1800" b="1" dirty="0" smtClean="0">
                <a:latin typeface="Verdana" pitchFamily="34" charset="0"/>
              </a:rPr>
              <a:t>TIDAK BERWUJUD</a:t>
            </a:r>
            <a:endParaRPr lang="en-US" sz="1800" b="1" dirty="0">
              <a:latin typeface="Verdana" pitchFamily="34" charset="0"/>
            </a:endParaRPr>
          </a:p>
        </p:txBody>
      </p:sp>
      <p:sp>
        <p:nvSpPr>
          <p:cNvPr id="26" name="AutoShape 1033"/>
          <p:cNvSpPr>
            <a:spLocks noChangeArrowheads="1"/>
          </p:cNvSpPr>
          <p:nvPr/>
        </p:nvSpPr>
        <p:spPr bwMode="auto">
          <a:xfrm>
            <a:off x="4495800" y="4048125"/>
            <a:ext cx="3640138" cy="67627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800" b="1" dirty="0">
                <a:latin typeface="Verdana" pitchFamily="34" charset="0"/>
              </a:rPr>
              <a:t>EKSPOR </a:t>
            </a:r>
            <a:r>
              <a:rPr lang="en-US" sz="1800" b="1" dirty="0" smtClean="0">
                <a:latin typeface="Verdana" pitchFamily="34" charset="0"/>
              </a:rPr>
              <a:t>JKP</a:t>
            </a:r>
            <a:endParaRPr lang="en-US" sz="1800" b="1" dirty="0">
              <a:latin typeface="Verdana" pitchFamily="34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930400" y="228600"/>
            <a:ext cx="5384800" cy="12573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BKP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1 AYAT (2) DAN (3)</a:t>
            </a:r>
          </a:p>
        </p:txBody>
      </p:sp>
      <p:sp>
        <p:nvSpPr>
          <p:cNvPr id="71683" name="Rectangle 1027"/>
          <p:cNvSpPr>
            <a:spLocks noChangeArrowheads="1"/>
          </p:cNvSpPr>
          <p:nvPr/>
        </p:nvSpPr>
        <p:spPr bwMode="auto">
          <a:xfrm>
            <a:off x="2032000" y="4857750"/>
            <a:ext cx="5892800" cy="148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SEMUA JENIS BARANG 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PADA PRINSIPNYA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MERUPAKAN BKP,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KECUALI DITENTUKAN LAIN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OLEH UU PPN</a:t>
            </a:r>
          </a:p>
        </p:txBody>
      </p:sp>
      <p:sp>
        <p:nvSpPr>
          <p:cNvPr id="71684" name="Rectangle 1028"/>
          <p:cNvSpPr>
            <a:spLocks noChangeArrowheads="1"/>
          </p:cNvSpPr>
          <p:nvPr/>
        </p:nvSpPr>
        <p:spPr bwMode="auto">
          <a:xfrm>
            <a:off x="1016000" y="1943100"/>
            <a:ext cx="3048000" cy="800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BARANG </a:t>
            </a:r>
          </a:p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BERWUJUD</a:t>
            </a:r>
          </a:p>
        </p:txBody>
      </p:sp>
      <p:sp>
        <p:nvSpPr>
          <p:cNvPr id="71685" name="Rectangle 1029"/>
          <p:cNvSpPr>
            <a:spLocks noChangeArrowheads="1"/>
          </p:cNvSpPr>
          <p:nvPr/>
        </p:nvSpPr>
        <p:spPr bwMode="auto">
          <a:xfrm>
            <a:off x="5080000" y="1943100"/>
            <a:ext cx="3048000" cy="800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BARANG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TAK</a:t>
            </a:r>
          </a:p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BERWUJUD</a:t>
            </a:r>
          </a:p>
        </p:txBody>
      </p:sp>
      <p:sp>
        <p:nvSpPr>
          <p:cNvPr id="71686" name="Rectangle 1030"/>
          <p:cNvSpPr>
            <a:spLocks noChangeArrowheads="1"/>
          </p:cNvSpPr>
          <p:nvPr/>
        </p:nvSpPr>
        <p:spPr bwMode="auto">
          <a:xfrm>
            <a:off x="1828800" y="2971800"/>
            <a:ext cx="6299200" cy="514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BARANG</a:t>
            </a: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BERGERAK</a:t>
            </a:r>
          </a:p>
        </p:txBody>
      </p:sp>
      <p:sp>
        <p:nvSpPr>
          <p:cNvPr id="71687" name="Rectangle 1031"/>
          <p:cNvSpPr>
            <a:spLocks noChangeArrowheads="1"/>
          </p:cNvSpPr>
          <p:nvPr/>
        </p:nvSpPr>
        <p:spPr bwMode="auto">
          <a:xfrm>
            <a:off x="1828800" y="3657600"/>
            <a:ext cx="6299200" cy="514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BARANG TAK BERGERAK</a:t>
            </a:r>
          </a:p>
        </p:txBody>
      </p:sp>
      <p:sp>
        <p:nvSpPr>
          <p:cNvPr id="6154" name="AutoShape 1032"/>
          <p:cNvSpPr>
            <a:spLocks noChangeArrowheads="1"/>
          </p:cNvSpPr>
          <p:nvPr/>
        </p:nvSpPr>
        <p:spPr bwMode="auto">
          <a:xfrm>
            <a:off x="5791200" y="1543050"/>
            <a:ext cx="1524000" cy="342900"/>
          </a:xfrm>
          <a:prstGeom prst="down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1033"/>
          <p:cNvSpPr>
            <a:spLocks noChangeArrowheads="1"/>
          </p:cNvSpPr>
          <p:nvPr/>
        </p:nvSpPr>
        <p:spPr bwMode="auto">
          <a:xfrm>
            <a:off x="1930400" y="1543050"/>
            <a:ext cx="1524000" cy="342900"/>
          </a:xfrm>
          <a:prstGeom prst="down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AutoShape 1034"/>
          <p:cNvSpPr>
            <a:spLocks noChangeArrowheads="1"/>
          </p:cNvSpPr>
          <p:nvPr/>
        </p:nvSpPr>
        <p:spPr bwMode="auto">
          <a:xfrm>
            <a:off x="3556000" y="4286250"/>
            <a:ext cx="2743200" cy="5143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000" b="1" baseline="30000">
              <a:solidFill>
                <a:srgbClr val="FAFD00"/>
              </a:solidFill>
              <a:latin typeface="Verdana" pitchFamily="34" charset="0"/>
            </a:endParaRPr>
          </a:p>
          <a:p>
            <a:pPr algn="ctr" eaLnBrk="0" hangingPunct="0"/>
            <a:endParaRPr lang="en-US" sz="2800" b="1" baseline="30000">
              <a:solidFill>
                <a:srgbClr val="FAFD00"/>
              </a:solidFill>
              <a:latin typeface="Verdana" pitchFamily="34" charset="0"/>
            </a:endParaRPr>
          </a:p>
        </p:txBody>
      </p:sp>
      <p:sp>
        <p:nvSpPr>
          <p:cNvPr id="6157" name="AutoShape 1035"/>
          <p:cNvSpPr>
            <a:spLocks noChangeArrowheads="1"/>
          </p:cNvSpPr>
          <p:nvPr/>
        </p:nvSpPr>
        <p:spPr bwMode="auto">
          <a:xfrm rot="-5371998">
            <a:off x="1384300" y="3797300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AutoShape 1036"/>
          <p:cNvSpPr>
            <a:spLocks noChangeArrowheads="1"/>
          </p:cNvSpPr>
          <p:nvPr/>
        </p:nvSpPr>
        <p:spPr bwMode="auto">
          <a:xfrm rot="-5371998">
            <a:off x="1381919" y="3083719"/>
            <a:ext cx="485775" cy="204787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037"/>
          <p:cNvSpPr>
            <a:spLocks noChangeArrowheads="1"/>
          </p:cNvSpPr>
          <p:nvPr/>
        </p:nvSpPr>
        <p:spPr bwMode="auto">
          <a:xfrm flipH="1">
            <a:off x="1320800" y="2743200"/>
            <a:ext cx="203200" cy="120015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763</TotalTime>
  <Words>2361</Words>
  <Application>Microsoft Office PowerPoint</Application>
  <PresentationFormat>On-screen Show (4:3)</PresentationFormat>
  <Paragraphs>471</Paragraphs>
  <Slides>29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Civic</vt:lpstr>
      <vt:lpstr>Blends</vt:lpstr>
      <vt:lpstr>1_Blends</vt:lpstr>
      <vt:lpstr>2_Blends</vt:lpstr>
      <vt:lpstr>3_Blends</vt:lpstr>
      <vt:lpstr>4_Blends</vt:lpstr>
      <vt:lpstr>PowerPoint Presentation</vt:lpstr>
      <vt:lpstr>DASAR HUKUM</vt:lpstr>
      <vt:lpstr>PENGERTIAN NILAI TAMBAH DALAM PPN</vt:lpstr>
      <vt:lpstr>PPN &amp; PPn BM  (PENGERTIAN UMUM)</vt:lpstr>
      <vt:lpstr>KARAKTERISTIK PPN</vt:lpstr>
      <vt:lpstr>SKEMA PPN</vt:lpstr>
      <vt:lpstr>CONTOH: MULTI STAGE TAX (NON-KUMULATIF)</vt:lpstr>
      <vt:lpstr>OBJEK PPN  PASAL 4 UU PPN</vt:lpstr>
      <vt:lpstr>BKP  PASAL 1 AYAT (2) DAN (3)</vt:lpstr>
      <vt:lpstr>BUKAN BKP  PASAL 4A AYAT (2)</vt:lpstr>
      <vt:lpstr>PENYERAHAN BKP  PASAL 1A AYAT (1)</vt:lpstr>
      <vt:lpstr>TIDAK TERMASUK PENYERAHAN BKP  PASAL 1A AYAT (2)</vt:lpstr>
      <vt:lpstr>JKP  PASAL 1 AYAT (5) DAN (6)</vt:lpstr>
      <vt:lpstr>BUKAN JKP  PASAL 4A AYAT (3)</vt:lpstr>
      <vt:lpstr>Tugas Mandiri</vt:lpstr>
      <vt:lpstr>PENGUSAHA KENA PAJAK (PKP)</vt:lpstr>
      <vt:lpstr>KEWAJIBAN PKP  PASAL 3A AYAT (1) DAN (2)</vt:lpstr>
      <vt:lpstr>DPP PPN  PASAL 1 ANGKA 17</vt:lpstr>
      <vt:lpstr>DASAR PENGENAAN PAJAK</vt:lpstr>
      <vt:lpstr>NILAI LAIN SEBAGAI DPP</vt:lpstr>
      <vt:lpstr>CONTOH SOAL</vt:lpstr>
      <vt:lpstr>SAAT TERUTANG PPN  (PASAL 11 UU PPN)</vt:lpstr>
      <vt:lpstr>SAAT TERUTANGNYA PPN</vt:lpstr>
      <vt:lpstr>TEMPAT TERUTANG PPN   ( PASAL 12 )</vt:lpstr>
      <vt:lpstr>PKP MEMPUNYAI SATU ATAU LEBIH TEMPAT KEGIATAN USAHA DI LUAR  TEMPAT TINGGAL/TEMPAT KEDUDUKAN</vt:lpstr>
      <vt:lpstr>MEKANISME PPN</vt:lpstr>
      <vt:lpstr>PENGKREDITAN   PAJAK MASUKAN  PASAL 9 AYAT (2) S.D. (4) &amp; PASAL 13 </vt:lpstr>
      <vt:lpstr>PAJAK MASUKAN YG DAPAT DIKREDITKAN</vt:lpstr>
      <vt:lpstr>PAJAK MASUKAN YG   TDK DPT DIKREDITKAN  PASAL 9 AYAT (8)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</dc:creator>
  <cp:lastModifiedBy>User-AKT</cp:lastModifiedBy>
  <cp:revision>22</cp:revision>
  <dcterms:created xsi:type="dcterms:W3CDTF">2013-09-20T07:58:05Z</dcterms:created>
  <dcterms:modified xsi:type="dcterms:W3CDTF">2016-02-18T06:14:45Z</dcterms:modified>
</cp:coreProperties>
</file>