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</p:sldMasterIdLst>
  <p:notesMasterIdLst>
    <p:notesMasterId r:id="rId38"/>
  </p:notesMasterIdLst>
  <p:handoutMasterIdLst>
    <p:handoutMasterId r:id="rId39"/>
  </p:handoutMasterIdLst>
  <p:sldIdLst>
    <p:sldId id="257" r:id="rId8"/>
    <p:sldId id="258" r:id="rId9"/>
    <p:sldId id="265" r:id="rId10"/>
    <p:sldId id="259" r:id="rId11"/>
    <p:sldId id="261" r:id="rId12"/>
    <p:sldId id="262" r:id="rId13"/>
    <p:sldId id="264" r:id="rId14"/>
    <p:sldId id="266" r:id="rId15"/>
    <p:sldId id="268" r:id="rId16"/>
    <p:sldId id="267" r:id="rId17"/>
    <p:sldId id="269" r:id="rId18"/>
    <p:sldId id="270" r:id="rId19"/>
    <p:sldId id="271" r:id="rId20"/>
    <p:sldId id="272" r:id="rId21"/>
    <p:sldId id="288" r:id="rId22"/>
    <p:sldId id="273" r:id="rId23"/>
    <p:sldId id="274" r:id="rId24"/>
    <p:sldId id="275" r:id="rId25"/>
    <p:sldId id="276" r:id="rId26"/>
    <p:sldId id="277" r:id="rId27"/>
    <p:sldId id="287" r:id="rId28"/>
    <p:sldId id="278" r:id="rId29"/>
    <p:sldId id="279" r:id="rId30"/>
    <p:sldId id="280" r:id="rId31"/>
    <p:sldId id="281" r:id="rId32"/>
    <p:sldId id="282" r:id="rId33"/>
    <p:sldId id="284" r:id="rId34"/>
    <p:sldId id="283" r:id="rId35"/>
    <p:sldId id="285" r:id="rId36"/>
    <p:sldId id="286" r:id="rId37"/>
  </p:sldIdLst>
  <p:sldSz cx="9144000" cy="6858000" type="screen4x3"/>
  <p:notesSz cx="6954838" cy="1113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3072" y="-90"/>
      </p:cViewPr>
      <p:guideLst>
        <p:guide orient="horz" pos="3508"/>
        <p:guide pos="219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/>
          <a:lstStyle>
            <a:lvl1pPr algn="l">
              <a:defRPr sz="1400"/>
            </a:lvl1pPr>
          </a:lstStyle>
          <a:p>
            <a:r>
              <a:rPr lang="en-US" smtClean="0"/>
              <a:t>BREVET A-B/PPN-UU NO 42/EARindo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40175" y="10579100"/>
            <a:ext cx="3013075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374B9-1C4C-477B-BE65-DBDE9CD25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208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/>
          <a:lstStyle>
            <a:lvl1pPr algn="l">
              <a:defRPr sz="1400"/>
            </a:lvl1pPr>
          </a:lstStyle>
          <a:p>
            <a:r>
              <a:rPr lang="en-US" smtClean="0"/>
              <a:t>BREVET A-B/PPN-UU NO 42/EARindo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/>
          <a:lstStyle>
            <a:lvl1pPr algn="r">
              <a:defRPr sz="1400"/>
            </a:lvl1pPr>
          </a:lstStyle>
          <a:p>
            <a:fld id="{8DAA7DB1-50DB-4562-B6BB-F3014A25460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835025"/>
            <a:ext cx="5567362" cy="4176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382" tIns="51691" rIns="103382" bIns="516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5290502"/>
            <a:ext cx="5563870" cy="5012055"/>
          </a:xfrm>
          <a:prstGeom prst="rect">
            <a:avLst/>
          </a:prstGeom>
        </p:spPr>
        <p:txBody>
          <a:bodyPr vert="horz" lIns="103382" tIns="51691" rIns="103382" bIns="516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79072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10579072"/>
            <a:ext cx="3013763" cy="556895"/>
          </a:xfrm>
          <a:prstGeom prst="rect">
            <a:avLst/>
          </a:prstGeom>
        </p:spPr>
        <p:txBody>
          <a:bodyPr vert="horz" lIns="103382" tIns="51691" rIns="103382" bIns="51691" rtlCol="0" anchor="b"/>
          <a:lstStyle>
            <a:lvl1pPr algn="r">
              <a:defRPr sz="1400"/>
            </a:lvl1pPr>
          </a:lstStyle>
          <a:p>
            <a:fld id="{B6E265CE-2CE5-4EDC-8C46-5D63E5128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74113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6FB661-8361-460F-9886-0D1769C53809}" type="slidenum">
              <a:rPr lang="en-US"/>
              <a:pPr/>
              <a:t>14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3A1335-4A43-4A1D-86DB-1118AC3DDC5A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26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21</a:t>
            </a:r>
          </a:p>
        </p:txBody>
      </p: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633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32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84D7B3-D2E4-49F7-BF43-2E12B16A4D52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13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11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4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5735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56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Unit Pelatihan Pajak FORMASI</a:t>
            </a:r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84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184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590BBA-0E83-47B5-A0C4-330C2AF08D73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22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46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6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837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80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4F00DE7-4A99-4982-9FF0-5ABC71112023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23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2B36045-A6A8-466A-81F6-F2987E14031F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24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47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41</a:t>
            </a:r>
          </a:p>
        </p:txBody>
      </p:sp>
      <p:sp>
        <p:nvSpPr>
          <p:cNvPr id="60425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6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042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28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1C2AA18-BB0B-4BC8-8296-C651C776E6B2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25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42</a:t>
            </a:r>
          </a:p>
        </p:txBody>
      </p:sp>
      <p:sp>
        <p:nvSpPr>
          <p:cNvPr id="61449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6145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52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A86F21-1858-49E1-B4C6-C95318C19313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27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38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32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62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4763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64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F22175-5221-4959-B926-53C646B02E9C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28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63AA03-B78C-4446-B283-525E725508D0}" type="slidenum">
              <a:rPr lang="en-US" sz="1100">
                <a:latin typeface="Times New Roman" pitchFamily="18" charset="0"/>
              </a:rPr>
              <a:pPr/>
              <a:t>29</a:t>
            </a:fld>
            <a:endParaRPr lang="en-US" sz="1100" dirty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41</a:t>
            </a:r>
          </a:p>
        </p:txBody>
      </p:sp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5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hangingPunct="0"/>
            <a:r>
              <a:rPr lang="en-US" sz="1100" i="1" dirty="0">
                <a:latin typeface="Times New Roman" pitchFamily="18" charset="0"/>
              </a:rPr>
              <a:t>35</a:t>
            </a:r>
          </a:p>
        </p:txBody>
      </p:sp>
      <p:sp>
        <p:nvSpPr>
          <p:cNvPr id="73737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8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endParaRPr lang="en-US"/>
          </a:p>
        </p:txBody>
      </p:sp>
      <p:sp>
        <p:nvSpPr>
          <p:cNvPr id="7373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40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1pPr>
            <a:lvl2pPr marL="824272" indent="-317027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2pPr>
            <a:lvl3pPr marL="1268110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3pPr>
            <a:lvl4pPr marL="1775354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4pPr>
            <a:lvl5pPr marL="2282599" indent="-253622" defTabSz="863020" eaLnBrk="0" hangingPunct="0">
              <a:defRPr sz="2700">
                <a:solidFill>
                  <a:schemeClr val="tx1"/>
                </a:solidFill>
                <a:latin typeface="Tahoma" pitchFamily="34" charset="0"/>
              </a:defRPr>
            </a:lvl5pPr>
            <a:lvl6pPr marL="2789843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6pPr>
            <a:lvl7pPr marL="3297086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7pPr>
            <a:lvl8pPr marL="3804331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8pPr>
            <a:lvl9pPr marL="4311575" indent="-253622" defTabSz="86302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6CCA947-3779-4A52-9EFE-C510194F84C8}" type="slidenum">
              <a:rPr lang="en-US" sz="1100">
                <a:solidFill>
                  <a:prstClr val="black"/>
                </a:solidFill>
                <a:latin typeface="Times New Roman" pitchFamily="18" charset="0"/>
              </a:rPr>
              <a:pPr/>
              <a:t>30</a:t>
            </a:fld>
            <a:endParaRPr 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3940446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940446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39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1" y="10580626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1" y="0"/>
            <a:ext cx="3014393" cy="5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6807" name="Rectangle 6"/>
          <p:cNvSpPr>
            <a:spLocks noChangeArrowheads="1"/>
          </p:cNvSpPr>
          <p:nvPr/>
        </p:nvSpPr>
        <p:spPr bwMode="auto">
          <a:xfrm>
            <a:off x="3940446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6808" name="Rectangle 7"/>
          <p:cNvSpPr>
            <a:spLocks noChangeArrowheads="1"/>
          </p:cNvSpPr>
          <p:nvPr/>
        </p:nvSpPr>
        <p:spPr bwMode="auto">
          <a:xfrm>
            <a:off x="3940446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574" tIns="0" rIns="21574" bIns="0" anchor="b"/>
          <a:lstStyle/>
          <a:p>
            <a:pPr algn="r" defTabSz="8630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i="1" dirty="0">
                <a:solidFill>
                  <a:prstClr val="black"/>
                </a:solidFill>
                <a:latin typeface="Times New Roman" pitchFamily="18" charset="0"/>
              </a:rPr>
              <a:t>33</a:t>
            </a:r>
          </a:p>
        </p:txBody>
      </p:sp>
      <p:sp>
        <p:nvSpPr>
          <p:cNvPr id="76809" name="Rectangle 8"/>
          <p:cNvSpPr>
            <a:spLocks noChangeArrowheads="1"/>
          </p:cNvSpPr>
          <p:nvPr/>
        </p:nvSpPr>
        <p:spPr bwMode="auto">
          <a:xfrm>
            <a:off x="1" y="10576821"/>
            <a:ext cx="3014393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6810" name="Rectangle 9"/>
          <p:cNvSpPr>
            <a:spLocks noChangeArrowheads="1"/>
          </p:cNvSpPr>
          <p:nvPr/>
        </p:nvSpPr>
        <p:spPr bwMode="auto">
          <a:xfrm>
            <a:off x="1" y="0"/>
            <a:ext cx="3014393" cy="5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449" tIns="50724" rIns="101449" bIns="5072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7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6811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12" name="Rectangle 1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84" y="5290502"/>
            <a:ext cx="5563870" cy="501205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265CE-2CE5-4EDC-8C46-5D63E51282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5522E-F5C8-4A38-B3E8-140F73278A3C}" type="slidenum">
              <a:rPr lang="en-US"/>
              <a:pPr/>
              <a:t>13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BREVET A-B/PPN-UU NO 42/EARindo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576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58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59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96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4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9692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502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74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3444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2390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1012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534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914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445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380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045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576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3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474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7824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8958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95863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391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34341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6099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91976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740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443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754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15262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07883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5056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788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45318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1259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4003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89325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8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51790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86416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2259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849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6923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3645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3350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7084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2859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06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2907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8079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5601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0186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87339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5005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3512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C1C1C"/>
                </a:solidFill>
              </a:rPr>
              <a:t>PPn &amp; PPnBm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60B8EC-B4B5-47D6-A787-290723DF74D7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2668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65F6-45EA-4107-8363-E157BDBC45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5001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4198-8CF8-4CED-891F-30B0869B10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6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DA8B4-DEAA-4B47-940F-77CBB3C5D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4642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798A-B061-4EB4-B81A-E5664CDB1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80784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FE42-1E94-4B59-A424-797482AD2D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4291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A70D8-EAC9-4B7E-A5BA-79C07AD6C6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27315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7DBA-4BEE-4DA9-BCC4-3994BDCE37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899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101D-7439-4ED0-AC0C-91197F198A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0116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CF4D8-E9EC-40F6-9C87-8D89E4B560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7209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C4E2-953B-4D5A-9E06-F3A0C73E8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60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PPn &amp; PPnBm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03E9F0-B871-4458-A138-5363A2B082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88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32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326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0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02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19E6A-F902-4E2A-ACF4-69CD9C39B1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86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Dejbkgrn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8900"/>
            <a:ext cx="2387600" cy="1550988"/>
            <a:chOff x="0" y="208"/>
            <a:chExt cx="1354" cy="84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208"/>
              <a:ext cx="1354" cy="847"/>
              <a:chOff x="0" y="208"/>
              <a:chExt cx="1354" cy="847"/>
            </a:xfrm>
          </p:grpSpPr>
          <p:sp>
            <p:nvSpPr>
              <p:cNvPr id="2078" name="AutoShape 5"/>
              <p:cNvSpPr>
                <a:spLocks noChangeArrowheads="1"/>
              </p:cNvSpPr>
              <p:nvPr/>
            </p:nvSpPr>
            <p:spPr bwMode="auto">
              <a:xfrm flipV="1">
                <a:off x="624" y="208"/>
                <a:ext cx="730" cy="83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9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217" y="10932"/>
                    </a:moveTo>
                    <a:cubicBezTo>
                      <a:pt x="3216" y="10888"/>
                      <a:pt x="3216" y="10844"/>
                      <a:pt x="3216" y="10800"/>
                    </a:cubicBezTo>
                    <a:cubicBezTo>
                      <a:pt x="3216" y="6611"/>
                      <a:pt x="6611" y="3216"/>
                      <a:pt x="10800" y="3216"/>
                    </a:cubicBezTo>
                    <a:cubicBezTo>
                      <a:pt x="14988" y="3216"/>
                      <a:pt x="18384" y="6611"/>
                      <a:pt x="18384" y="10800"/>
                    </a:cubicBezTo>
                    <a:cubicBezTo>
                      <a:pt x="18384" y="10844"/>
                      <a:pt x="18383" y="10888"/>
                      <a:pt x="18382" y="10932"/>
                    </a:cubicBezTo>
                    <a:lnTo>
                      <a:pt x="21598" y="10989"/>
                    </a:lnTo>
                    <a:cubicBezTo>
                      <a:pt x="21599" y="10926"/>
                      <a:pt x="21600" y="1086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63"/>
                      <a:pt x="0" y="10926"/>
                      <a:pt x="1" y="10989"/>
                    </a:cubicBezTo>
                    <a:lnTo>
                      <a:pt x="3217" y="10932"/>
                    </a:lnTo>
                    <a:close/>
                  </a:path>
                </a:pathLst>
              </a:custGeom>
              <a:solidFill>
                <a:srgbClr val="E4BB68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77800" prstMaterial="legacyPlastic">
                <a:bevelT w="13500" h="13500" prst="angle"/>
                <a:bevelB w="13500" h="13500" prst="angle"/>
                <a:extrusionClr>
                  <a:srgbClr val="E4BB68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9" name="AutoShape 6"/>
              <p:cNvSpPr>
                <a:spLocks noChangeArrowheads="1"/>
              </p:cNvSpPr>
              <p:nvPr/>
            </p:nvSpPr>
            <p:spPr bwMode="auto">
              <a:xfrm>
                <a:off x="0" y="216"/>
                <a:ext cx="730" cy="83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9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217" y="10932"/>
                    </a:moveTo>
                    <a:cubicBezTo>
                      <a:pt x="3216" y="10888"/>
                      <a:pt x="3216" y="10844"/>
                      <a:pt x="3216" y="10800"/>
                    </a:cubicBezTo>
                    <a:cubicBezTo>
                      <a:pt x="3216" y="6611"/>
                      <a:pt x="6611" y="3216"/>
                      <a:pt x="10800" y="3216"/>
                    </a:cubicBezTo>
                    <a:cubicBezTo>
                      <a:pt x="14988" y="3216"/>
                      <a:pt x="18384" y="6611"/>
                      <a:pt x="18384" y="10800"/>
                    </a:cubicBezTo>
                    <a:cubicBezTo>
                      <a:pt x="18384" y="10844"/>
                      <a:pt x="18383" y="10888"/>
                      <a:pt x="18382" y="10932"/>
                    </a:cubicBezTo>
                    <a:lnTo>
                      <a:pt x="21598" y="10989"/>
                    </a:lnTo>
                    <a:cubicBezTo>
                      <a:pt x="21599" y="10926"/>
                      <a:pt x="21600" y="10863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63"/>
                      <a:pt x="0" y="10926"/>
                      <a:pt x="1" y="10989"/>
                    </a:cubicBezTo>
                    <a:lnTo>
                      <a:pt x="3217" y="10932"/>
                    </a:lnTo>
                    <a:close/>
                  </a:path>
                </a:pathLst>
              </a:custGeom>
              <a:solidFill>
                <a:srgbClr val="E4BB68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77800" prstMaterial="legacyPlastic">
                <a:bevelT w="13500" h="13500" prst="angle"/>
                <a:bevelB w="13500" h="13500" prst="angle"/>
                <a:extrusionClr>
                  <a:srgbClr val="E4BB68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32" y="401"/>
              <a:ext cx="436" cy="462"/>
              <a:chOff x="13" y="25"/>
              <a:chExt cx="339" cy="383"/>
            </a:xfrm>
          </p:grpSpPr>
          <p:sp>
            <p:nvSpPr>
              <p:cNvPr id="2067" name="AutoShape 8"/>
              <p:cNvSpPr>
                <a:spLocks noChangeArrowheads="1"/>
              </p:cNvSpPr>
              <p:nvPr/>
            </p:nvSpPr>
            <p:spPr bwMode="auto">
              <a:xfrm rot="-10715972" flipH="1" flipV="1">
                <a:off x="146" y="356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8" name="AutoShape 9"/>
              <p:cNvSpPr>
                <a:spLocks noChangeArrowheads="1"/>
              </p:cNvSpPr>
              <p:nvPr/>
            </p:nvSpPr>
            <p:spPr bwMode="auto">
              <a:xfrm rot="-6421764" flipH="1" flipV="1">
                <a:off x="3" y="231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9" name="AutoShape 10"/>
              <p:cNvSpPr>
                <a:spLocks noChangeArrowheads="1"/>
              </p:cNvSpPr>
              <p:nvPr/>
            </p:nvSpPr>
            <p:spPr bwMode="auto">
              <a:xfrm rot="-8386349" flipH="1" flipV="1">
                <a:off x="54" y="314"/>
                <a:ext cx="63" cy="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483 h 21600"/>
                  <a:gd name="T14" fmla="*/ 17143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0" name="AutoShape 11"/>
              <p:cNvSpPr>
                <a:spLocks noChangeArrowheads="1"/>
              </p:cNvSpPr>
              <p:nvPr/>
            </p:nvSpPr>
            <p:spPr bwMode="auto">
              <a:xfrm rot="-4260192" flipH="1" flipV="1">
                <a:off x="2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1" name="AutoShape 12"/>
              <p:cNvSpPr>
                <a:spLocks noChangeArrowheads="1"/>
              </p:cNvSpPr>
              <p:nvPr/>
            </p:nvSpPr>
            <p:spPr bwMode="auto">
              <a:xfrm rot="8737576" flipH="1" flipV="1">
                <a:off x="238" y="328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2" name="AutoShape 13"/>
              <p:cNvSpPr>
                <a:spLocks noChangeArrowheads="1"/>
              </p:cNvSpPr>
              <p:nvPr/>
            </p:nvSpPr>
            <p:spPr bwMode="auto">
              <a:xfrm rot="-1964586" flipH="1" flipV="1">
                <a:off x="63" y="50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3" name="AutoShape 14"/>
              <p:cNvSpPr>
                <a:spLocks noChangeArrowheads="1"/>
              </p:cNvSpPr>
              <p:nvPr/>
            </p:nvSpPr>
            <p:spPr bwMode="auto">
              <a:xfrm>
                <a:off x="52" y="69"/>
                <a:ext cx="261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5 w 21600"/>
                  <a:gd name="T25" fmla="*/ 3172 h 21600"/>
                  <a:gd name="T26" fmla="*/ 18455 w 21600"/>
                  <a:gd name="T27" fmla="*/ 1842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7997" y="10800"/>
                    </a:moveTo>
                    <a:cubicBezTo>
                      <a:pt x="7997" y="12348"/>
                      <a:pt x="9252" y="13603"/>
                      <a:pt x="10800" y="13603"/>
                    </a:cubicBezTo>
                    <a:cubicBezTo>
                      <a:pt x="12348" y="13603"/>
                      <a:pt x="13603" y="12348"/>
                      <a:pt x="13603" y="10800"/>
                    </a:cubicBezTo>
                    <a:cubicBezTo>
                      <a:pt x="13603" y="9252"/>
                      <a:pt x="12348" y="7997"/>
                      <a:pt x="10800" y="7997"/>
                    </a:cubicBezTo>
                    <a:cubicBezTo>
                      <a:pt x="9252" y="7997"/>
                      <a:pt x="7997" y="9252"/>
                      <a:pt x="7997" y="10800"/>
                    </a:cubicBez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4" name="AutoShape 15"/>
              <p:cNvSpPr>
                <a:spLocks noChangeArrowheads="1"/>
              </p:cNvSpPr>
              <p:nvPr/>
            </p:nvSpPr>
            <p:spPr bwMode="auto">
              <a:xfrm flipH="1" flipV="1">
                <a:off x="157" y="25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5" name="AutoShape 16"/>
              <p:cNvSpPr>
                <a:spLocks noChangeArrowheads="1"/>
              </p:cNvSpPr>
              <p:nvPr/>
            </p:nvSpPr>
            <p:spPr bwMode="auto">
              <a:xfrm rot="6502776" flipH="1" flipV="1">
                <a:off x="293" y="237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6" name="AutoShape 17"/>
              <p:cNvSpPr>
                <a:spLocks noChangeArrowheads="1"/>
              </p:cNvSpPr>
              <p:nvPr/>
            </p:nvSpPr>
            <p:spPr bwMode="auto">
              <a:xfrm rot="4329237" flipH="1" flipV="1">
                <a:off x="284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7" name="AutoShape 18"/>
              <p:cNvSpPr>
                <a:spLocks noChangeArrowheads="1"/>
              </p:cNvSpPr>
              <p:nvPr/>
            </p:nvSpPr>
            <p:spPr bwMode="auto">
              <a:xfrm rot="2039167" flipH="1" flipV="1">
                <a:off x="229" y="62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98AA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21299992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8898A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764" y="370"/>
              <a:ext cx="452" cy="508"/>
              <a:chOff x="13" y="25"/>
              <a:chExt cx="339" cy="383"/>
            </a:xfrm>
          </p:grpSpPr>
          <p:sp>
            <p:nvSpPr>
              <p:cNvPr id="2056" name="AutoShape 20"/>
              <p:cNvSpPr>
                <a:spLocks noChangeArrowheads="1"/>
              </p:cNvSpPr>
              <p:nvPr/>
            </p:nvSpPr>
            <p:spPr bwMode="auto">
              <a:xfrm rot="-10715972" flipH="1" flipV="1">
                <a:off x="146" y="356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57" name="AutoShape 21"/>
              <p:cNvSpPr>
                <a:spLocks noChangeArrowheads="1"/>
              </p:cNvSpPr>
              <p:nvPr/>
            </p:nvSpPr>
            <p:spPr bwMode="auto">
              <a:xfrm rot="-6421764" flipH="1" flipV="1">
                <a:off x="3" y="231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58" name="AutoShape 22"/>
              <p:cNvSpPr>
                <a:spLocks noChangeArrowheads="1"/>
              </p:cNvSpPr>
              <p:nvPr/>
            </p:nvSpPr>
            <p:spPr bwMode="auto">
              <a:xfrm rot="-8386349" flipH="1" flipV="1">
                <a:off x="54" y="314"/>
                <a:ext cx="63" cy="5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483 h 21600"/>
                  <a:gd name="T14" fmla="*/ 17143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59" name="AutoShape 23"/>
              <p:cNvSpPr>
                <a:spLocks noChangeArrowheads="1"/>
              </p:cNvSpPr>
              <p:nvPr/>
            </p:nvSpPr>
            <p:spPr bwMode="auto">
              <a:xfrm rot="-4260192" flipH="1" flipV="1">
                <a:off x="2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0" name="AutoShape 24"/>
              <p:cNvSpPr>
                <a:spLocks noChangeArrowheads="1"/>
              </p:cNvSpPr>
              <p:nvPr/>
            </p:nvSpPr>
            <p:spPr bwMode="auto">
              <a:xfrm rot="8737576" flipH="1" flipV="1">
                <a:off x="238" y="328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1" name="AutoShape 25"/>
              <p:cNvSpPr>
                <a:spLocks noChangeArrowheads="1"/>
              </p:cNvSpPr>
              <p:nvPr/>
            </p:nvSpPr>
            <p:spPr bwMode="auto">
              <a:xfrm rot="-1964586" flipH="1" flipV="1">
                <a:off x="63" y="50"/>
                <a:ext cx="62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9 w 21600"/>
                  <a:gd name="T13" fmla="*/ 4569 h 21600"/>
                  <a:gd name="T14" fmla="*/ 17071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2" name="AutoShape 26"/>
              <p:cNvSpPr>
                <a:spLocks noChangeArrowheads="1"/>
              </p:cNvSpPr>
              <p:nvPr/>
            </p:nvSpPr>
            <p:spPr bwMode="auto">
              <a:xfrm>
                <a:off x="52" y="69"/>
                <a:ext cx="261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5 w 21600"/>
                  <a:gd name="T25" fmla="*/ 3172 h 21600"/>
                  <a:gd name="T26" fmla="*/ 18455 w 21600"/>
                  <a:gd name="T27" fmla="*/ 1842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7997" y="10800"/>
                    </a:moveTo>
                    <a:cubicBezTo>
                      <a:pt x="7997" y="12348"/>
                      <a:pt x="9252" y="13603"/>
                      <a:pt x="10800" y="13603"/>
                    </a:cubicBezTo>
                    <a:cubicBezTo>
                      <a:pt x="12348" y="13603"/>
                      <a:pt x="13603" y="12348"/>
                      <a:pt x="13603" y="10800"/>
                    </a:cubicBezTo>
                    <a:cubicBezTo>
                      <a:pt x="13603" y="9252"/>
                      <a:pt x="12348" y="7997"/>
                      <a:pt x="10800" y="7997"/>
                    </a:cubicBezTo>
                    <a:cubicBezTo>
                      <a:pt x="9252" y="7997"/>
                      <a:pt x="7997" y="9252"/>
                      <a:pt x="7997" y="10800"/>
                    </a:cubicBez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3" name="AutoShape 27"/>
              <p:cNvSpPr>
                <a:spLocks noChangeArrowheads="1"/>
              </p:cNvSpPr>
              <p:nvPr/>
            </p:nvSpPr>
            <p:spPr bwMode="auto">
              <a:xfrm flipH="1" flipV="1">
                <a:off x="157" y="25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4" name="AutoShape 28"/>
              <p:cNvSpPr>
                <a:spLocks noChangeArrowheads="1"/>
              </p:cNvSpPr>
              <p:nvPr/>
            </p:nvSpPr>
            <p:spPr bwMode="auto">
              <a:xfrm rot="6502776" flipH="1" flipV="1">
                <a:off x="293" y="237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5" name="AutoShape 29"/>
              <p:cNvSpPr>
                <a:spLocks noChangeArrowheads="1"/>
              </p:cNvSpPr>
              <p:nvPr/>
            </p:nvSpPr>
            <p:spPr bwMode="auto">
              <a:xfrm rot="4329237" flipH="1" flipV="1">
                <a:off x="284" y="134"/>
                <a:ext cx="69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3 w 21600"/>
                  <a:gd name="T13" fmla="*/ 4500 h 21600"/>
                  <a:gd name="T14" fmla="*/ 17217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66" name="AutoShape 30"/>
              <p:cNvSpPr>
                <a:spLocks noChangeArrowheads="1"/>
              </p:cNvSpPr>
              <p:nvPr/>
            </p:nvSpPr>
            <p:spPr bwMode="auto">
              <a:xfrm rot="2039167" flipH="1" flipV="1">
                <a:off x="229" y="62"/>
                <a:ext cx="63" cy="5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57 w 21600"/>
                  <a:gd name="T13" fmla="*/ 4569 h 21600"/>
                  <a:gd name="T14" fmla="*/ 17143 w 21600"/>
                  <a:gd name="T15" fmla="*/ 1703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B57D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600000" lon="300000" rev="0"/>
                </a:camera>
                <a:lightRig rig="legacyFlat4" dir="b"/>
              </a:scene3d>
              <a:sp3d extrusionH="150800" prstMaterial="legacyMatte">
                <a:bevelT w="13500" h="13500" prst="angle"/>
                <a:bevelB w="13500" h="13500" prst="angle"/>
                <a:extrusionClr>
                  <a:srgbClr val="B0B57D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422943" name="Text Box 31"/>
          <p:cNvSpPr txBox="1">
            <a:spLocks noChangeArrowheads="1"/>
          </p:cNvSpPr>
          <p:nvPr/>
        </p:nvSpPr>
        <p:spPr bwMode="auto">
          <a:xfrm>
            <a:off x="0" y="2320925"/>
            <a:ext cx="9144000" cy="1109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3236" tIns="51618" rIns="103236" bIns="51618">
            <a:spAutoFit/>
          </a:bodyPr>
          <a:lstStyle>
            <a:lvl1pPr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15938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31875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47813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5338" defTabSz="10318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25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97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69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4138" defTabSz="10318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4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PAJAK PERTAMBAHAN NILAI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UU NOMOR 42 TAHUN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304800"/>
            <a:ext cx="6291263" cy="106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BUKAN BKP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4A AYAT (2)</a:t>
            </a:r>
            <a:endParaRPr lang="en-US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173" name="Rectangle 1027"/>
          <p:cNvSpPr>
            <a:spLocks noChangeArrowheads="1"/>
          </p:cNvSpPr>
          <p:nvPr/>
        </p:nvSpPr>
        <p:spPr bwMode="auto">
          <a:xfrm>
            <a:off x="1524000" y="1524000"/>
            <a:ext cx="7213600" cy="93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1800" b="1" dirty="0">
                <a:latin typeface="Verdana" pitchFamily="34" charset="0"/>
              </a:rPr>
              <a:t>BARANG HASIL PERTAMBANGAN </a:t>
            </a:r>
            <a:r>
              <a:rPr lang="en-US" sz="1800" b="1" dirty="0" smtClean="0">
                <a:latin typeface="Verdana" pitchFamily="34" charset="0"/>
              </a:rPr>
              <a:t>ATAU 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PENGEBORAN </a:t>
            </a:r>
            <a:r>
              <a:rPr lang="en-US" sz="1800" b="1" dirty="0">
                <a:latin typeface="Verdana" pitchFamily="34" charset="0"/>
              </a:rPr>
              <a:t>YANG DIAMBIL </a:t>
            </a:r>
            <a:r>
              <a:rPr lang="en-US" sz="1800" b="1" dirty="0" smtClean="0">
                <a:latin typeface="Verdana" pitchFamily="34" charset="0"/>
              </a:rPr>
              <a:t>LANGSUNG DARI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SUMBERNYA ( MINYAK MENTAH, BATU BARA, DSB)</a:t>
            </a:r>
            <a:endParaRPr lang="en-US" sz="1800" b="1" dirty="0">
              <a:latin typeface="Verdana" pitchFamily="34" charset="0"/>
            </a:endParaRPr>
          </a:p>
        </p:txBody>
      </p:sp>
      <p:sp>
        <p:nvSpPr>
          <p:cNvPr id="7174" name="Rectangle 1028"/>
          <p:cNvSpPr>
            <a:spLocks noChangeArrowheads="1"/>
          </p:cNvSpPr>
          <p:nvPr/>
        </p:nvSpPr>
        <p:spPr bwMode="auto">
          <a:xfrm>
            <a:off x="1524000" y="2571750"/>
            <a:ext cx="72136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1800" b="1" dirty="0">
                <a:latin typeface="Verdana" pitchFamily="34" charset="0"/>
              </a:rPr>
              <a:t>BARANG KEBUTUHAN POKOK YG SANGAT</a:t>
            </a:r>
          </a:p>
          <a:p>
            <a:pPr algn="just"/>
            <a:r>
              <a:rPr lang="en-US" sz="1800" b="1" dirty="0">
                <a:latin typeface="Verdana" pitchFamily="34" charset="0"/>
              </a:rPr>
              <a:t>DIBUTUHKAN RAKYAT BANYAK (BERAS</a:t>
            </a:r>
            <a:r>
              <a:rPr lang="en-US" sz="1800" b="1" dirty="0" smtClean="0">
                <a:latin typeface="Verdana" pitchFamily="34" charset="0"/>
              </a:rPr>
              <a:t>, GABAH,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 </a:t>
            </a:r>
            <a:r>
              <a:rPr lang="en-US" sz="1800" b="1" dirty="0">
                <a:latin typeface="Verdana" pitchFamily="34" charset="0"/>
              </a:rPr>
              <a:t>JAGUNG, SAGU, KEDELAI, GARAM)</a:t>
            </a:r>
          </a:p>
        </p:txBody>
      </p:sp>
      <p:sp>
        <p:nvSpPr>
          <p:cNvPr id="7175" name="Rectangle 1029"/>
          <p:cNvSpPr>
            <a:spLocks noChangeArrowheads="1"/>
          </p:cNvSpPr>
          <p:nvPr/>
        </p:nvSpPr>
        <p:spPr bwMode="auto">
          <a:xfrm>
            <a:off x="1524000" y="3486150"/>
            <a:ext cx="72136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1800" b="1" dirty="0">
                <a:latin typeface="Verdana" pitchFamily="34" charset="0"/>
              </a:rPr>
              <a:t>MAKANAN DAN MINUMAN YG DISAJIKAN </a:t>
            </a:r>
            <a:r>
              <a:rPr lang="en-US" sz="1800" b="1" dirty="0" smtClean="0">
                <a:latin typeface="Verdana" pitchFamily="34" charset="0"/>
              </a:rPr>
              <a:t>DI </a:t>
            </a:r>
            <a:r>
              <a:rPr lang="en-US" sz="1800" b="1" dirty="0">
                <a:latin typeface="Verdana" pitchFamily="34" charset="0"/>
              </a:rPr>
              <a:t>HOTEL</a:t>
            </a:r>
            <a:r>
              <a:rPr lang="en-US" sz="1800" b="1" dirty="0" smtClean="0">
                <a:latin typeface="Verdana" pitchFamily="34" charset="0"/>
              </a:rPr>
              <a:t>,</a:t>
            </a:r>
          </a:p>
          <a:p>
            <a:pPr algn="just"/>
            <a:r>
              <a:rPr lang="en-US" sz="1800" b="1" dirty="0" smtClean="0">
                <a:latin typeface="Verdana" pitchFamily="34" charset="0"/>
              </a:rPr>
              <a:t> </a:t>
            </a:r>
            <a:r>
              <a:rPr lang="en-US" sz="1800" b="1" dirty="0">
                <a:latin typeface="Verdana" pitchFamily="34" charset="0"/>
              </a:rPr>
              <a:t>RUMAH MAKAN, WARUNG, </a:t>
            </a:r>
            <a:r>
              <a:rPr lang="en-US" sz="1800" b="1" dirty="0" smtClean="0">
                <a:latin typeface="Verdana" pitchFamily="34" charset="0"/>
              </a:rPr>
              <a:t>DAN </a:t>
            </a:r>
            <a:r>
              <a:rPr lang="en-US" sz="1800" b="1" dirty="0">
                <a:latin typeface="Verdana" pitchFamily="34" charset="0"/>
              </a:rPr>
              <a:t>SEJENISNYA</a:t>
            </a:r>
          </a:p>
        </p:txBody>
      </p:sp>
      <p:sp>
        <p:nvSpPr>
          <p:cNvPr id="7176" name="Rectangle 1030"/>
          <p:cNvSpPr>
            <a:spLocks noChangeArrowheads="1"/>
          </p:cNvSpPr>
          <p:nvPr/>
        </p:nvSpPr>
        <p:spPr bwMode="auto">
          <a:xfrm>
            <a:off x="1524000" y="4400550"/>
            <a:ext cx="72136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1">
                <a:latin typeface="Verdana" pitchFamily="34" charset="0"/>
              </a:rPr>
              <a:t>UANG, EMAS BATANGAN, DAN SURAT BERHARGA</a:t>
            </a:r>
          </a:p>
        </p:txBody>
      </p:sp>
      <p:sp>
        <p:nvSpPr>
          <p:cNvPr id="7177" name="Rectangle 1032"/>
          <p:cNvSpPr>
            <a:spLocks noChangeArrowheads="1"/>
          </p:cNvSpPr>
          <p:nvPr/>
        </p:nvSpPr>
        <p:spPr bwMode="auto">
          <a:xfrm>
            <a:off x="812800" y="971550"/>
            <a:ext cx="203200" cy="38862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033"/>
          <p:cNvSpPr>
            <a:spLocks noChangeArrowheads="1"/>
          </p:cNvSpPr>
          <p:nvPr/>
        </p:nvSpPr>
        <p:spPr bwMode="auto">
          <a:xfrm>
            <a:off x="1016000" y="17716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034"/>
          <p:cNvSpPr>
            <a:spLocks noChangeArrowheads="1"/>
          </p:cNvSpPr>
          <p:nvPr/>
        </p:nvSpPr>
        <p:spPr bwMode="auto">
          <a:xfrm>
            <a:off x="1016000" y="27432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AutoShape 1035"/>
          <p:cNvSpPr>
            <a:spLocks noChangeArrowheads="1"/>
          </p:cNvSpPr>
          <p:nvPr/>
        </p:nvSpPr>
        <p:spPr bwMode="auto">
          <a:xfrm>
            <a:off x="1016000" y="36004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utoShape 1036"/>
          <p:cNvSpPr>
            <a:spLocks noChangeArrowheads="1"/>
          </p:cNvSpPr>
          <p:nvPr/>
        </p:nvSpPr>
        <p:spPr bwMode="auto">
          <a:xfrm>
            <a:off x="1016000" y="45148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037"/>
          <p:cNvSpPr>
            <a:spLocks noChangeArrowheads="1"/>
          </p:cNvSpPr>
          <p:nvPr/>
        </p:nvSpPr>
        <p:spPr bwMode="auto">
          <a:xfrm>
            <a:off x="1016000" y="971550"/>
            <a:ext cx="508000" cy="1143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AutoShape 1038"/>
          <p:cNvSpPr>
            <a:spLocks noChangeArrowheads="1"/>
          </p:cNvSpPr>
          <p:nvPr/>
        </p:nvSpPr>
        <p:spPr bwMode="auto">
          <a:xfrm>
            <a:off x="3251200" y="5086350"/>
            <a:ext cx="2743200" cy="342900"/>
          </a:xfrm>
          <a:prstGeom prst="downArrow">
            <a:avLst>
              <a:gd name="adj1" fmla="val 62657"/>
              <a:gd name="adj2" fmla="val 61111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7184" name="Rectangle 1040"/>
          <p:cNvSpPr>
            <a:spLocks noChangeArrowheads="1"/>
          </p:cNvSpPr>
          <p:nvPr/>
        </p:nvSpPr>
        <p:spPr bwMode="auto">
          <a:xfrm>
            <a:off x="812800" y="5543550"/>
            <a:ext cx="7620000" cy="857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latin typeface="Verdana" pitchFamily="34" charset="0"/>
              </a:rPr>
              <a:t>DITETAPKAN LEBIH LANJUT DGN</a:t>
            </a:r>
          </a:p>
          <a:p>
            <a:pPr algn="ctr"/>
            <a:r>
              <a:rPr lang="en-US" b="1" dirty="0">
                <a:latin typeface="Verdana" pitchFamily="34" charset="0"/>
              </a:rPr>
              <a:t>PP NOMOR </a:t>
            </a:r>
            <a:r>
              <a:rPr lang="en-US" b="1" dirty="0" smtClean="0">
                <a:latin typeface="Verdana" pitchFamily="34" charset="0"/>
              </a:rPr>
              <a:t>38 </a:t>
            </a:r>
            <a:r>
              <a:rPr lang="en-US" b="1" dirty="0">
                <a:latin typeface="Verdana" pitchFamily="34" charset="0"/>
              </a:rPr>
              <a:t>TAHUN </a:t>
            </a:r>
            <a:r>
              <a:rPr lang="en-US" b="1" dirty="0" smtClean="0">
                <a:latin typeface="Verdana" pitchFamily="34" charset="0"/>
              </a:rPr>
              <a:t>2003 DAN PP 31 TAHUN 2007</a:t>
            </a:r>
            <a:endParaRPr lang="en-US" b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1026"/>
          <p:cNvSpPr>
            <a:spLocks noChangeArrowheads="1"/>
          </p:cNvSpPr>
          <p:nvPr/>
        </p:nvSpPr>
        <p:spPr bwMode="auto">
          <a:xfrm>
            <a:off x="1287463" y="1905000"/>
            <a:ext cx="7500937" cy="533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PENYERAHAN HAK ATAS BKP KARENA 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SUATU PERJANJIAN</a:t>
            </a:r>
          </a:p>
        </p:txBody>
      </p:sp>
      <p:sp>
        <p:nvSpPr>
          <p:cNvPr id="8197" name="AutoShape 1027"/>
          <p:cNvSpPr>
            <a:spLocks noChangeArrowheads="1"/>
          </p:cNvSpPr>
          <p:nvPr/>
        </p:nvSpPr>
        <p:spPr bwMode="auto">
          <a:xfrm>
            <a:off x="1287463" y="2514600"/>
            <a:ext cx="7500937" cy="5048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600" b="1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PENGALIHAN BKP OLEH KARENA SUATU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 PERJANJIAN SEWA BELI &amp; PERJANJIAN LEASING</a:t>
            </a:r>
          </a:p>
          <a:p>
            <a:pPr algn="ctr" eaLnBrk="0" hangingPunct="0"/>
            <a:endParaRPr lang="en-US" sz="16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8198" name="AutoShape 1028"/>
          <p:cNvSpPr>
            <a:spLocks noChangeArrowheads="1"/>
          </p:cNvSpPr>
          <p:nvPr/>
        </p:nvSpPr>
        <p:spPr bwMode="auto">
          <a:xfrm>
            <a:off x="1287463" y="3124200"/>
            <a:ext cx="7500937" cy="5048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PENYERAHAN BKP KEPADA PEDAGANG</a:t>
            </a:r>
          </a:p>
          <a:p>
            <a:pPr algn="ctr" eaLnBrk="0" hangingPunct="0"/>
            <a:r>
              <a:rPr lang="en-US" sz="1600" b="1">
                <a:latin typeface="Verdana" pitchFamily="34" charset="0"/>
              </a:rPr>
              <a:t> PERANTARA ATAU MELALUI  JURU LELANG</a:t>
            </a:r>
          </a:p>
        </p:txBody>
      </p:sp>
      <p:sp>
        <p:nvSpPr>
          <p:cNvPr id="8199" name="AutoShape 1029"/>
          <p:cNvSpPr>
            <a:spLocks noChangeArrowheads="1"/>
          </p:cNvSpPr>
          <p:nvPr/>
        </p:nvSpPr>
        <p:spPr bwMode="auto">
          <a:xfrm>
            <a:off x="1287463" y="3733800"/>
            <a:ext cx="7500937" cy="3905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PEMAKAIAN SENDIRI &amp; PEMBERIAN CUMA-CUMA</a:t>
            </a:r>
          </a:p>
        </p:txBody>
      </p:sp>
      <p:sp>
        <p:nvSpPr>
          <p:cNvPr id="8200" name="AutoShape 1030"/>
          <p:cNvSpPr>
            <a:spLocks noChangeArrowheads="1"/>
          </p:cNvSpPr>
          <p:nvPr/>
        </p:nvSpPr>
        <p:spPr bwMode="auto">
          <a:xfrm>
            <a:off x="1262062" y="4191000"/>
            <a:ext cx="7500938" cy="7620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600" b="1" dirty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400" b="1" dirty="0">
                <a:latin typeface="Verdana" pitchFamily="34" charset="0"/>
              </a:rPr>
              <a:t>PERSEDIAAN BKP &amp; AKTIVA YG MENURUT </a:t>
            </a:r>
            <a:r>
              <a:rPr lang="en-US" sz="1400" b="1" dirty="0" smtClean="0">
                <a:latin typeface="Verdana" pitchFamily="34" charset="0"/>
              </a:rPr>
              <a:t>TUJUAN </a:t>
            </a:r>
            <a:r>
              <a:rPr lang="en-US" sz="1400" b="1" dirty="0">
                <a:latin typeface="Verdana" pitchFamily="34" charset="0"/>
              </a:rPr>
              <a:t>SEMULA </a:t>
            </a:r>
            <a:r>
              <a:rPr lang="en-US" sz="1400" b="1" dirty="0" smtClean="0">
                <a:latin typeface="Verdana" pitchFamily="34" charset="0"/>
              </a:rPr>
              <a:t>TDK UNTUK</a:t>
            </a: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  </a:t>
            </a:r>
            <a:r>
              <a:rPr lang="en-US" sz="1400" b="1" dirty="0">
                <a:latin typeface="Verdana" pitchFamily="34" charset="0"/>
              </a:rPr>
              <a:t>DIPERJUALBELIKAN YG </a:t>
            </a:r>
            <a:r>
              <a:rPr lang="en-US" sz="1400" b="1" dirty="0" smtClean="0">
                <a:latin typeface="Verdana" pitchFamily="34" charset="0"/>
              </a:rPr>
              <a:t>MASIH </a:t>
            </a:r>
            <a:r>
              <a:rPr lang="en-US" sz="1400" b="1" dirty="0">
                <a:latin typeface="Verdana" pitchFamily="34" charset="0"/>
              </a:rPr>
              <a:t>TERSISA PADA SAAT </a:t>
            </a:r>
            <a:r>
              <a:rPr lang="en-US" sz="1400" b="1" dirty="0" smtClean="0">
                <a:latin typeface="Verdana" pitchFamily="34" charset="0"/>
              </a:rPr>
              <a:t>PEMBUBARAN</a:t>
            </a: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>
                <a:latin typeface="Verdana" pitchFamily="34" charset="0"/>
              </a:rPr>
              <a:t>PERUSAHAAN</a:t>
            </a:r>
            <a:r>
              <a:rPr lang="en-US" sz="1400" b="1" dirty="0" smtClean="0">
                <a:latin typeface="Verdana" pitchFamily="34" charset="0"/>
              </a:rPr>
              <a:t>,</a:t>
            </a:r>
            <a:endParaRPr lang="en-US" sz="1600" b="1" dirty="0">
              <a:latin typeface="Verdana" pitchFamily="34" charset="0"/>
            </a:endParaRPr>
          </a:p>
          <a:p>
            <a:pPr algn="ctr" eaLnBrk="0" hangingPunct="0"/>
            <a:endParaRPr lang="en-US" sz="1600" b="1" dirty="0">
              <a:latin typeface="Verdana" pitchFamily="34" charset="0"/>
            </a:endParaRPr>
          </a:p>
        </p:txBody>
      </p:sp>
      <p:sp>
        <p:nvSpPr>
          <p:cNvPr id="8201" name="AutoShape 1031"/>
          <p:cNvSpPr>
            <a:spLocks noChangeArrowheads="1"/>
          </p:cNvSpPr>
          <p:nvPr/>
        </p:nvSpPr>
        <p:spPr bwMode="auto">
          <a:xfrm>
            <a:off x="1295400" y="5029200"/>
            <a:ext cx="7502525" cy="5048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 dirty="0">
                <a:latin typeface="Verdana" pitchFamily="34" charset="0"/>
              </a:rPr>
              <a:t>PENYERAHAN BKP DARI PUSAT KE CABANG ATAU</a:t>
            </a:r>
          </a:p>
          <a:p>
            <a:pPr algn="ctr" eaLnBrk="0" hangingPunct="0"/>
            <a:r>
              <a:rPr lang="en-US" sz="1600" b="1" dirty="0">
                <a:latin typeface="Verdana" pitchFamily="34" charset="0"/>
              </a:rPr>
              <a:t> SEBALIKNYA &amp; PENYERAHAN BKP ANTAR CABANG</a:t>
            </a:r>
          </a:p>
        </p:txBody>
      </p:sp>
      <p:sp>
        <p:nvSpPr>
          <p:cNvPr id="8202" name="AutoShape 1032"/>
          <p:cNvSpPr>
            <a:spLocks noChangeArrowheads="1"/>
          </p:cNvSpPr>
          <p:nvPr/>
        </p:nvSpPr>
        <p:spPr bwMode="auto">
          <a:xfrm>
            <a:off x="1295400" y="5562600"/>
            <a:ext cx="7502525" cy="3905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>
                <a:latin typeface="Verdana" pitchFamily="34" charset="0"/>
              </a:rPr>
              <a:t>PENYERAHAN BKP SECARA KONSINYASI</a:t>
            </a:r>
          </a:p>
        </p:txBody>
      </p:sp>
      <p:sp>
        <p:nvSpPr>
          <p:cNvPr id="8203" name="Rectangle 1033"/>
          <p:cNvSpPr>
            <a:spLocks noChangeArrowheads="1"/>
          </p:cNvSpPr>
          <p:nvPr/>
        </p:nvSpPr>
        <p:spPr bwMode="auto">
          <a:xfrm>
            <a:off x="508000" y="1714500"/>
            <a:ext cx="203200" cy="4629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034"/>
          <p:cNvSpPr>
            <a:spLocks noChangeArrowheads="1"/>
          </p:cNvSpPr>
          <p:nvPr/>
        </p:nvSpPr>
        <p:spPr bwMode="auto">
          <a:xfrm>
            <a:off x="4165600" y="1428750"/>
            <a:ext cx="406400" cy="4000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035"/>
          <p:cNvSpPr>
            <a:spLocks noChangeArrowheads="1"/>
          </p:cNvSpPr>
          <p:nvPr/>
        </p:nvSpPr>
        <p:spPr bwMode="auto">
          <a:xfrm>
            <a:off x="711200" y="1714500"/>
            <a:ext cx="3860800" cy="1143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Rectangle 1037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304800"/>
            <a:ext cx="7772400" cy="112395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PENYERAHAN BKP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1A AYAT (1)</a:t>
            </a:r>
          </a:p>
        </p:txBody>
      </p:sp>
      <p:sp>
        <p:nvSpPr>
          <p:cNvPr id="8207" name="AutoShape 1044"/>
          <p:cNvSpPr>
            <a:spLocks noChangeArrowheads="1"/>
          </p:cNvSpPr>
          <p:nvPr/>
        </p:nvSpPr>
        <p:spPr bwMode="auto">
          <a:xfrm rot="-5371998">
            <a:off x="571500" y="5169733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utoShape 1045"/>
          <p:cNvSpPr>
            <a:spLocks noChangeArrowheads="1"/>
          </p:cNvSpPr>
          <p:nvPr/>
        </p:nvSpPr>
        <p:spPr bwMode="auto">
          <a:xfrm rot="-5371998">
            <a:off x="604838" y="21209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1046"/>
          <p:cNvSpPr>
            <a:spLocks noChangeArrowheads="1"/>
          </p:cNvSpPr>
          <p:nvPr/>
        </p:nvSpPr>
        <p:spPr bwMode="auto">
          <a:xfrm rot="-5371998">
            <a:off x="571500" y="5626933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047"/>
          <p:cNvSpPr>
            <a:spLocks noChangeArrowheads="1"/>
          </p:cNvSpPr>
          <p:nvPr/>
        </p:nvSpPr>
        <p:spPr bwMode="auto">
          <a:xfrm rot="-5371998">
            <a:off x="624276" y="4483932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048"/>
          <p:cNvSpPr>
            <a:spLocks noChangeArrowheads="1"/>
          </p:cNvSpPr>
          <p:nvPr/>
        </p:nvSpPr>
        <p:spPr bwMode="auto">
          <a:xfrm rot="-5371998">
            <a:off x="604838" y="38735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1049"/>
          <p:cNvSpPr>
            <a:spLocks noChangeArrowheads="1"/>
          </p:cNvSpPr>
          <p:nvPr/>
        </p:nvSpPr>
        <p:spPr bwMode="auto">
          <a:xfrm rot="-5371998">
            <a:off x="604838" y="33401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AutoShape 1050"/>
          <p:cNvSpPr>
            <a:spLocks noChangeArrowheads="1"/>
          </p:cNvSpPr>
          <p:nvPr/>
        </p:nvSpPr>
        <p:spPr bwMode="auto">
          <a:xfrm rot="-5371998">
            <a:off x="604838" y="26543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032"/>
          <p:cNvSpPr>
            <a:spLocks noChangeArrowheads="1"/>
          </p:cNvSpPr>
          <p:nvPr/>
        </p:nvSpPr>
        <p:spPr bwMode="auto">
          <a:xfrm>
            <a:off x="1295400" y="6086475"/>
            <a:ext cx="7502525" cy="5429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 b="1" dirty="0">
                <a:latin typeface="Verdana" pitchFamily="34" charset="0"/>
              </a:rPr>
              <a:t>PENYERAHAN BKP </a:t>
            </a:r>
            <a:r>
              <a:rPr lang="en-US" sz="1600" b="1" dirty="0" smtClean="0">
                <a:latin typeface="Verdana" pitchFamily="34" charset="0"/>
              </a:rPr>
              <a:t>DALAM RANGKA PEMBIAYAAN DGN </a:t>
            </a:r>
          </a:p>
          <a:p>
            <a:pPr algn="ctr" eaLnBrk="0" hangingPunct="0"/>
            <a:r>
              <a:rPr lang="en-US" sz="1600" b="1" dirty="0" smtClean="0">
                <a:latin typeface="Verdana" pitchFamily="34" charset="0"/>
              </a:rPr>
              <a:t>PRINSIP SYARIAH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23" name="AutoShape 1046"/>
          <p:cNvSpPr>
            <a:spLocks noChangeArrowheads="1"/>
          </p:cNvSpPr>
          <p:nvPr/>
        </p:nvSpPr>
        <p:spPr bwMode="auto">
          <a:xfrm rot="-5371998">
            <a:off x="624275" y="6282492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2"/>
          <p:cNvSpPr>
            <a:spLocks noChangeArrowheads="1"/>
          </p:cNvSpPr>
          <p:nvPr/>
        </p:nvSpPr>
        <p:spPr bwMode="auto">
          <a:xfrm>
            <a:off x="1219200" y="2514601"/>
            <a:ext cx="7500938" cy="533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 dirty="0">
                <a:latin typeface="Arial Narrow" pitchFamily="34" charset="0"/>
              </a:rPr>
              <a:t>PENYERAHAN BKP KEPADA </a:t>
            </a:r>
            <a:r>
              <a:rPr lang="en-US" b="1" dirty="0" smtClean="0">
                <a:latin typeface="Arial Narrow" pitchFamily="34" charset="0"/>
              </a:rPr>
              <a:t>MAKELAR SEBAGAIMANA </a:t>
            </a:r>
            <a:r>
              <a:rPr lang="en-US" b="1" dirty="0">
                <a:latin typeface="Arial Narrow" pitchFamily="34" charset="0"/>
              </a:rPr>
              <a:t>DIMAKSUD DLM KUHD</a:t>
            </a:r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>
            <a:off x="1219200" y="3124201"/>
            <a:ext cx="7500938" cy="4572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Arial Narrow" pitchFamily="34" charset="0"/>
              </a:rPr>
              <a:t>PENYERAHAN BKP UNTUK </a:t>
            </a:r>
            <a:r>
              <a:rPr lang="en-US" sz="1800" b="1" dirty="0" smtClean="0">
                <a:latin typeface="Arial Narrow" pitchFamily="34" charset="0"/>
              </a:rPr>
              <a:t>JAMINAN UTANG </a:t>
            </a:r>
            <a:r>
              <a:rPr lang="en-US" sz="1800" b="1" dirty="0">
                <a:latin typeface="Arial Narrow" pitchFamily="34" charset="0"/>
              </a:rPr>
              <a:t>PIUTANG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219200" y="3733800"/>
            <a:ext cx="7500938" cy="938213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Arial Narrow" pitchFamily="34" charset="0"/>
              </a:rPr>
              <a:t>PENYERAHAN BKP DARI PUSAT KE </a:t>
            </a:r>
            <a:r>
              <a:rPr lang="en-US" sz="1800" b="1" dirty="0" smtClean="0">
                <a:latin typeface="Arial Narrow" pitchFamily="34" charset="0"/>
              </a:rPr>
              <a:t>CABANG  </a:t>
            </a:r>
            <a:r>
              <a:rPr lang="en-US" sz="1800" b="1" dirty="0">
                <a:latin typeface="Arial Narrow" pitchFamily="34" charset="0"/>
              </a:rPr>
              <a:t>ATAU SEBALIKNYA &amp; </a:t>
            </a:r>
            <a:endParaRPr lang="en-US" sz="1800" b="1" dirty="0" smtClean="0">
              <a:latin typeface="Arial Narrow" pitchFamily="34" charset="0"/>
            </a:endParaRPr>
          </a:p>
          <a:p>
            <a:pPr algn="ctr" eaLnBrk="0" hangingPunct="0"/>
            <a:r>
              <a:rPr lang="en-US" sz="1800" b="1" dirty="0" smtClean="0">
                <a:latin typeface="Arial Narrow" pitchFamily="34" charset="0"/>
              </a:rPr>
              <a:t>PENYERAHAN  ANTAR  </a:t>
            </a:r>
            <a:r>
              <a:rPr lang="en-US" sz="1800" b="1" dirty="0">
                <a:latin typeface="Arial Narrow" pitchFamily="34" charset="0"/>
              </a:rPr>
              <a:t>CABANG  DLM HAL PKP  MEMPEROLEH </a:t>
            </a:r>
          </a:p>
          <a:p>
            <a:pPr algn="ctr" eaLnBrk="0" hangingPunct="0"/>
            <a:r>
              <a:rPr lang="en-US" sz="1800" b="1" dirty="0">
                <a:latin typeface="Arial Narrow" pitchFamily="34" charset="0"/>
              </a:rPr>
              <a:t>IZIN PEMUSATAN TEMPAT PAJAK TERUTANG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508000" y="2343150"/>
            <a:ext cx="203200" cy="30861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4064000" y="2000250"/>
            <a:ext cx="508000" cy="3429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711200" y="2343150"/>
            <a:ext cx="3860800" cy="1143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304800"/>
            <a:ext cx="7721600" cy="16954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200" b="1" dirty="0" smtClean="0">
                <a:solidFill>
                  <a:schemeClr val="tx1"/>
                </a:solidFill>
                <a:latin typeface="Verdana" pitchFamily="34" charset="0"/>
              </a:rPr>
              <a:t>TIDAK TERMASUK PENYERAHAN BKP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PASAL 1A AYAT (2)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227" name="AutoShape 9"/>
          <p:cNvSpPr>
            <a:spLocks noChangeArrowheads="1"/>
          </p:cNvSpPr>
          <p:nvPr/>
        </p:nvSpPr>
        <p:spPr bwMode="auto">
          <a:xfrm>
            <a:off x="762000" y="25146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utoShape 10"/>
          <p:cNvSpPr>
            <a:spLocks noChangeArrowheads="1"/>
          </p:cNvSpPr>
          <p:nvPr/>
        </p:nvSpPr>
        <p:spPr bwMode="auto">
          <a:xfrm>
            <a:off x="762000" y="31242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utoShape 11"/>
          <p:cNvSpPr>
            <a:spLocks noChangeArrowheads="1"/>
          </p:cNvSpPr>
          <p:nvPr/>
        </p:nvSpPr>
        <p:spPr bwMode="auto">
          <a:xfrm>
            <a:off x="762000" y="39052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030"/>
          <p:cNvSpPr>
            <a:spLocks noChangeArrowheads="1"/>
          </p:cNvSpPr>
          <p:nvPr/>
        </p:nvSpPr>
        <p:spPr bwMode="auto">
          <a:xfrm>
            <a:off x="304800" y="5867400"/>
            <a:ext cx="8610600" cy="7620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BKP BERUPA </a:t>
            </a:r>
            <a:r>
              <a:rPr lang="en-US" sz="1400" b="1" dirty="0">
                <a:latin typeface="Verdana" pitchFamily="34" charset="0"/>
              </a:rPr>
              <a:t>AKTIVA YG MENURUT </a:t>
            </a:r>
            <a:r>
              <a:rPr lang="en-US" sz="1400" b="1" dirty="0" smtClean="0">
                <a:latin typeface="Verdana" pitchFamily="34" charset="0"/>
              </a:rPr>
              <a:t>TUJUAN </a:t>
            </a:r>
            <a:r>
              <a:rPr lang="en-US" sz="1400" b="1" dirty="0">
                <a:latin typeface="Verdana" pitchFamily="34" charset="0"/>
              </a:rPr>
              <a:t>SEMULA </a:t>
            </a:r>
            <a:r>
              <a:rPr lang="en-US" sz="1400" b="1" dirty="0" smtClean="0">
                <a:latin typeface="Verdana" pitchFamily="34" charset="0"/>
              </a:rPr>
              <a:t>TDK UNTUK  </a:t>
            </a:r>
            <a:r>
              <a:rPr lang="en-US" sz="1400" b="1" dirty="0">
                <a:latin typeface="Verdana" pitchFamily="34" charset="0"/>
              </a:rPr>
              <a:t>DIPERJUALBELIKAN </a:t>
            </a:r>
            <a:endParaRPr lang="en-US" sz="1400" b="1" dirty="0" smtClean="0">
              <a:latin typeface="Verdana" pitchFamily="34" charset="0"/>
            </a:endParaRP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YG MASIH </a:t>
            </a:r>
            <a:r>
              <a:rPr lang="en-US" sz="1400" b="1" dirty="0">
                <a:latin typeface="Verdana" pitchFamily="34" charset="0"/>
              </a:rPr>
              <a:t>TERSISA PADA SAAT </a:t>
            </a:r>
            <a:r>
              <a:rPr lang="en-US" sz="1400" b="1" dirty="0" smtClean="0">
                <a:latin typeface="Verdana" pitchFamily="34" charset="0"/>
              </a:rPr>
              <a:t>PEMBUBARAN  </a:t>
            </a:r>
            <a:r>
              <a:rPr lang="en-US" sz="1400" b="1" dirty="0">
                <a:latin typeface="Verdana" pitchFamily="34" charset="0"/>
              </a:rPr>
              <a:t>PERUSAHAAN</a:t>
            </a:r>
            <a:r>
              <a:rPr lang="en-US" sz="1400" b="1" dirty="0" smtClean="0">
                <a:latin typeface="Verdana" pitchFamily="34" charset="0"/>
              </a:rPr>
              <a:t>, DAN YG PAJAK </a:t>
            </a:r>
          </a:p>
          <a:p>
            <a:pPr algn="ctr" eaLnBrk="0" hangingPunct="0"/>
            <a:r>
              <a:rPr lang="en-US" sz="1400" b="1" dirty="0" smtClean="0">
                <a:latin typeface="Verdana" pitchFamily="34" charset="0"/>
              </a:rPr>
              <a:t>MASUKANNYA PADA SAAT PEROLEHAN TIDAK DAPAT DIKREDITKAN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219200" y="4800600"/>
            <a:ext cx="7500938" cy="938213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 smtClean="0">
                <a:latin typeface="Arial Narrow" pitchFamily="34" charset="0"/>
              </a:rPr>
              <a:t>PENGALIHAN BKP DALAM RANGKA PENGGABUNGAN, PELEBURAN ,</a:t>
            </a:r>
          </a:p>
          <a:p>
            <a:pPr algn="ctr" eaLnBrk="0" hangingPunct="0"/>
            <a:r>
              <a:rPr lang="en-US" b="1" dirty="0" smtClean="0">
                <a:latin typeface="Arial Narrow" pitchFamily="34" charset="0"/>
              </a:rPr>
              <a:t>PEMEKARAN, PEMECAHAN DAN PENGAMBILALIHAN USAHA DGN SYARAT</a:t>
            </a:r>
          </a:p>
          <a:p>
            <a:pPr algn="ctr" eaLnBrk="0" hangingPunct="0"/>
            <a:r>
              <a:rPr lang="en-US" sz="1800" b="1" dirty="0" smtClean="0">
                <a:latin typeface="Arial Narrow" pitchFamily="34" charset="0"/>
              </a:rPr>
              <a:t>SEMUA PIHAK YG TERLIBAT ADALAH PKP</a:t>
            </a:r>
            <a:endParaRPr lang="en-US" sz="1800" b="1" dirty="0">
              <a:latin typeface="Arial Narrow" pitchFamily="34" charset="0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838200" y="48958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57200" y="5486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0"/>
            <a:ext cx="50800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JKP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 AYAT (5) DAN (6)</a:t>
            </a:r>
            <a:endParaRPr lang="en-US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77863" y="5486400"/>
            <a:ext cx="7924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SEMUA JENIS JASA PADA PRINSIPNYA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MERUPAKAN JKP,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KECUALI DITENTUKAN LAIN OLEH UU PPN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3251200" y="3086100"/>
            <a:ext cx="2743200" cy="3429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10247" name="AutoShape 23"/>
          <p:cNvSpPr>
            <a:spLocks noChangeArrowheads="1"/>
          </p:cNvSpPr>
          <p:nvPr/>
        </p:nvSpPr>
        <p:spPr bwMode="auto">
          <a:xfrm>
            <a:off x="3124200" y="5029200"/>
            <a:ext cx="2743200" cy="342900"/>
          </a:xfrm>
          <a:prstGeom prst="downArrow">
            <a:avLst>
              <a:gd name="adj1" fmla="val 62657"/>
              <a:gd name="adj2" fmla="val 61111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685800" y="1676400"/>
            <a:ext cx="792480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JASA ADALAH SETIAP KEGIATAN PELAYANAN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BERDASAR PERIKATAN/PERBUATAN HUKUM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YANG MENYEBABKAN SUATU BARANG, 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FASILITAS, KEMUDAHAN, ATAU HAK</a:t>
            </a:r>
          </a:p>
          <a:p>
            <a:pPr algn="ctr">
              <a:defRPr/>
            </a:pPr>
            <a:endParaRPr lang="en-US" sz="8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TERSEDIA UNTUK DIPAKAI,</a:t>
            </a:r>
          </a:p>
          <a:p>
            <a:pPr algn="ctr">
              <a:defRPr/>
            </a:pPr>
            <a:endParaRPr lang="en-US" sz="8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TERMASUK JASA YG DILAKUKAN UNTUK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MENGHASILKAN BARANG KARENA PESANAN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ATAU PERMINTAAN DENGAN BAHAN DAN </a:t>
            </a:r>
          </a:p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ATAS PETUNJUK DARI PEMESAN (MAKLON)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143000" y="1924050"/>
            <a:ext cx="7366000" cy="4248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en-US" sz="15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PELAYANAN MEDIK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PELAYANAN SOSIAL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PENGIRIMAN SURAT DGN PERANGKO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KEUANGAN (PERBANKAN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ASURANSI, FINANCE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LEASE)</a:t>
            </a: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KEAGAMAAN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PENDIDIKAN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KESENIAN &amp; HIBURAN YG TELAH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DIKENAKAN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PAJAK TONTONAN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PENYIARAN YG BUKAN BERSIFAT IKLAN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ANGKUTAN UMUM DI DARAT &amp; DI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AIR DAN UDARA YG MENJADI</a:t>
            </a:r>
          </a:p>
          <a:p>
            <a:pPr>
              <a:defRPr/>
            </a:pP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BAGIAN TIDAK TERPISAHKAN DARI JASA ANGKUTAN UDARA LN </a:t>
            </a: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TENAGA KERJA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PERHOTELAN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JASA PENYEDIAAN TEMPAT PARKIR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TELEPON UMUM DENGAN UANG LOGAM</a:t>
            </a: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PENGIRIMAN UANG DENGAN WESEL </a:t>
            </a:r>
          </a:p>
          <a:p>
            <a:pPr>
              <a:buFontTx/>
              <a:buChar char="•"/>
              <a:defRPr/>
            </a:pP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JASA BOGA ATAU KATERING </a:t>
            </a: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JASA YANG DISEDIAKAN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PEMERINTAH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DALAM RANGKA </a:t>
            </a:r>
            <a:endParaRPr lang="en-US" sz="15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MENJALANKAN PEMERINTAHAN 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SECARA </a:t>
            </a:r>
            <a:r>
              <a:rPr lang="en-US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UMUM</a:t>
            </a:r>
          </a:p>
          <a:p>
            <a:pPr>
              <a:defRPr/>
            </a:pPr>
            <a:endParaRPr lang="en-US" sz="15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304800"/>
            <a:ext cx="5373688" cy="112395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BUKAN JKP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4A AYAT (3)</a:t>
            </a:r>
            <a:endParaRPr lang="en-US" b="1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71" name="AutoShape 5"/>
          <p:cNvSpPr>
            <a:spLocks noChangeArrowheads="1"/>
          </p:cNvSpPr>
          <p:nvPr/>
        </p:nvSpPr>
        <p:spPr bwMode="auto">
          <a:xfrm>
            <a:off x="2844800" y="1485900"/>
            <a:ext cx="4165600" cy="228600"/>
          </a:xfrm>
          <a:prstGeom prst="downArrow">
            <a:avLst>
              <a:gd name="adj1" fmla="val 62657"/>
              <a:gd name="adj2" fmla="val 10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Tugas Mandiri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96350" cy="5486400"/>
          </a:xfrm>
        </p:spPr>
        <p:txBody>
          <a:bodyPr/>
          <a:lstStyle/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1800" smtClean="0"/>
              <a:t>Tentukan apakah kegiatan di bawah ini terutang PPN atau tidak.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PT. Tokai International (Jepang) memberikan jasa manajemen kepada PT. Tokai Indonesia.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PT. Microsoft Ltd. (Amerika) memberikan jasa pendidikan kpd PT. ABC Indonesia sehubungan penyerahan software.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Ikatan Alumni UI memasang iklan pengumuman reuni akbar di SCTV.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Penjualan motor bekas oleh dealer PT. Maju Makmur.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Jasa perbankan dalam menghimpun uang masyarakat oleh BCA.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Impor komputer dr PT. IBM International (Amerika) ke PT. Pasti Untung di Berikat Nusantara Pulogadung.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PT. Carefour Indonesia membeli beras dari kelompok tani makmur.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PT. Carefour Indonesia membeli madu murni dari PT. Perhutani (Persero)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Apotik Kimia Farma jual obat kepada pasen di RSCM.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PT. Carefour Indonesia menjual beras rojolele kepada konsumen.</a:t>
            </a:r>
          </a:p>
          <a:p>
            <a:pPr marL="419100" indent="-419100">
              <a:spcBef>
                <a:spcPct val="15000"/>
              </a:spcBef>
              <a:buClr>
                <a:schemeClr val="tx1"/>
              </a:buClr>
              <a:buSzPct val="90000"/>
              <a:buFont typeface="Wingdings" pitchFamily="2" charset="2"/>
              <a:buAutoNum type="arabicPeriod"/>
            </a:pPr>
            <a:r>
              <a:rPr lang="en-US" sz="1800" smtClean="0"/>
              <a:t>Kantor pusat PT. Malu-Malu Kucing di Jakarta mengirim mobil dinas atas nama kantor pusat ke kantor cabangnya di Maluku.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PENGUSAHA KENA PAJAK (PKP)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525588"/>
            <a:ext cx="8824913" cy="5070475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 dirty="0" err="1" smtClean="0">
                <a:solidFill>
                  <a:srgbClr val="CC3300"/>
                </a:solidFill>
              </a:rPr>
              <a:t>Pengusaha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Kena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Pajak</a:t>
            </a:r>
            <a:r>
              <a:rPr lang="en-US" b="1" dirty="0" smtClean="0">
                <a:solidFill>
                  <a:srgbClr val="CC3300"/>
                </a:solidFill>
              </a:rPr>
              <a:t> (PKP)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melaku-kan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(BKP)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(JKP)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UU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KMK.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b="1" dirty="0" err="1" smtClean="0">
                <a:solidFill>
                  <a:srgbClr val="CC3300"/>
                </a:solidFill>
              </a:rPr>
              <a:t>Batasan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Pengusaha</a:t>
            </a:r>
            <a:r>
              <a:rPr lang="en-US" b="1" dirty="0" smtClean="0">
                <a:solidFill>
                  <a:srgbClr val="CC3300"/>
                </a:solidFill>
              </a:rPr>
              <a:t> Kecil per-1 April 2010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BKP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JKP </a:t>
            </a:r>
            <a:r>
              <a:rPr lang="en-US" b="1" dirty="0" err="1" smtClean="0">
                <a:solidFill>
                  <a:srgbClr val="CC3300"/>
                </a:solidFill>
              </a:rPr>
              <a:t>kurang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dari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Rp</a:t>
            </a:r>
            <a:r>
              <a:rPr lang="en-US" b="1" dirty="0" smtClean="0">
                <a:solidFill>
                  <a:srgbClr val="CC3300"/>
                </a:solidFill>
              </a:rPr>
              <a:t> 600.000.000</a:t>
            </a:r>
            <a:r>
              <a:rPr lang="en-US" dirty="0" smtClean="0"/>
              <a:t>,-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dikukuhkan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PKP.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dirty="0" smtClean="0"/>
              <a:t>PKP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dikukuhkan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NPPKP</a:t>
            </a:r>
            <a:r>
              <a:rPr lang="en-US" dirty="0" smtClean="0"/>
              <a:t> (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Pengu-saha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yang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NPWP.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1287463" y="1447800"/>
            <a:ext cx="7112000" cy="1295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800" b="1">
                <a:latin typeface="Verdana" pitchFamily="34" charset="0"/>
              </a:rPr>
              <a:t>PENGUSAHA  YG MELAKUKAN :</a:t>
            </a:r>
          </a:p>
          <a:p>
            <a:pPr eaLnBrk="0" hangingPunct="0">
              <a:buFontTx/>
              <a:buChar char="•"/>
            </a:pPr>
            <a:r>
              <a:rPr lang="en-US" sz="1800" b="1">
                <a:latin typeface="Verdana" pitchFamily="34" charset="0"/>
              </a:rPr>
              <a:t> PENYERAHAN BKP DI  DLM  DAERAH PABEAN</a:t>
            </a:r>
          </a:p>
          <a:p>
            <a:pPr eaLnBrk="0" hangingPunct="0">
              <a:buFontTx/>
              <a:buChar char="•"/>
            </a:pPr>
            <a:r>
              <a:rPr lang="en-US" sz="1800" b="1">
                <a:latin typeface="Verdana" pitchFamily="34" charset="0"/>
              </a:rPr>
              <a:t> PENYERAHAN JKP DI  DLM   DAERAH PABEAN</a:t>
            </a:r>
          </a:p>
          <a:p>
            <a:pPr eaLnBrk="0" hangingPunct="0">
              <a:buFontTx/>
              <a:buChar char="•"/>
            </a:pPr>
            <a:r>
              <a:rPr lang="en-US" sz="1800" b="1">
                <a:latin typeface="Verdana" pitchFamily="34" charset="0"/>
              </a:rPr>
              <a:t> EKSPOR BKP</a:t>
            </a: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1354138" y="3505200"/>
            <a:ext cx="5419725" cy="5143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MELAPORKAN USAHA UNTUK  DIKUKUHKAN</a:t>
            </a:r>
          </a:p>
          <a:p>
            <a:pPr eaLnBrk="0" hangingPunct="0"/>
            <a:r>
              <a:rPr lang="en-US" sz="1600" b="1">
                <a:latin typeface="Verdana" pitchFamily="34" charset="0"/>
              </a:rPr>
              <a:t>SEBAGAI PKP</a:t>
            </a: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1354138" y="4114800"/>
            <a:ext cx="4048125" cy="2762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MEMUNGUT</a:t>
            </a: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1354138" y="4495800"/>
            <a:ext cx="4048125" cy="2762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MENYETOR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1354138" y="4876800"/>
            <a:ext cx="4048125" cy="2762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MELAPORKAN</a:t>
            </a:r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5486400" y="4038600"/>
            <a:ext cx="609600" cy="1314450"/>
          </a:xfrm>
          <a:prstGeom prst="rightArrow">
            <a:avLst>
              <a:gd name="adj1" fmla="val 48806"/>
              <a:gd name="adj2" fmla="val 51667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12"/>
          <p:cNvSpPr>
            <a:spLocks noChangeArrowheads="1"/>
          </p:cNvSpPr>
          <p:nvPr/>
        </p:nvSpPr>
        <p:spPr bwMode="auto">
          <a:xfrm>
            <a:off x="6197600" y="4114800"/>
            <a:ext cx="2125663" cy="15430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PPN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&amp;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PPn BM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YG </a:t>
            </a:r>
          </a:p>
          <a:p>
            <a:pPr algn="ctr" eaLnBrk="0" hangingPunct="0"/>
            <a:r>
              <a:rPr lang="en-US" sz="2000" b="1">
                <a:latin typeface="Verdana" pitchFamily="34" charset="0"/>
              </a:rPr>
              <a:t>TERUTANG</a:t>
            </a:r>
          </a:p>
        </p:txBody>
      </p:sp>
      <p:sp>
        <p:nvSpPr>
          <p:cNvPr id="12302" name="AutoShape 17"/>
          <p:cNvSpPr>
            <a:spLocks noChangeArrowheads="1"/>
          </p:cNvSpPr>
          <p:nvPr/>
        </p:nvSpPr>
        <p:spPr bwMode="auto">
          <a:xfrm>
            <a:off x="1354138" y="2819400"/>
            <a:ext cx="7045325" cy="6191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>
                <a:latin typeface="Verdana" pitchFamily="34" charset="0"/>
              </a:rPr>
              <a:t>TERMASUK PENGUSAHA KECIL YG MEMILIH</a:t>
            </a:r>
          </a:p>
          <a:p>
            <a:pPr algn="ctr" eaLnBrk="0" hangingPunct="0"/>
            <a:r>
              <a:rPr lang="en-US" sz="1800" b="1">
                <a:latin typeface="Verdana" pitchFamily="34" charset="0"/>
              </a:rPr>
              <a:t>UNTUK DIKUKUHKAN MENJADI PKP</a:t>
            </a:r>
          </a:p>
        </p:txBody>
      </p:sp>
      <p:sp>
        <p:nvSpPr>
          <p:cNvPr id="12303" name="Rectangle 18"/>
          <p:cNvSpPr>
            <a:spLocks noChangeArrowheads="1"/>
          </p:cNvSpPr>
          <p:nvPr/>
        </p:nvSpPr>
        <p:spPr bwMode="auto">
          <a:xfrm>
            <a:off x="609600" y="1885950"/>
            <a:ext cx="609600" cy="2857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9"/>
          <p:cNvSpPr>
            <a:spLocks noChangeArrowheads="1"/>
          </p:cNvSpPr>
          <p:nvPr/>
        </p:nvSpPr>
        <p:spPr bwMode="auto">
          <a:xfrm>
            <a:off x="508000" y="1885950"/>
            <a:ext cx="203200" cy="43434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endParaRPr lang="en-US" b="1" baseline="3000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2305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304800"/>
            <a:ext cx="77724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KEWAJIBAN PKP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3A AYAT (1) DAN (2)</a:t>
            </a:r>
          </a:p>
        </p:txBody>
      </p:sp>
      <p:sp>
        <p:nvSpPr>
          <p:cNvPr id="12306" name="AutoShape 22"/>
          <p:cNvSpPr>
            <a:spLocks noChangeArrowheads="1"/>
          </p:cNvSpPr>
          <p:nvPr/>
        </p:nvSpPr>
        <p:spPr bwMode="auto">
          <a:xfrm>
            <a:off x="2151063" y="5867400"/>
            <a:ext cx="4046537" cy="4095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1600" b="1">
                <a:latin typeface="Verdana" pitchFamily="34" charset="0"/>
              </a:rPr>
              <a:t>MEMBUAT FAKTUR PAJAK</a:t>
            </a:r>
          </a:p>
        </p:txBody>
      </p:sp>
      <p:sp>
        <p:nvSpPr>
          <p:cNvPr id="12307" name="AutoShape 29"/>
          <p:cNvSpPr>
            <a:spLocks noChangeArrowheads="1"/>
          </p:cNvSpPr>
          <p:nvPr/>
        </p:nvSpPr>
        <p:spPr bwMode="auto">
          <a:xfrm>
            <a:off x="744538" y="5486400"/>
            <a:ext cx="812800" cy="400050"/>
          </a:xfrm>
          <a:prstGeom prst="plus">
            <a:avLst>
              <a:gd name="adj" fmla="val 36014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30"/>
          <p:cNvSpPr>
            <a:spLocks noChangeArrowheads="1"/>
          </p:cNvSpPr>
          <p:nvPr/>
        </p:nvSpPr>
        <p:spPr bwMode="auto">
          <a:xfrm rot="-5371998">
            <a:off x="1127919" y="5498307"/>
            <a:ext cx="485775" cy="1322387"/>
          </a:xfrm>
          <a:prstGeom prst="downArrow">
            <a:avLst>
              <a:gd name="adj1" fmla="val 7769"/>
              <a:gd name="adj2" fmla="val 40430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utoShape 34"/>
          <p:cNvSpPr>
            <a:spLocks noChangeArrowheads="1"/>
          </p:cNvSpPr>
          <p:nvPr/>
        </p:nvSpPr>
        <p:spPr bwMode="auto">
          <a:xfrm rot="-5371998">
            <a:off x="827882" y="34980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35"/>
          <p:cNvSpPr>
            <a:spLocks noChangeArrowheads="1"/>
          </p:cNvSpPr>
          <p:nvPr/>
        </p:nvSpPr>
        <p:spPr bwMode="auto">
          <a:xfrm rot="-5371998">
            <a:off x="761207" y="47934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AutoShape 36"/>
          <p:cNvSpPr>
            <a:spLocks noChangeArrowheads="1"/>
          </p:cNvSpPr>
          <p:nvPr/>
        </p:nvSpPr>
        <p:spPr bwMode="auto">
          <a:xfrm rot="-5371998">
            <a:off x="761207" y="44124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utoShape 37"/>
          <p:cNvSpPr>
            <a:spLocks noChangeArrowheads="1"/>
          </p:cNvSpPr>
          <p:nvPr/>
        </p:nvSpPr>
        <p:spPr bwMode="auto">
          <a:xfrm rot="-5371998">
            <a:off x="761207" y="3955256"/>
            <a:ext cx="342900" cy="509587"/>
          </a:xfrm>
          <a:prstGeom prst="downArrow">
            <a:avLst>
              <a:gd name="adj1" fmla="val 16046"/>
              <a:gd name="adj2" fmla="val 6750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PPn &amp; PPnBm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761E85-F699-40BF-8A41-5EBC60B36FB6}" type="slidenum">
              <a:rPr lang="en-US"/>
              <a:pPr/>
              <a:t>18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1557338" y="2590800"/>
            <a:ext cx="3040062" cy="4762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PENGGANTIAN</a:t>
            </a: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1557338" y="3200400"/>
            <a:ext cx="3040062" cy="4762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NILAI IMPOR</a:t>
            </a: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1557338" y="3810000"/>
            <a:ext cx="3040062" cy="39052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NILAI EKSPOR</a:t>
            </a:r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1531938" y="4343400"/>
            <a:ext cx="3040062" cy="20002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 dirty="0">
                <a:latin typeface="Verdana" pitchFamily="34" charset="0"/>
              </a:rPr>
              <a:t>NILAI LAIN YG </a:t>
            </a:r>
          </a:p>
          <a:p>
            <a:pPr algn="ctr" eaLnBrk="0" hangingPunct="0"/>
            <a:r>
              <a:rPr lang="en-US" sz="2000" b="1" dirty="0">
                <a:latin typeface="Verdana" pitchFamily="34" charset="0"/>
              </a:rPr>
              <a:t>DITETAPKAN</a:t>
            </a:r>
          </a:p>
          <a:p>
            <a:pPr algn="ctr" eaLnBrk="0" hangingPunct="0"/>
            <a:r>
              <a:rPr lang="en-US" sz="2000" b="1" dirty="0">
                <a:latin typeface="Verdana" pitchFamily="34" charset="0"/>
              </a:rPr>
              <a:t>DG. KEPMENKEU</a:t>
            </a:r>
          </a:p>
          <a:p>
            <a:pPr algn="ctr" eaLnBrk="0" hangingPunct="0"/>
            <a:r>
              <a:rPr lang="en-US" sz="2000" b="1" dirty="0" smtClean="0">
                <a:latin typeface="Verdana" pitchFamily="34" charset="0"/>
              </a:rPr>
              <a:t>(PMK No.75/PMK.03</a:t>
            </a:r>
          </a:p>
          <a:p>
            <a:pPr algn="ctr" eaLnBrk="0" hangingPunct="0"/>
            <a:r>
              <a:rPr lang="en-US" sz="2000" b="1" dirty="0" smtClean="0">
                <a:latin typeface="Verdana" pitchFamily="34" charset="0"/>
              </a:rPr>
              <a:t>/2010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1531938" y="2057400"/>
            <a:ext cx="3040062" cy="4572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latin typeface="Verdana" pitchFamily="34" charset="0"/>
              </a:rPr>
              <a:t>HARGA JUAL</a:t>
            </a: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711200" y="1828800"/>
            <a:ext cx="203200" cy="36576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4368800" y="1485900"/>
            <a:ext cx="406400" cy="4572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9"/>
          <p:cNvSpPr>
            <a:spLocks noChangeArrowheads="1"/>
          </p:cNvSpPr>
          <p:nvPr/>
        </p:nvSpPr>
        <p:spPr bwMode="auto">
          <a:xfrm>
            <a:off x="914400" y="1828800"/>
            <a:ext cx="3860800" cy="1714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20"/>
          <p:cNvSpPr>
            <a:spLocks noChangeArrowheads="1"/>
          </p:cNvSpPr>
          <p:nvPr/>
        </p:nvSpPr>
        <p:spPr bwMode="auto">
          <a:xfrm>
            <a:off x="5588000" y="2290763"/>
            <a:ext cx="3149600" cy="36480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3600" b="1">
                <a:latin typeface="Verdana" pitchFamily="34" charset="0"/>
              </a:rPr>
              <a:t>PPN =</a:t>
            </a:r>
          </a:p>
          <a:p>
            <a:pPr algn="ctr" eaLnBrk="0" hangingPunct="0"/>
            <a:r>
              <a:rPr lang="en-US" sz="3600" b="1">
                <a:latin typeface="Verdana" pitchFamily="34" charset="0"/>
              </a:rPr>
              <a:t>DPP PPN </a:t>
            </a:r>
          </a:p>
          <a:p>
            <a:pPr algn="ctr" eaLnBrk="0" hangingPunct="0"/>
            <a:r>
              <a:rPr lang="en-US" sz="3600" b="1">
                <a:latin typeface="Verdana" pitchFamily="34" charset="0"/>
              </a:rPr>
              <a:t>X</a:t>
            </a:r>
          </a:p>
          <a:p>
            <a:pPr algn="ctr" eaLnBrk="0" hangingPunct="0"/>
            <a:r>
              <a:rPr lang="en-US" sz="3600" b="1">
                <a:latin typeface="Verdana" pitchFamily="34" charset="0"/>
              </a:rPr>
              <a:t>Tarif</a:t>
            </a:r>
          </a:p>
        </p:txBody>
      </p:sp>
      <p:sp>
        <p:nvSpPr>
          <p:cNvPr id="13329" name="AutoShape 21"/>
          <p:cNvSpPr>
            <a:spLocks noChangeArrowheads="1"/>
          </p:cNvSpPr>
          <p:nvPr/>
        </p:nvSpPr>
        <p:spPr bwMode="auto">
          <a:xfrm>
            <a:off x="4775200" y="2228850"/>
            <a:ext cx="711200" cy="3771900"/>
          </a:xfrm>
          <a:prstGeom prst="rightArrow">
            <a:avLst>
              <a:gd name="adj1" fmla="val 72981"/>
              <a:gd name="adj2" fmla="val 68519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11811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DPP PPN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 ANGKA 17</a:t>
            </a:r>
          </a:p>
        </p:txBody>
      </p:sp>
      <p:sp>
        <p:nvSpPr>
          <p:cNvPr id="13331" name="AutoShape 23"/>
          <p:cNvSpPr>
            <a:spLocks noChangeArrowheads="1"/>
          </p:cNvSpPr>
          <p:nvPr/>
        </p:nvSpPr>
        <p:spPr bwMode="auto">
          <a:xfrm>
            <a:off x="947738" y="2057400"/>
            <a:ext cx="406400" cy="514350"/>
          </a:xfrm>
          <a:prstGeom prst="rightArrow">
            <a:avLst>
              <a:gd name="adj1" fmla="val 30250"/>
              <a:gd name="adj2" fmla="val 3958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utoShape 24"/>
          <p:cNvSpPr>
            <a:spLocks noChangeArrowheads="1"/>
          </p:cNvSpPr>
          <p:nvPr/>
        </p:nvSpPr>
        <p:spPr bwMode="auto">
          <a:xfrm>
            <a:off x="947738" y="26670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utoShape 25"/>
          <p:cNvSpPr>
            <a:spLocks noChangeArrowheads="1"/>
          </p:cNvSpPr>
          <p:nvPr/>
        </p:nvSpPr>
        <p:spPr bwMode="auto">
          <a:xfrm>
            <a:off x="947738" y="32004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AutoShape 26"/>
          <p:cNvSpPr>
            <a:spLocks noChangeArrowheads="1"/>
          </p:cNvSpPr>
          <p:nvPr/>
        </p:nvSpPr>
        <p:spPr bwMode="auto">
          <a:xfrm>
            <a:off x="947738" y="381000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AutoShape 27"/>
          <p:cNvSpPr>
            <a:spLocks noChangeArrowheads="1"/>
          </p:cNvSpPr>
          <p:nvPr/>
        </p:nvSpPr>
        <p:spPr bwMode="auto">
          <a:xfrm>
            <a:off x="914400" y="5200650"/>
            <a:ext cx="406400" cy="514350"/>
          </a:xfrm>
          <a:prstGeom prst="rightArrow">
            <a:avLst>
              <a:gd name="adj1" fmla="val 30556"/>
              <a:gd name="adj2" fmla="val 39745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DASAR PENGENAAN PAJAK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42363" cy="4343400"/>
          </a:xfrm>
        </p:spPr>
        <p:txBody>
          <a:bodyPr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Harga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jual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seharusnya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penjual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penyerahan</a:t>
            </a:r>
            <a:r>
              <a:rPr lang="en-US" dirty="0" smtClean="0">
                <a:latin typeface="Arial Narrow" pitchFamily="34" charset="0"/>
              </a:rPr>
              <a:t> BKP</a:t>
            </a:r>
          </a:p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Penggantian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seharusnya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pemberi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jasa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karena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penyerahan</a:t>
            </a:r>
            <a:r>
              <a:rPr lang="en-US" dirty="0" smtClean="0">
                <a:latin typeface="Arial Narrow" pitchFamily="34" charset="0"/>
              </a:rPr>
              <a:t> JKP.</a:t>
            </a:r>
          </a:p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impor</a:t>
            </a:r>
            <a:r>
              <a:rPr lang="en-US" dirty="0" smtClean="0">
                <a:latin typeface="Arial Narrow" pitchFamily="34" charset="0"/>
              </a:rPr>
              <a:t> = CIF + BM + BMT.</a:t>
            </a:r>
          </a:p>
          <a:p>
            <a:pPr>
              <a:spcBef>
                <a:spcPct val="35000"/>
              </a:spcBef>
            </a:pP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Ekspor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nilai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berupa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uang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termasuk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biaya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atau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seharusnya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oleh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eksportir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seperti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termaktub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PEB (</a:t>
            </a:r>
            <a:r>
              <a:rPr lang="en-US" dirty="0" err="1" smtClean="0">
                <a:latin typeface="Arial Narrow" pitchFamily="34" charset="0"/>
              </a:rPr>
              <a:t>Pemberitahuan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Ekspor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Barang</a:t>
            </a:r>
            <a:r>
              <a:rPr lang="en-US" dirty="0" smtClean="0">
                <a:latin typeface="Arial Narrow" pitchFamily="34" charset="0"/>
              </a:rPr>
              <a:t>)..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DASAR HUKUM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4389438"/>
            <a:ext cx="3382963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 dirty="0">
                <a:latin typeface="Tahoma" pitchFamily="34" charset="0"/>
              </a:rPr>
              <a:t>UU No. 18 </a:t>
            </a:r>
            <a:r>
              <a:rPr lang="en-US" sz="2200" b="1" dirty="0" err="1">
                <a:latin typeface="Tahoma" pitchFamily="34" charset="0"/>
              </a:rPr>
              <a:t>Tahun</a:t>
            </a:r>
            <a:r>
              <a:rPr lang="en-US" sz="2200" b="1" dirty="0">
                <a:latin typeface="Tahoma" pitchFamily="34" charset="0"/>
              </a:rPr>
              <a:t> 2000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3382963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>
                <a:latin typeface="Tahoma" pitchFamily="34" charset="0"/>
              </a:rPr>
              <a:t>UU No. 8 Tahun 1983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3551238"/>
            <a:ext cx="3382963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>
                <a:latin typeface="Tahoma" pitchFamily="34" charset="0"/>
              </a:rPr>
              <a:t>UU No. 11 Tahun 1994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3382963" cy="411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 dirty="0">
                <a:latin typeface="Tahoma" pitchFamily="34" charset="0"/>
              </a:rPr>
              <a:t>UUD’45 ps. 23 </a:t>
            </a:r>
            <a:r>
              <a:rPr lang="en-US" sz="2200" b="1" dirty="0" err="1">
                <a:latin typeface="Tahoma" pitchFamily="34" charset="0"/>
              </a:rPr>
              <a:t>ayat</a:t>
            </a:r>
            <a:r>
              <a:rPr lang="en-US" sz="2200" b="1" dirty="0">
                <a:latin typeface="Tahoma" pitchFamily="34" charset="0"/>
              </a:rPr>
              <a:t> (2)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022725" y="1752600"/>
            <a:ext cx="4511675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ahoma" pitchFamily="34" charset="0"/>
              </a:rPr>
              <a:t>“Segala pajak untuk keperluan negara berdasarkan undang-undang”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038600" y="2747963"/>
            <a:ext cx="31924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April 1985.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022725" y="3556000"/>
            <a:ext cx="34972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Januari 1995.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38600" y="4394200"/>
            <a:ext cx="35766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Januari 2001. </a:t>
            </a:r>
          </a:p>
        </p:txBody>
      </p:sp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417513" y="5173663"/>
            <a:ext cx="3382962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200" b="1">
                <a:latin typeface="Tahoma" pitchFamily="34" charset="0"/>
              </a:rPr>
              <a:t>UU No. 42 Tahun 2009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4062413" y="5151438"/>
            <a:ext cx="3294062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Berlaku sejak 1 April 2010.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NILAI LAIN SEBAGAI DPP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err="1" smtClean="0">
                <a:latin typeface="Arial Narrow" pitchFamily="34" charset="0"/>
              </a:rPr>
              <a:t>Pemakaian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sendiri</a:t>
            </a:r>
            <a:r>
              <a:rPr lang="en-US" sz="2200" dirty="0" smtClean="0">
                <a:latin typeface="Arial Narrow" pitchFamily="34" charset="0"/>
              </a:rPr>
              <a:t> 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– </a:t>
            </a:r>
            <a:r>
              <a:rPr lang="en-US" sz="2200" dirty="0" err="1" smtClean="0">
                <a:latin typeface="Arial Narrow" pitchFamily="34" charset="0"/>
              </a:rPr>
              <a:t>laba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kotor</a:t>
            </a:r>
            <a:r>
              <a:rPr lang="en-US" sz="2200" dirty="0" smtClean="0">
                <a:latin typeface="Arial Narrow" pitchFamily="34" charset="0"/>
              </a:rPr>
              <a:t> ( HPP )</a:t>
            </a:r>
          </a:p>
          <a:p>
            <a:r>
              <a:rPr lang="en-US" sz="2200" dirty="0" err="1" smtClean="0">
                <a:latin typeface="Arial Narrow" pitchFamily="34" charset="0"/>
              </a:rPr>
              <a:t>Pemberian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Cuma</a:t>
            </a:r>
            <a:r>
              <a:rPr lang="en-US" sz="2200" dirty="0" smtClean="0">
                <a:latin typeface="Arial Narrow" pitchFamily="34" charset="0"/>
              </a:rPr>
              <a:t> – </a:t>
            </a:r>
            <a:r>
              <a:rPr lang="en-US" sz="2200" dirty="0" err="1" smtClean="0">
                <a:latin typeface="Arial Narrow" pitchFamily="34" charset="0"/>
              </a:rPr>
              <a:t>Cuma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– </a:t>
            </a:r>
            <a:r>
              <a:rPr lang="en-US" sz="2200" dirty="0" err="1" smtClean="0">
                <a:latin typeface="Arial Narrow" pitchFamily="34" charset="0"/>
              </a:rPr>
              <a:t>laba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kotor</a:t>
            </a:r>
            <a:r>
              <a:rPr lang="en-US" sz="2200" dirty="0" smtClean="0">
                <a:latin typeface="Arial Narrow" pitchFamily="34" charset="0"/>
              </a:rPr>
              <a:t> ( HPP )</a:t>
            </a:r>
          </a:p>
          <a:p>
            <a:r>
              <a:rPr lang="en-US" sz="2200" dirty="0" smtClean="0">
                <a:latin typeface="Arial Narrow" pitchFamily="34" charset="0"/>
              </a:rPr>
              <a:t>Media </a:t>
            </a:r>
            <a:r>
              <a:rPr lang="en-US" sz="2200" dirty="0" err="1" smtClean="0">
                <a:latin typeface="Arial Narrow" pitchFamily="34" charset="0"/>
              </a:rPr>
              <a:t>Rekaman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rata – rata</a:t>
            </a:r>
          </a:p>
          <a:p>
            <a:r>
              <a:rPr lang="en-US" sz="2200" dirty="0" smtClean="0">
                <a:latin typeface="Arial Narrow" pitchFamily="34" charset="0"/>
              </a:rPr>
              <a:t>Film = </a:t>
            </a:r>
            <a:r>
              <a:rPr lang="en-US" sz="2200" dirty="0" err="1" smtClean="0">
                <a:latin typeface="Arial Narrow" pitchFamily="34" charset="0"/>
              </a:rPr>
              <a:t>perkiraan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hasil</a:t>
            </a:r>
            <a:r>
              <a:rPr lang="en-US" sz="2200" dirty="0" smtClean="0">
                <a:latin typeface="Arial Narrow" pitchFamily="34" charset="0"/>
              </a:rPr>
              <a:t> rata2 per </a:t>
            </a:r>
            <a:r>
              <a:rPr lang="en-US" sz="2200" dirty="0" err="1" smtClean="0">
                <a:latin typeface="Arial Narrow" pitchFamily="34" charset="0"/>
              </a:rPr>
              <a:t>judul</a:t>
            </a:r>
            <a:r>
              <a:rPr lang="en-US" sz="2200" dirty="0" smtClean="0">
                <a:latin typeface="Arial Narrow" pitchFamily="34" charset="0"/>
              </a:rPr>
              <a:t> film </a:t>
            </a:r>
          </a:p>
          <a:p>
            <a:r>
              <a:rPr lang="en-US" sz="2200" dirty="0" err="1" smtClean="0">
                <a:latin typeface="Arial Narrow" pitchFamily="34" charset="0"/>
              </a:rPr>
              <a:t>Rokok</a:t>
            </a:r>
            <a:r>
              <a:rPr lang="en-US" sz="2200" dirty="0" smtClean="0">
                <a:latin typeface="Arial Narrow" pitchFamily="34" charset="0"/>
              </a:rPr>
              <a:t> / </a:t>
            </a:r>
            <a:r>
              <a:rPr lang="en-US" sz="2200" dirty="0" err="1" smtClean="0">
                <a:latin typeface="Arial Narrow" pitchFamily="34" charset="0"/>
              </a:rPr>
              <a:t>tembakau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eceran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Aset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yg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semula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tidak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diperjual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belikan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pasar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wajar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Penyerahan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Antar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Cabang</a:t>
            </a:r>
            <a:r>
              <a:rPr lang="en-US" sz="2200" dirty="0" smtClean="0">
                <a:latin typeface="Arial Narrow" pitchFamily="34" charset="0"/>
              </a:rPr>
              <a:t> = HPP</a:t>
            </a:r>
          </a:p>
          <a:p>
            <a:r>
              <a:rPr lang="en-US" sz="2200" dirty="0" err="1" smtClean="0">
                <a:latin typeface="Arial Narrow" pitchFamily="34" charset="0"/>
              </a:rPr>
              <a:t>Penyerahan</a:t>
            </a:r>
            <a:r>
              <a:rPr lang="en-US" sz="2200" dirty="0" smtClean="0">
                <a:latin typeface="Arial Narrow" pitchFamily="34" charset="0"/>
              </a:rPr>
              <a:t> BKP </a:t>
            </a:r>
            <a:r>
              <a:rPr lang="en-US" sz="2200" dirty="0" err="1" smtClean="0">
                <a:latin typeface="Arial Narrow" pitchFamily="34" charset="0"/>
              </a:rPr>
              <a:t>melalui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pedagang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perantara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yg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disepakati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antara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pedagang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perantara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pembeli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Lelang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lelang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Jasa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Pengiriman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paket</a:t>
            </a:r>
            <a:r>
              <a:rPr lang="en-US" sz="2200" dirty="0" smtClean="0">
                <a:latin typeface="Arial Narrow" pitchFamily="34" charset="0"/>
              </a:rPr>
              <a:t>  = 10% x </a:t>
            </a:r>
            <a:r>
              <a:rPr lang="en-US" sz="2200" dirty="0" err="1" smtClean="0">
                <a:latin typeface="Arial Narrow" pitchFamily="34" charset="0"/>
              </a:rPr>
              <a:t>jumlah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yg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ditagih</a:t>
            </a:r>
            <a:r>
              <a:rPr lang="en-US" sz="2200" dirty="0" smtClean="0">
                <a:latin typeface="Arial Narrow" pitchFamily="34" charset="0"/>
              </a:rPr>
              <a:t> </a:t>
            </a:r>
          </a:p>
          <a:p>
            <a:r>
              <a:rPr lang="en-US" sz="2200" dirty="0" err="1" smtClean="0">
                <a:latin typeface="Arial Narrow" pitchFamily="34" charset="0"/>
              </a:rPr>
              <a:t>Jasa</a:t>
            </a:r>
            <a:r>
              <a:rPr lang="en-US" sz="2200" dirty="0" smtClean="0">
                <a:latin typeface="Arial Narrow" pitchFamily="34" charset="0"/>
              </a:rPr>
              <a:t> biro </a:t>
            </a:r>
            <a:r>
              <a:rPr lang="en-US" sz="2200" dirty="0" err="1" smtClean="0">
                <a:latin typeface="Arial Narrow" pitchFamily="34" charset="0"/>
              </a:rPr>
              <a:t>wisata</a:t>
            </a:r>
            <a:r>
              <a:rPr lang="en-US" sz="2200" dirty="0" smtClean="0">
                <a:latin typeface="Arial Narrow" pitchFamily="34" charset="0"/>
              </a:rPr>
              <a:t> = 10 % x </a:t>
            </a:r>
            <a:r>
              <a:rPr lang="en-US" sz="2200" dirty="0" err="1" smtClean="0">
                <a:latin typeface="Arial Narrow" pitchFamily="34" charset="0"/>
              </a:rPr>
              <a:t>jml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tagihan</a:t>
            </a:r>
            <a:endParaRPr lang="en-US" sz="2200" dirty="0" smtClean="0">
              <a:latin typeface="Arial Narrow" pitchFamily="34" charset="0"/>
            </a:endParaRPr>
          </a:p>
          <a:p>
            <a:r>
              <a:rPr lang="en-US" sz="2200" dirty="0" err="1" smtClean="0">
                <a:latin typeface="Arial Narrow" pitchFamily="34" charset="0"/>
              </a:rPr>
              <a:t>Kegiatan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Membangun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sendiri</a:t>
            </a:r>
            <a:r>
              <a:rPr lang="en-US" sz="2200" dirty="0" smtClean="0">
                <a:latin typeface="Arial Narrow" pitchFamily="34" charset="0"/>
              </a:rPr>
              <a:t> = 20% x </a:t>
            </a:r>
            <a:r>
              <a:rPr lang="en-US" sz="2200" dirty="0" err="1" smtClean="0">
                <a:latin typeface="Arial Narrow" pitchFamily="34" charset="0"/>
              </a:rPr>
              <a:t>Jml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Biaya</a:t>
            </a:r>
            <a:r>
              <a:rPr lang="en-US" sz="2200" dirty="0" smtClean="0">
                <a:latin typeface="Arial Narrow" pitchFamily="34" charset="0"/>
              </a:rPr>
              <a:t> ( </a:t>
            </a:r>
            <a:r>
              <a:rPr lang="en-US" sz="2200" dirty="0" err="1" smtClean="0">
                <a:latin typeface="Arial Narrow" pitchFamily="34" charset="0"/>
              </a:rPr>
              <a:t>tidak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termasuk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tanah</a:t>
            </a:r>
            <a:r>
              <a:rPr lang="en-US" sz="2200" dirty="0" smtClean="0">
                <a:latin typeface="Arial Narrow" pitchFamily="34" charset="0"/>
              </a:rPr>
              <a:t> 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XYZ </a:t>
            </a:r>
            <a:r>
              <a:rPr lang="en-US" sz="2200" dirty="0" err="1" smtClean="0">
                <a:latin typeface="Arial Narrow" pitchFamily="34" charset="0"/>
              </a:rPr>
              <a:t>menjual</a:t>
            </a:r>
            <a:r>
              <a:rPr lang="en-US" sz="2200" dirty="0" smtClean="0">
                <a:latin typeface="Arial Narrow" pitchFamily="34" charset="0"/>
              </a:rPr>
              <a:t> BKP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Rp</a:t>
            </a:r>
            <a:r>
              <a:rPr lang="en-US" sz="2200" dirty="0" smtClean="0">
                <a:latin typeface="Arial Narrow" pitchFamily="34" charset="0"/>
              </a:rPr>
              <a:t> 10.000.000,- </a:t>
            </a:r>
            <a:r>
              <a:rPr lang="en-US" sz="2200" dirty="0" err="1" smtClean="0">
                <a:latin typeface="Arial Narrow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potongan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20%.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dipungut</a:t>
            </a:r>
            <a:r>
              <a:rPr lang="en-US" sz="2200" dirty="0" smtClean="0">
                <a:latin typeface="Arial Narrow" pitchFamily="34" charset="0"/>
              </a:rPr>
              <a:t> PT XYZ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ABC </a:t>
            </a:r>
            <a:r>
              <a:rPr lang="en-US" sz="2200" dirty="0" err="1" smtClean="0">
                <a:latin typeface="Arial Narrow" pitchFamily="34" charset="0"/>
              </a:rPr>
              <a:t>melakukan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impor</a:t>
            </a:r>
            <a:r>
              <a:rPr lang="en-US" sz="2200" dirty="0" smtClean="0">
                <a:latin typeface="Arial Narrow" pitchFamily="34" charset="0"/>
              </a:rPr>
              <a:t> Mobil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US$ 100.000 </a:t>
            </a:r>
            <a:r>
              <a:rPr lang="en-US" sz="2200" dirty="0" err="1" smtClean="0">
                <a:latin typeface="Arial Narrow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ongkos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angkut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asuransi</a:t>
            </a:r>
            <a:r>
              <a:rPr lang="en-US" sz="2200" dirty="0" smtClean="0">
                <a:latin typeface="Arial Narrow" pitchFamily="34" charset="0"/>
              </a:rPr>
              <a:t>  $20.000. </a:t>
            </a:r>
            <a:r>
              <a:rPr lang="en-US" sz="2200" dirty="0" err="1" smtClean="0">
                <a:latin typeface="Arial Narrow" pitchFamily="34" charset="0"/>
              </a:rPr>
              <a:t>Atas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impor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tersebut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dikenakan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bea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masuk</a:t>
            </a:r>
            <a:r>
              <a:rPr lang="en-US" sz="2200" dirty="0" smtClean="0">
                <a:latin typeface="Arial Narrow" pitchFamily="34" charset="0"/>
              </a:rPr>
              <a:t> 50%.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</a:t>
            </a:r>
            <a:r>
              <a:rPr lang="en-US" sz="2200" dirty="0" err="1" smtClean="0">
                <a:latin typeface="Arial Narrow" pitchFamily="34" charset="0"/>
              </a:rPr>
              <a:t>Impor</a:t>
            </a:r>
            <a:r>
              <a:rPr lang="en-US" sz="2200" dirty="0" smtClean="0">
                <a:latin typeface="Arial Narrow" pitchFamily="34" charset="0"/>
              </a:rPr>
              <a:t>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dibayar</a:t>
            </a:r>
            <a:r>
              <a:rPr lang="en-US" sz="2200" dirty="0" smtClean="0">
                <a:latin typeface="Arial Narrow" pitchFamily="34" charset="0"/>
              </a:rPr>
              <a:t> PT ABC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</a:t>
            </a:r>
            <a:r>
              <a:rPr lang="en-US" sz="2200" dirty="0" err="1" smtClean="0">
                <a:latin typeface="Arial Narrow" pitchFamily="34" charset="0"/>
              </a:rPr>
              <a:t>Indoness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mengekspor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Kain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US $50.000.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disetor</a:t>
            </a:r>
            <a:r>
              <a:rPr lang="en-US" sz="2200" dirty="0" smtClean="0">
                <a:latin typeface="Arial Narrow" pitchFamily="34" charset="0"/>
              </a:rPr>
              <a:t>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</a:t>
            </a:r>
            <a:r>
              <a:rPr lang="en-US" sz="2200" dirty="0" err="1" smtClean="0">
                <a:latin typeface="Arial Narrow" pitchFamily="34" charset="0"/>
              </a:rPr>
              <a:t>Baju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membagikan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ke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karyawannya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sebanyak</a:t>
            </a:r>
            <a:r>
              <a:rPr lang="en-US" sz="2200" dirty="0" smtClean="0">
                <a:latin typeface="Arial Narrow" pitchFamily="34" charset="0"/>
              </a:rPr>
              <a:t> 100 </a:t>
            </a:r>
            <a:r>
              <a:rPr lang="en-US" sz="2200" dirty="0" err="1" smtClean="0">
                <a:latin typeface="Arial Narrow" pitchFamily="34" charset="0"/>
              </a:rPr>
              <a:t>buah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kaos</a:t>
            </a:r>
            <a:r>
              <a:rPr lang="en-US" sz="2200" dirty="0" smtClean="0">
                <a:latin typeface="Arial Narrow" pitchFamily="34" charset="0"/>
              </a:rPr>
              <a:t>. </a:t>
            </a:r>
            <a:r>
              <a:rPr lang="en-US" sz="2200" dirty="0" err="1" smtClean="0">
                <a:latin typeface="Arial Narrow" pitchFamily="34" charset="0"/>
              </a:rPr>
              <a:t>Apabila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harga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jual</a:t>
            </a:r>
            <a:r>
              <a:rPr lang="en-US" sz="2200" dirty="0" smtClean="0">
                <a:latin typeface="Arial Narrow" pitchFamily="34" charset="0"/>
              </a:rPr>
              <a:t> 1 </a:t>
            </a:r>
            <a:r>
              <a:rPr lang="en-US" sz="2200" dirty="0" err="1" smtClean="0">
                <a:latin typeface="Arial Narrow" pitchFamily="34" charset="0"/>
              </a:rPr>
              <a:t>kaos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Rp</a:t>
            </a:r>
            <a:r>
              <a:rPr lang="en-US" sz="2200" dirty="0" smtClean="0">
                <a:latin typeface="Arial Narrow" pitchFamily="34" charset="0"/>
              </a:rPr>
              <a:t> 50.000 </a:t>
            </a:r>
            <a:r>
              <a:rPr lang="en-US" sz="2200" dirty="0" err="1" smtClean="0">
                <a:latin typeface="Arial Narrow" pitchFamily="34" charset="0"/>
              </a:rPr>
              <a:t>dengan</a:t>
            </a:r>
            <a:r>
              <a:rPr lang="en-US" sz="2200" dirty="0" smtClean="0">
                <a:latin typeface="Arial Narrow" pitchFamily="34" charset="0"/>
              </a:rPr>
              <a:t> margin </a:t>
            </a:r>
            <a:r>
              <a:rPr lang="en-US" sz="2200" dirty="0" err="1" smtClean="0">
                <a:latin typeface="Arial Narrow" pitchFamily="34" charset="0"/>
              </a:rPr>
              <a:t>laba</a:t>
            </a:r>
            <a:r>
              <a:rPr lang="en-US" sz="2200" dirty="0" smtClean="0">
                <a:latin typeface="Arial Narrow" pitchFamily="34" charset="0"/>
              </a:rPr>
              <a:t> 50%.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harus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dipungut</a:t>
            </a:r>
            <a:r>
              <a:rPr lang="en-US" sz="2200" dirty="0" smtClean="0">
                <a:latin typeface="Arial Narrow" pitchFamily="34" charset="0"/>
              </a:rPr>
              <a:t> PT </a:t>
            </a:r>
            <a:r>
              <a:rPr lang="en-US" sz="2200" dirty="0" err="1" smtClean="0">
                <a:latin typeface="Arial Narrow" pitchFamily="34" charset="0"/>
              </a:rPr>
              <a:t>Baju</a:t>
            </a:r>
            <a:r>
              <a:rPr lang="en-US" sz="2200" dirty="0" smtClean="0">
                <a:latin typeface="Arial Narrow" pitchFamily="34" charset="0"/>
              </a:rPr>
              <a:t>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 Narrow" pitchFamily="34" charset="0"/>
              </a:rPr>
              <a:t>PT XL </a:t>
            </a:r>
            <a:r>
              <a:rPr lang="en-US" sz="2200" dirty="0" err="1" smtClean="0">
                <a:latin typeface="Arial Narrow" pitchFamily="34" charset="0"/>
              </a:rPr>
              <a:t>mengirim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paket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melalui</a:t>
            </a:r>
            <a:r>
              <a:rPr lang="en-US" sz="2200" dirty="0" smtClean="0">
                <a:latin typeface="Arial Narrow" pitchFamily="34" charset="0"/>
              </a:rPr>
              <a:t> TIKI </a:t>
            </a:r>
            <a:r>
              <a:rPr lang="en-US" sz="2200" dirty="0" err="1" smtClean="0">
                <a:latin typeface="Arial Narrow" pitchFamily="34" charset="0"/>
              </a:rPr>
              <a:t>senilai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Rp</a:t>
            </a:r>
            <a:r>
              <a:rPr lang="en-US" sz="2200" dirty="0" smtClean="0">
                <a:latin typeface="Arial Narrow" pitchFamily="34" charset="0"/>
              </a:rPr>
              <a:t> 120.000,-. </a:t>
            </a:r>
            <a:r>
              <a:rPr lang="en-US" sz="2200" dirty="0" err="1" smtClean="0">
                <a:latin typeface="Arial Narrow" pitchFamily="34" charset="0"/>
              </a:rPr>
              <a:t>Berapa</a:t>
            </a:r>
            <a:r>
              <a:rPr lang="en-US" sz="2200" dirty="0" smtClean="0">
                <a:latin typeface="Arial Narrow" pitchFamily="34" charset="0"/>
              </a:rPr>
              <a:t> PPN yang </a:t>
            </a:r>
            <a:r>
              <a:rPr lang="en-US" sz="2200" dirty="0" err="1" smtClean="0">
                <a:latin typeface="Arial Narrow" pitchFamily="34" charset="0"/>
              </a:rPr>
              <a:t>dipungut</a:t>
            </a: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en-US" sz="2200" dirty="0" err="1" smtClean="0">
                <a:latin typeface="Arial Narrow" pitchFamily="34" charset="0"/>
              </a:rPr>
              <a:t>oleh</a:t>
            </a:r>
            <a:r>
              <a:rPr lang="en-US" sz="2200" dirty="0" smtClean="0">
                <a:latin typeface="Arial Narrow" pitchFamily="34" charset="0"/>
              </a:rPr>
              <a:t> PT TIKI ?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58A871-8676-4B64-9000-362BCA23409F}" type="slidenum">
              <a:rPr lang="en-US" sz="1400">
                <a:solidFill>
                  <a:srgbClr val="000000"/>
                </a:solidFill>
              </a:rPr>
              <a:pPr eaLnBrk="1" hangingPunct="1"/>
              <a:t>22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4" name="AutoShape 6"/>
          <p:cNvSpPr>
            <a:spLocks noChangeArrowheads="1"/>
          </p:cNvSpPr>
          <p:nvPr/>
        </p:nvSpPr>
        <p:spPr bwMode="auto">
          <a:xfrm>
            <a:off x="5080000" y="2438400"/>
            <a:ext cx="3454400" cy="5715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SAAT PEMBAYARAN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( PASAL 11 (2) )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03200" y="2628900"/>
            <a:ext cx="4165600" cy="24003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SAAT PENYERAHAN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BKP/JKP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SAAT IMPOR BKP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SAAT PEMANFAATAN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BKP TDK BERWUJUD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/JKP DR. LUAR PABEAN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EKSPOR BKP / JKP / BKP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   TIDAK BERWUJUD</a:t>
            </a:r>
          </a:p>
        </p:txBody>
      </p:sp>
      <p:sp>
        <p:nvSpPr>
          <p:cNvPr id="14346" name="AutoShape 14"/>
          <p:cNvSpPr>
            <a:spLocks noChangeArrowheads="1"/>
          </p:cNvSpPr>
          <p:nvPr/>
        </p:nvSpPr>
        <p:spPr bwMode="auto">
          <a:xfrm>
            <a:off x="6164263" y="220980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7" name="AutoShape 15"/>
          <p:cNvSpPr>
            <a:spLocks noChangeArrowheads="1"/>
          </p:cNvSpPr>
          <p:nvPr/>
        </p:nvSpPr>
        <p:spPr bwMode="auto">
          <a:xfrm>
            <a:off x="4876800" y="3429000"/>
            <a:ext cx="3860800" cy="205740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APABILA PEMBAYARAN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DITERIMA SEBELUM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TERJADINYA: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PENYERAHAN BKP/JKP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PEMANFAATAN BKP TDK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  BERWUJUD / JKP DARI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  LUAR DAERAH PABEAN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  <a:latin typeface="Verdana" pitchFamily="34" charset="0"/>
              </a:rPr>
              <a:t>    DI DLM DRH PABEAN</a:t>
            </a:r>
          </a:p>
        </p:txBody>
      </p:sp>
      <p:sp>
        <p:nvSpPr>
          <p:cNvPr id="14348" name="AutoShape 18"/>
          <p:cNvSpPr>
            <a:spLocks noChangeArrowheads="1"/>
          </p:cNvSpPr>
          <p:nvPr/>
        </p:nvSpPr>
        <p:spPr bwMode="auto">
          <a:xfrm>
            <a:off x="5214938" y="3124200"/>
            <a:ext cx="3149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49" name="AutoShape 23"/>
          <p:cNvSpPr>
            <a:spLocks noChangeArrowheads="1"/>
          </p:cNvSpPr>
          <p:nvPr/>
        </p:nvSpPr>
        <p:spPr bwMode="auto">
          <a:xfrm>
            <a:off x="508000" y="5543550"/>
            <a:ext cx="8331200" cy="933450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DJP DAPAT MENETAPKAN SAAT LAIN SEBAGAI SAAT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TERHUTANGNYA  PAJAK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</a:rPr>
              <a:t> (PASAL 11  (4) )</a:t>
            </a:r>
          </a:p>
        </p:txBody>
      </p:sp>
      <p:sp>
        <p:nvSpPr>
          <p:cNvPr id="14350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541338" y="304800"/>
            <a:ext cx="7823200" cy="1085850"/>
          </a:xfrm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SAAT TERUTANG PPN 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(PASAL 11 UU PPN)</a:t>
            </a:r>
          </a:p>
        </p:txBody>
      </p:sp>
      <p:sp>
        <p:nvSpPr>
          <p:cNvPr id="14351" name="AutoShape 25"/>
          <p:cNvSpPr>
            <a:spLocks noChangeArrowheads="1"/>
          </p:cNvSpPr>
          <p:nvPr/>
        </p:nvSpPr>
        <p:spPr bwMode="auto">
          <a:xfrm>
            <a:off x="1557338" y="220980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352" name="Rectangle 26"/>
          <p:cNvSpPr>
            <a:spLocks noChangeArrowheads="1"/>
          </p:cNvSpPr>
          <p:nvPr/>
        </p:nvSpPr>
        <p:spPr bwMode="auto">
          <a:xfrm>
            <a:off x="1287463" y="1447800"/>
            <a:ext cx="6604000" cy="70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Verdana" pitchFamily="34" charset="0"/>
              </a:rPr>
              <a:t>Pasal 13 PP 143/2000 s.t.d.d.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Verdana" pitchFamily="34" charset="0"/>
              </a:rPr>
              <a:t>PP 24/2002</a:t>
            </a:r>
          </a:p>
        </p:txBody>
      </p:sp>
    </p:spTree>
    <p:extLst>
      <p:ext uri="{BB962C8B-B14F-4D97-AF65-F5344CB8AC3E}">
        <p14:creationId xmlns="" xmlns:p14="http://schemas.microsoft.com/office/powerpoint/2010/main" val="403002443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A3066B-ECA5-4A75-A3D2-CBCA4E6DD4CE}" type="slidenum">
              <a:rPr lang="en-US" sz="140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016000" y="685800"/>
            <a:ext cx="965200" cy="4699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BKP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166938" y="609600"/>
            <a:ext cx="4098925" cy="3810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BKP Berwujud Bergerak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166938" y="1371600"/>
            <a:ext cx="4098925" cy="379413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BKP Berwujud Tidak Bergerak</a:t>
            </a: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166938" y="2362200"/>
            <a:ext cx="4165600" cy="339196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BKP Tidak Berwujud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2133600" y="3657600"/>
            <a:ext cx="4978400" cy="3492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Jasa Pemborong Bangunan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2133600" y="4743450"/>
            <a:ext cx="4978400" cy="3492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Selain Pemborong Bangunan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2133600" y="5899150"/>
            <a:ext cx="4978400" cy="3492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Verdana" pitchFamily="34" charset="0"/>
              </a:rPr>
              <a:t>JKP dari luar Daerah Pabean</a:t>
            </a:r>
          </a:p>
        </p:txBody>
      </p:sp>
      <p:sp>
        <p:nvSpPr>
          <p:cNvPr id="15371" name="Rectangle 20"/>
          <p:cNvSpPr>
            <a:spLocks noChangeArrowheads="1"/>
          </p:cNvSpPr>
          <p:nvPr/>
        </p:nvSpPr>
        <p:spPr bwMode="auto">
          <a:xfrm>
            <a:off x="3725863" y="990600"/>
            <a:ext cx="4572000" cy="3333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smtClean="0">
                <a:solidFill>
                  <a:srgbClr val="000000"/>
                </a:solidFill>
                <a:latin typeface="Verdana" pitchFamily="34" charset="0"/>
              </a:rPr>
              <a:t>Saat penyerahan; atau Saat Pembayaran</a:t>
            </a:r>
          </a:p>
        </p:txBody>
      </p:sp>
      <p:sp>
        <p:nvSpPr>
          <p:cNvPr id="15372" name="Rectangle 21"/>
          <p:cNvSpPr>
            <a:spLocks noChangeArrowheads="1"/>
          </p:cNvSpPr>
          <p:nvPr/>
        </p:nvSpPr>
        <p:spPr bwMode="auto">
          <a:xfrm>
            <a:off x="3725863" y="1752600"/>
            <a:ext cx="4572000" cy="5619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500" smtClean="0">
                <a:solidFill>
                  <a:srgbClr val="000000"/>
                </a:solidFill>
                <a:latin typeface="Verdana" pitchFamily="34" charset="0"/>
              </a:rPr>
              <a:t>Saat Pembayaran Saat dan  Saat Penyerahan hak</a:t>
            </a:r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3725863" y="2701925"/>
            <a:ext cx="4605337" cy="9556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dinyatakan sbg Piutang;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harga ditagih;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diterima pembayaran;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kontrak ditandatangani.</a:t>
            </a:r>
          </a:p>
        </p:txBody>
      </p:sp>
      <p:sp>
        <p:nvSpPr>
          <p:cNvPr id="15374" name="Rectangle 23"/>
          <p:cNvSpPr>
            <a:spLocks noChangeArrowheads="1"/>
          </p:cNvSpPr>
          <p:nvPr/>
        </p:nvSpPr>
        <p:spPr bwMode="auto">
          <a:xfrm>
            <a:off x="3725863" y="5105400"/>
            <a:ext cx="4537075" cy="7429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brg/fasilitas tersedia;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dilakukan penagihan;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pembayaran.</a:t>
            </a:r>
          </a:p>
        </p:txBody>
      </p:sp>
      <p:sp>
        <p:nvSpPr>
          <p:cNvPr id="15375" name="Rectangle 24"/>
          <p:cNvSpPr>
            <a:spLocks noChangeArrowheads="1"/>
          </p:cNvSpPr>
          <p:nvPr/>
        </p:nvSpPr>
        <p:spPr bwMode="auto">
          <a:xfrm>
            <a:off x="3725863" y="6248400"/>
            <a:ext cx="4572000" cy="33337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smtClean="0">
                <a:solidFill>
                  <a:srgbClr val="000000"/>
                </a:solidFill>
                <a:latin typeface="Verdana" pitchFamily="34" charset="0"/>
              </a:rPr>
              <a:t>= BKP tidak berwujud</a:t>
            </a:r>
          </a:p>
        </p:txBody>
      </p:sp>
      <p:sp>
        <p:nvSpPr>
          <p:cNvPr id="15376" name="Rectangle 25"/>
          <p:cNvSpPr>
            <a:spLocks noChangeArrowheads="1"/>
          </p:cNvSpPr>
          <p:nvPr/>
        </p:nvSpPr>
        <p:spPr bwMode="auto">
          <a:xfrm>
            <a:off x="3759200" y="3981450"/>
            <a:ext cx="4572000" cy="74295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/>
                    </a:gs>
                    <a:gs pos="50000">
                      <a:srgbClr val="000047"/>
                    </a:gs>
                    <a:gs pos="100000">
                      <a:srgbClr val="000099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pembayaran uang muka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Pembayaran termijn;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</a:rPr>
              <a:t>Saat pembuatan berita acara;</a:t>
            </a:r>
          </a:p>
        </p:txBody>
      </p:sp>
      <p:sp>
        <p:nvSpPr>
          <p:cNvPr id="15377" name="Rectangle 33"/>
          <p:cNvSpPr>
            <a:spLocks noChangeArrowheads="1"/>
          </p:cNvSpPr>
          <p:nvPr/>
        </p:nvSpPr>
        <p:spPr bwMode="auto">
          <a:xfrm>
            <a:off x="1035050" y="3429000"/>
            <a:ext cx="895350" cy="4699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47"/>
                    </a:gs>
                    <a:gs pos="50000">
                      <a:srgbClr val="000099"/>
                    </a:gs>
                    <a:gs pos="100000">
                      <a:srgbClr val="000047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JKP</a:t>
            </a:r>
          </a:p>
        </p:txBody>
      </p:sp>
      <p:sp>
        <p:nvSpPr>
          <p:cNvPr id="15378" name="Oval 34"/>
          <p:cNvSpPr>
            <a:spLocks noChangeArrowheads="1"/>
          </p:cNvSpPr>
          <p:nvPr/>
        </p:nvSpPr>
        <p:spPr bwMode="auto">
          <a:xfrm>
            <a:off x="207963" y="171450"/>
            <a:ext cx="1722437" cy="398463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DETAIL</a:t>
            </a:r>
          </a:p>
        </p:txBody>
      </p:sp>
      <p:sp>
        <p:nvSpPr>
          <p:cNvPr id="15379" name="Rectangle 37"/>
          <p:cNvSpPr>
            <a:spLocks noGrp="1" noChangeArrowheads="1"/>
          </p:cNvSpPr>
          <p:nvPr>
            <p:ph type="title" idx="4294967295"/>
          </p:nvPr>
        </p:nvSpPr>
        <p:spPr>
          <a:xfrm>
            <a:off x="2184400" y="171450"/>
            <a:ext cx="6451600" cy="4000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SAAT TERUTANGNYA PPN</a:t>
            </a:r>
          </a:p>
        </p:txBody>
      </p:sp>
      <p:sp>
        <p:nvSpPr>
          <p:cNvPr id="15380" name="Rectangle 38"/>
          <p:cNvSpPr>
            <a:spLocks noChangeArrowheads="1"/>
          </p:cNvSpPr>
          <p:nvPr/>
        </p:nvSpPr>
        <p:spPr bwMode="auto">
          <a:xfrm>
            <a:off x="812800" y="571500"/>
            <a:ext cx="203200" cy="3429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954411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70DCDA-F46C-4579-94E1-5E6F489C2316}" type="slidenum">
              <a:rPr lang="en-US" sz="1400">
                <a:solidFill>
                  <a:srgbClr val="000000"/>
                </a:solidFill>
              </a:rPr>
              <a:pPr eaLnBrk="1" hangingPunct="1"/>
              <a:t>24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20738" y="1752600"/>
            <a:ext cx="1914525" cy="1095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PKP</a:t>
            </a:r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3149600" y="1752600"/>
            <a:ext cx="1912938" cy="1095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IMPOR</a:t>
            </a:r>
          </a:p>
        </p:txBody>
      </p:sp>
      <p:sp>
        <p:nvSpPr>
          <p:cNvPr id="16394" name="AutoShape 9"/>
          <p:cNvSpPr>
            <a:spLocks noChangeArrowheads="1"/>
          </p:cNvSpPr>
          <p:nvPr/>
        </p:nvSpPr>
        <p:spPr bwMode="auto">
          <a:xfrm>
            <a:off x="5392738" y="1752600"/>
            <a:ext cx="3548062" cy="1095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PEMANFAATAN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BKP TDK BERWUJUD/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JKP DARI LUAR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DAERAH PABEAN</a:t>
            </a:r>
          </a:p>
        </p:txBody>
      </p:sp>
      <p:sp>
        <p:nvSpPr>
          <p:cNvPr id="16395" name="AutoShape 10"/>
          <p:cNvSpPr>
            <a:spLocks noChangeArrowheads="1"/>
          </p:cNvSpPr>
          <p:nvPr/>
        </p:nvSpPr>
        <p:spPr bwMode="auto">
          <a:xfrm>
            <a:off x="3360738" y="3257550"/>
            <a:ext cx="2219325" cy="20002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TEMPAT BKP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DIMASUKAN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KE DALAM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DAERAH PABEAN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DAN DIPUNGUT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MELALUI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DJBC</a:t>
            </a:r>
            <a:endParaRPr lang="en-US" sz="1600" b="1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FFFF00"/>
                </a:solidFill>
                <a:latin typeface="Verdana" pitchFamily="34" charset="0"/>
              </a:rPr>
              <a:t>( PASAL 12 (3) )</a:t>
            </a:r>
          </a:p>
        </p:txBody>
      </p:sp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5791200" y="3257550"/>
            <a:ext cx="3040063" cy="20002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TEMPAT TINGGAL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TEMPAT KEDUDUKAN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ATAU TEMPAT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USAHA ORANG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PRIBADI ATAU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BADAN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FFFF00"/>
              </a:solidFill>
              <a:latin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FFFF00"/>
                </a:solidFill>
                <a:latin typeface="Verdana" pitchFamily="34" charset="0"/>
              </a:rPr>
              <a:t>( PASAL 12 (4) )</a:t>
            </a:r>
            <a:endParaRPr lang="en-US" sz="14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6397" name="AutoShape 15"/>
          <p:cNvSpPr>
            <a:spLocks noChangeArrowheads="1"/>
          </p:cNvSpPr>
          <p:nvPr/>
        </p:nvSpPr>
        <p:spPr bwMode="auto">
          <a:xfrm>
            <a:off x="211138" y="3257550"/>
            <a:ext cx="3032125" cy="20002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TINGGAL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KEDUDUKAN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KEGIATAN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USAHA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TEMPAT LAIN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DITETAPKAN OLEH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DIRJEN PAJAK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smtClean="0">
              <a:solidFill>
                <a:srgbClr val="FFFF00"/>
              </a:solidFill>
              <a:latin typeface="Verdan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FFFF00"/>
                </a:solidFill>
                <a:latin typeface="Verdana" pitchFamily="34" charset="0"/>
              </a:rPr>
              <a:t>         ( PASAL 12 (1) )</a:t>
            </a:r>
          </a:p>
        </p:txBody>
      </p:sp>
      <p:sp>
        <p:nvSpPr>
          <p:cNvPr id="16398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304800"/>
            <a:ext cx="7772400" cy="129540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TEMPAT TERUTANG</a:t>
            </a:r>
            <a:br>
              <a:rPr lang="en-US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PPN  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( PASAL 12 )</a:t>
            </a:r>
            <a:endParaRPr lang="en-US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6399" name="AutoShape 20"/>
          <p:cNvSpPr>
            <a:spLocks noChangeArrowheads="1"/>
          </p:cNvSpPr>
          <p:nvPr/>
        </p:nvSpPr>
        <p:spPr bwMode="auto">
          <a:xfrm>
            <a:off x="881063" y="5486400"/>
            <a:ext cx="7315200" cy="1028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DIRJEN PAJAK DAPAT MENETAPKAN SATU TEMPAT ATAU LEBIH SEBAGAI TEMPAT TERUTANG PPN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PASAL 12 AYAT (2) UU PPN</a:t>
            </a:r>
          </a:p>
        </p:txBody>
      </p:sp>
      <p:sp>
        <p:nvSpPr>
          <p:cNvPr id="16400" name="AutoShape 21"/>
          <p:cNvSpPr>
            <a:spLocks noChangeArrowheads="1"/>
          </p:cNvSpPr>
          <p:nvPr/>
        </p:nvSpPr>
        <p:spPr bwMode="auto">
          <a:xfrm>
            <a:off x="6604000" y="291465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401" name="AutoShape 22"/>
          <p:cNvSpPr>
            <a:spLocks noChangeArrowheads="1"/>
          </p:cNvSpPr>
          <p:nvPr/>
        </p:nvSpPr>
        <p:spPr bwMode="auto">
          <a:xfrm>
            <a:off x="3352800" y="291465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6402" name="AutoShape 23"/>
          <p:cNvSpPr>
            <a:spLocks noChangeArrowheads="1"/>
          </p:cNvSpPr>
          <p:nvPr/>
        </p:nvSpPr>
        <p:spPr bwMode="auto">
          <a:xfrm>
            <a:off x="1117600" y="2914650"/>
            <a:ext cx="1422400" cy="228600"/>
          </a:xfrm>
          <a:prstGeom prst="downArrow">
            <a:avLst>
              <a:gd name="adj1" fmla="val 37963"/>
              <a:gd name="adj2" fmla="val 47222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291378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F7FE1C-31C8-4D2B-ABD7-F08A78890101}" type="slidenum">
              <a:rPr lang="en-US" sz="1400">
                <a:solidFill>
                  <a:srgbClr val="000000"/>
                </a:solidFill>
              </a:rPr>
              <a:pPr eaLnBrk="1" hangingPunct="1"/>
              <a:t>25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7434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21600" cy="114300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PKP MEMPUNYAI SATU ATAU LEBIH TEMPAT KEGIATAN USAHA DI LUAR  TEMPAT TINGGAL/TEMPAT KEDUDUKAN</a:t>
            </a:r>
            <a:endParaRPr lang="en-US" sz="2000" smtClean="0">
              <a:latin typeface="Verdana" pitchFamily="34" charset="0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711200" y="62865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711200" y="1428750"/>
            <a:ext cx="3132138" cy="6191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TERLETAK PADA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SATU WILAYAH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KERJA KPP</a:t>
            </a:r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5384800" y="1428750"/>
            <a:ext cx="3132138" cy="6191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TERLETAK PADA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WILAYAH KERJA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KPP YG BERBEDA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>
            <a:off x="609600" y="2286000"/>
            <a:ext cx="3335338" cy="6953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PKP MEMILIH SALAH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SATU TEMPAT PAJAK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TERHUTANG</a:t>
            </a:r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auto">
          <a:xfrm>
            <a:off x="5097463" y="2286000"/>
            <a:ext cx="3538537" cy="6858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TERUTANG DI SETIAP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TEMPAT KEGIATAN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USAHA</a:t>
            </a:r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609600" y="3257550"/>
            <a:ext cx="3335338" cy="6191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CUKUP MEMILIKI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SATU NPPKP</a:t>
            </a:r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>
            <a:off x="5080000" y="3200400"/>
            <a:ext cx="3538538" cy="6953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WAJIB DIKUKUHKAN SEBAGAI PKP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DI SETIAP KPP YBS.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4572000" y="1714500"/>
            <a:ext cx="203200" cy="20002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3" name="AutoShape 14"/>
          <p:cNvSpPr>
            <a:spLocks noChangeArrowheads="1"/>
          </p:cNvSpPr>
          <p:nvPr/>
        </p:nvSpPr>
        <p:spPr bwMode="auto">
          <a:xfrm>
            <a:off x="609600" y="4114800"/>
            <a:ext cx="8110538" cy="7429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DAPAT MENGAJUKAN PERMOHONAN TERTULIS UNTUK MEMILIH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SATU TEMPAT  ATAU LEBIH SBG TEMPAT  TERUTANGNYA PAJAK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( SENTRALISASI / PEMUSATAN PPN )</a:t>
            </a:r>
          </a:p>
        </p:txBody>
      </p:sp>
      <p:sp>
        <p:nvSpPr>
          <p:cNvPr id="17424" name="AutoShape 15"/>
          <p:cNvSpPr>
            <a:spLocks noChangeArrowheads="1"/>
          </p:cNvSpPr>
          <p:nvPr/>
        </p:nvSpPr>
        <p:spPr bwMode="auto">
          <a:xfrm>
            <a:off x="423863" y="5257800"/>
            <a:ext cx="8516937" cy="13525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KEGIATAN PENYERAHAN  BKP / JKP UNTUK SEMUA TEMPAT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KEGIATAN USAHA  HANYA DILAKUKAN OLEH SATU ATAU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LEBIH TEMPAT KEGIATAN USAHA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ADM. PENJUALAN &amp; KEUANGAN DISELENGGARAKAN TERPUSAT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  PADA SATU ATAU LEBIH TEMPAT KEGIATAN USAHA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b="1" smtClean="0">
                <a:solidFill>
                  <a:srgbClr val="FFFF00"/>
                </a:solidFill>
                <a:latin typeface="Verdana" pitchFamily="34" charset="0"/>
              </a:rPr>
              <a:t> FAKTUR PAJAK &amp; FAKTUR PENJUALAN DIBUAT OLEH PUSAT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6299200" y="21145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6" name="AutoShape 17"/>
          <p:cNvSpPr>
            <a:spLocks noChangeArrowheads="1"/>
          </p:cNvSpPr>
          <p:nvPr/>
        </p:nvSpPr>
        <p:spPr bwMode="auto">
          <a:xfrm>
            <a:off x="6299200" y="30289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1727200" y="21145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8" name="AutoShape 19"/>
          <p:cNvSpPr>
            <a:spLocks noChangeArrowheads="1"/>
          </p:cNvSpPr>
          <p:nvPr/>
        </p:nvSpPr>
        <p:spPr bwMode="auto">
          <a:xfrm>
            <a:off x="1727200" y="3028950"/>
            <a:ext cx="11176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9" name="Rectangle 20"/>
          <p:cNvSpPr>
            <a:spLocks noChangeArrowheads="1"/>
          </p:cNvSpPr>
          <p:nvPr/>
        </p:nvSpPr>
        <p:spPr bwMode="auto">
          <a:xfrm>
            <a:off x="4775200" y="1714500"/>
            <a:ext cx="406400" cy="22860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0" name="AutoShape 21"/>
          <p:cNvSpPr>
            <a:spLocks noChangeArrowheads="1"/>
          </p:cNvSpPr>
          <p:nvPr/>
        </p:nvSpPr>
        <p:spPr bwMode="auto">
          <a:xfrm>
            <a:off x="1219200" y="1200150"/>
            <a:ext cx="22352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1" name="AutoShape 22"/>
          <p:cNvSpPr>
            <a:spLocks noChangeArrowheads="1"/>
          </p:cNvSpPr>
          <p:nvPr/>
        </p:nvSpPr>
        <p:spPr bwMode="auto">
          <a:xfrm>
            <a:off x="5689600" y="1200150"/>
            <a:ext cx="2235200" cy="1714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2" name="AutoShape 25"/>
          <p:cNvSpPr>
            <a:spLocks noChangeArrowheads="1"/>
          </p:cNvSpPr>
          <p:nvPr/>
        </p:nvSpPr>
        <p:spPr bwMode="auto">
          <a:xfrm>
            <a:off x="3454400" y="4914900"/>
            <a:ext cx="24384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3" name="AutoShape 26"/>
          <p:cNvSpPr>
            <a:spLocks noChangeArrowheads="1"/>
          </p:cNvSpPr>
          <p:nvPr/>
        </p:nvSpPr>
        <p:spPr bwMode="auto">
          <a:xfrm>
            <a:off x="4368800" y="3657600"/>
            <a:ext cx="609600" cy="2857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55205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MEKANISME PPN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47113" cy="4724400"/>
          </a:xfrm>
        </p:spPr>
        <p:txBody>
          <a:bodyPr>
            <a:normAutofit/>
          </a:bodyPr>
          <a:lstStyle/>
          <a:p>
            <a:pPr algn="just">
              <a:lnSpc>
                <a:spcPct val="105000"/>
              </a:lnSpc>
              <a:spcBef>
                <a:spcPct val="35000"/>
              </a:spcBef>
            </a:pP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Setiap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menyerahkan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BKP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atau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JKP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diwajibkan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membuat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Faktur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untuk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memungut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terutang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.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dapat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dipungut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disebut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Keluaran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(output tax).</a:t>
            </a:r>
          </a:p>
          <a:p>
            <a:pPr algn="just">
              <a:lnSpc>
                <a:spcPct val="105000"/>
              </a:lnSpc>
              <a:spcBef>
                <a:spcPct val="35000"/>
              </a:spcBef>
            </a:pP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Pada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saat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suatu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membeli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/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menerima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BKP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atau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JKP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dari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lain,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maka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pemberli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/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penerima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membayar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terutang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kepada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negara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lewat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PKP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penjual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.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dibayar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disebut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Masukan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(input tax).</a:t>
            </a:r>
          </a:p>
          <a:p>
            <a:pPr algn="just">
              <a:lnSpc>
                <a:spcPct val="105000"/>
              </a:lnSpc>
              <a:spcBef>
                <a:spcPct val="35000"/>
              </a:spcBef>
            </a:pP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Pada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akhir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masa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,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Masukan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dapat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dikreditkan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terhadap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Pajak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 </a:t>
            </a:r>
            <a:r>
              <a:rPr lang="en-US" dirty="0" err="1" smtClean="0">
                <a:latin typeface="Baskerville Old Face" pitchFamily="18" charset="0"/>
                <a:ea typeface="Batang" pitchFamily="18" charset="-127"/>
              </a:rPr>
              <a:t>Keluaran</a:t>
            </a:r>
            <a:r>
              <a:rPr lang="en-US" dirty="0" smtClean="0">
                <a:latin typeface="Baskerville Old Face" pitchFamily="18" charset="0"/>
                <a:ea typeface="Batang" pitchFamily="18" charset="-127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9619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D02E8B-7600-4E8E-B3AB-3E7D95246C91}" type="slidenum">
              <a:rPr lang="en-US" sz="1400">
                <a:solidFill>
                  <a:srgbClr val="000000"/>
                </a:solidFill>
              </a:rPr>
              <a:pPr eaLnBrk="1" hangingPunct="1"/>
              <a:t>27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149600" y="67437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711200" y="577215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3149600" y="62865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1541463" y="1771650"/>
            <a:ext cx="6611937" cy="17716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1. PM DAPAT DIKREDITKAN DG PK MASA PAJAK YG SAMA. 2. PM YANG DAPAT DIKREDITKAN TAPI BELUM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DIKREDITKAN DENGAN PK PADA MASA YANG SAMA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DAPAT DIKREDITKAN PADA MASA PAJAK BERIKUTNYA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MAX 3 BULAN</a:t>
            </a:r>
            <a:endParaRPr lang="en-US" sz="1600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729" name="AutoShape 8"/>
          <p:cNvSpPr>
            <a:spLocks noChangeArrowheads="1"/>
          </p:cNvSpPr>
          <p:nvPr/>
        </p:nvSpPr>
        <p:spPr bwMode="auto">
          <a:xfrm>
            <a:off x="1828800" y="3829050"/>
            <a:ext cx="2420938" cy="5048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PK &gt; PM</a:t>
            </a:r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4986338" y="3829050"/>
            <a:ext cx="2422525" cy="5048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PM &gt; PK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1541463" y="4629150"/>
            <a:ext cx="3030537" cy="852488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SELISIH DIBAYAR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OLEH PKP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(PASAL 9 (3) )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4995863" y="4629150"/>
            <a:ext cx="3810000" cy="852488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SELISIH DAPAT DIRESTITUSI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 ATAU  DIKOMPENSASI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(PASAL 9 (4) )</a:t>
            </a: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2235200" y="3543300"/>
            <a:ext cx="17272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4" name="AutoShape 13"/>
          <p:cNvSpPr>
            <a:spLocks noChangeArrowheads="1"/>
          </p:cNvSpPr>
          <p:nvPr/>
        </p:nvSpPr>
        <p:spPr bwMode="auto">
          <a:xfrm>
            <a:off x="5384800" y="3543300"/>
            <a:ext cx="17272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5" name="AutoShape 14"/>
          <p:cNvSpPr>
            <a:spLocks noChangeArrowheads="1"/>
          </p:cNvSpPr>
          <p:nvPr/>
        </p:nvSpPr>
        <p:spPr bwMode="auto">
          <a:xfrm>
            <a:off x="2235200" y="4343400"/>
            <a:ext cx="1625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6" name="AutoShape 15"/>
          <p:cNvSpPr>
            <a:spLocks noChangeArrowheads="1"/>
          </p:cNvSpPr>
          <p:nvPr/>
        </p:nvSpPr>
        <p:spPr bwMode="auto">
          <a:xfrm>
            <a:off x="5384800" y="4343400"/>
            <a:ext cx="1625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7" name="AutoShape 16"/>
          <p:cNvSpPr>
            <a:spLocks noChangeArrowheads="1"/>
          </p:cNvSpPr>
          <p:nvPr/>
        </p:nvSpPr>
        <p:spPr bwMode="auto">
          <a:xfrm>
            <a:off x="5791200" y="5486400"/>
            <a:ext cx="1625600" cy="22860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38" name="AutoShape 17"/>
          <p:cNvSpPr>
            <a:spLocks noChangeArrowheads="1"/>
          </p:cNvSpPr>
          <p:nvPr/>
        </p:nvSpPr>
        <p:spPr bwMode="auto">
          <a:xfrm>
            <a:off x="3352800" y="5772150"/>
            <a:ext cx="5453063" cy="7810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PENGHITUNGAN DAN TATA CARA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RESTITUSI DIATUR DGN KEP-DJP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(PSL 9 (13) )</a:t>
            </a:r>
          </a:p>
        </p:txBody>
      </p:sp>
      <p:sp>
        <p:nvSpPr>
          <p:cNvPr id="30739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7061200" cy="165735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Verdana" pitchFamily="34" charset="0"/>
              </a:rPr>
              <a:t>PENGKREDITAN   PAJAK MASUKAN</a:t>
            </a: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280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PASAL 9 AYAT (2) S.D. (4) &amp; PASAL 13 </a:t>
            </a:r>
            <a:endParaRPr lang="en-US" sz="4000" b="1" smtClean="0">
              <a:solidFill>
                <a:srgbClr val="FFFF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176988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FE0A5D-CCD3-4632-A6D4-53DF53CB031F}" type="slidenum">
              <a:rPr lang="en-US" sz="1400">
                <a:solidFill>
                  <a:srgbClr val="000000"/>
                </a:solidFill>
              </a:rPr>
              <a:pPr eaLnBrk="1" hangingPunct="1"/>
              <a:t>28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457200"/>
            <a:ext cx="7772400" cy="114300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Verdana" pitchFamily="34" charset="0"/>
              </a:rPr>
              <a:t>PAJAK MASUKAN YG DAPAT DIKREDITKAN</a:t>
            </a:r>
          </a:p>
        </p:txBody>
      </p:sp>
      <p:sp>
        <p:nvSpPr>
          <p:cNvPr id="28677" name="AutoShape 3"/>
          <p:cNvSpPr>
            <a:spLocks noChangeArrowheads="1"/>
          </p:cNvSpPr>
          <p:nvPr/>
        </p:nvSpPr>
        <p:spPr bwMode="auto">
          <a:xfrm>
            <a:off x="609600" y="1771650"/>
            <a:ext cx="7213600" cy="742950"/>
          </a:xfrm>
          <a:prstGeom prst="downArrow">
            <a:avLst>
              <a:gd name="adj1" fmla="val 57713"/>
              <a:gd name="adj2" fmla="val 52778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1C1C1C"/>
                </a:solidFill>
                <a:latin typeface="Verdana" pitchFamily="34" charset="0"/>
              </a:rPr>
              <a:t>HARUS MEMENUHI SYARAT:</a:t>
            </a:r>
          </a:p>
        </p:txBody>
      </p:sp>
      <p:sp>
        <p:nvSpPr>
          <p:cNvPr id="28678" name="AutoShape 4"/>
          <p:cNvSpPr>
            <a:spLocks noChangeArrowheads="1"/>
          </p:cNvSpPr>
          <p:nvPr/>
        </p:nvSpPr>
        <p:spPr bwMode="auto">
          <a:xfrm>
            <a:off x="609600" y="2686050"/>
            <a:ext cx="254000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00"/>
                </a:solidFill>
                <a:latin typeface="Verdana" pitchFamily="34" charset="0"/>
              </a:rPr>
              <a:t>MATERIAL</a:t>
            </a:r>
          </a:p>
        </p:txBody>
      </p:sp>
      <p:sp>
        <p:nvSpPr>
          <p:cNvPr id="28679" name="AutoShape 5"/>
          <p:cNvSpPr>
            <a:spLocks noChangeArrowheads="1"/>
          </p:cNvSpPr>
          <p:nvPr/>
        </p:nvSpPr>
        <p:spPr bwMode="auto">
          <a:xfrm>
            <a:off x="609600" y="3943350"/>
            <a:ext cx="2540000" cy="628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00"/>
                </a:solidFill>
                <a:latin typeface="Verdana" pitchFamily="34" charset="0"/>
              </a:rPr>
              <a:t>FORMAL</a:t>
            </a: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3657600" y="2571750"/>
            <a:ext cx="4470400" cy="131445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BERHUBUNGAN LANGSUNG DGN KEGIATAN USAHA YG PENYERAHANNYA    TERUTANG PPN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(PRODUKSI, DISTRIBUSI, PEMASARAN &amp; MANAJEMEN)</a:t>
            </a:r>
          </a:p>
        </p:txBody>
      </p:sp>
      <p:sp>
        <p:nvSpPr>
          <p:cNvPr id="28681" name="AutoShape 7"/>
          <p:cNvSpPr>
            <a:spLocks noChangeArrowheads="1"/>
          </p:cNvSpPr>
          <p:nvPr/>
        </p:nvSpPr>
        <p:spPr bwMode="auto">
          <a:xfrm rot="-5371998">
            <a:off x="3109912" y="2809876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3962400" y="4000500"/>
            <a:ext cx="4470400" cy="125730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BENTUK, KOLOM &amp; ISIAN SESUAI DEGAN PER24/PJ/2012</a:t>
            </a:r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3962400" y="5334000"/>
            <a:ext cx="4470400" cy="68580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DIISI LENGKAP, BENAR, &amp; DITANDATANGANI ORANG YG BERWENANG</a:t>
            </a:r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3962400" y="6096000"/>
            <a:ext cx="4470400" cy="571500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DIBUAT TEPAT WAKTU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FFFF00"/>
                </a:solidFill>
                <a:latin typeface="Verdana" pitchFamily="34" charset="0"/>
              </a:rPr>
              <a:t>(KEP-424/PJ./2003)</a:t>
            </a:r>
          </a:p>
        </p:txBody>
      </p:sp>
      <p:sp>
        <p:nvSpPr>
          <p:cNvPr id="28685" name="AutoShape 12"/>
          <p:cNvSpPr>
            <a:spLocks noChangeArrowheads="1"/>
          </p:cNvSpPr>
          <p:nvPr/>
        </p:nvSpPr>
        <p:spPr bwMode="auto">
          <a:xfrm rot="-5371998">
            <a:off x="3313112" y="5754688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6" name="AutoShape 13"/>
          <p:cNvSpPr>
            <a:spLocks noChangeArrowheads="1"/>
          </p:cNvSpPr>
          <p:nvPr/>
        </p:nvSpPr>
        <p:spPr bwMode="auto">
          <a:xfrm rot="-5371998">
            <a:off x="3313112" y="5126038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7" name="AutoShape 14"/>
          <p:cNvSpPr>
            <a:spLocks noChangeArrowheads="1"/>
          </p:cNvSpPr>
          <p:nvPr/>
        </p:nvSpPr>
        <p:spPr bwMode="auto">
          <a:xfrm rot="-5371998">
            <a:off x="3313112" y="4068763"/>
            <a:ext cx="485775" cy="406400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8688" name="AutoShape 15"/>
          <p:cNvSpPr>
            <a:spLocks noChangeArrowheads="1"/>
          </p:cNvSpPr>
          <p:nvPr/>
        </p:nvSpPr>
        <p:spPr bwMode="auto">
          <a:xfrm>
            <a:off x="3149600" y="4229100"/>
            <a:ext cx="203200" cy="1771650"/>
          </a:xfrm>
          <a:prstGeom prst="cube">
            <a:avLst>
              <a:gd name="adj" fmla="val 24977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31753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/>
              <a:t>PPn &amp; PPnBm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E03270-3A72-4BBB-9F55-E3BCE6E9D7AF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11200" y="59436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149600" y="59436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711200" y="59436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3149600" y="59436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0" y="1371600"/>
            <a:ext cx="4656138" cy="3048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  <a:latin typeface="Verdana" pitchFamily="34" charset="0"/>
              </a:rPr>
              <a:t>PENGELUARAN UNTUK: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81063" y="3276600"/>
            <a:ext cx="8008937" cy="5048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PEMANFAATAN BKP TDK BERWUJUD ATAU PEMANFAATAN JKP DARI LUAR DAERAH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PABEAN  SEBELUM  PENGUSAHA   DIKUKUHKAN SEBAGAI PKP 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914400" y="6172200"/>
            <a:ext cx="8008938" cy="6858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400" b="1" dirty="0">
                <a:solidFill>
                  <a:srgbClr val="FFFF00"/>
                </a:solidFill>
                <a:latin typeface="Verdana" pitchFamily="34" charset="0"/>
              </a:rPr>
              <a:t>PEROLEHAN </a:t>
            </a:r>
            <a:r>
              <a:rPr lang="en-US" sz="1400" b="1" dirty="0" smtClean="0">
                <a:solidFill>
                  <a:srgbClr val="FFFF00"/>
                </a:solidFill>
                <a:latin typeface="Verdana" pitchFamily="34" charset="0"/>
              </a:rPr>
              <a:t>BKP /JKP SELAIN BARANG MODAL SEBELUM </a:t>
            </a:r>
          </a:p>
          <a:p>
            <a:pPr algn="ctr" eaLnBrk="0" hangingPunct="0"/>
            <a:r>
              <a:rPr lang="en-US" sz="1400" b="1" dirty="0" smtClean="0">
                <a:solidFill>
                  <a:srgbClr val="FFFF00"/>
                </a:solidFill>
                <a:latin typeface="Verdana" pitchFamily="34" charset="0"/>
              </a:rPr>
              <a:t>PENGUSAHA BERPRODUKSI</a:t>
            </a:r>
            <a:endParaRPr lang="en-US" sz="14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922338" y="5562600"/>
            <a:ext cx="8010525" cy="5524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BKP/JKP YG PM-NYA TDK DILAPORKAN DLM SPT MASA PPN YG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DIKETEMUKAN PADA  WAKTU DILAKUKAN  PEMERIKSAAN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922338" y="4972050"/>
            <a:ext cx="8010525" cy="5715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BKP/JKP YG PM-NYA DITAGIH DG PENERBITAN  KETETAPAN PAJAK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922338" y="4410075"/>
            <a:ext cx="8010525" cy="5429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PEMANFAATAN BKP TDK BERWUJUD ATAU PEMANFAATAN  JKP DARI LUAR DAERAH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PABEAN YG FAKTUR PAJAKNYA TDK  MEMENUHI KETENTUAN 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SEBAGAIMANA  DIMAKSUD  DLM  PASAL 13 (6) 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922338" y="3829050"/>
            <a:ext cx="8010525" cy="5143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BKP/JKP YG FAKTUR PAJAKNYA TIDAK MEMENUHI</a:t>
            </a:r>
          </a:p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 KETENTUAN SEBAGAIMANA DIMAKSUD  DLM  PASAL 13 (5)</a:t>
            </a:r>
          </a:p>
          <a:p>
            <a:pPr algn="ctr" eaLnBrk="0" hangingPunct="0"/>
            <a:r>
              <a:rPr lang="en-US" sz="12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endParaRPr lang="en-US" sz="1200" b="1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922338" y="2171700"/>
            <a:ext cx="8010525" cy="3905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300" b="1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FFFF00"/>
                </a:solidFill>
                <a:latin typeface="Verdana" pitchFamily="34" charset="0"/>
              </a:rPr>
              <a:t>PEROLEHAN BKP/JKP YG TDK MEMPUNYAI HUBUNGAN LANGSUNG DG KEGIATAN USAHA  </a:t>
            </a:r>
          </a:p>
          <a:p>
            <a:pPr algn="ctr" eaLnBrk="0" hangingPunct="0"/>
            <a:endParaRPr lang="en-US" sz="1200" b="1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922338" y="2628900"/>
            <a:ext cx="8010525" cy="57150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PEROLEHAN &amp; PEMELIHARAAN KENDARAAN BERMOTOR, SEDAN, </a:t>
            </a:r>
            <a:r>
              <a:rPr lang="en-US" sz="1200" b="1" dirty="0" smtClean="0">
                <a:solidFill>
                  <a:srgbClr val="FFFF00"/>
                </a:solidFill>
                <a:latin typeface="Verdana" pitchFamily="34" charset="0"/>
              </a:rPr>
              <a:t>DAN  </a:t>
            </a:r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STATION WAGON,</a:t>
            </a:r>
          </a:p>
          <a:p>
            <a:pPr algn="ctr" eaLnBrk="0" hangingPunct="0"/>
            <a:r>
              <a:rPr lang="en-US" sz="1200" b="1" dirty="0" smtClean="0">
                <a:solidFill>
                  <a:srgbClr val="FFFF00"/>
                </a:solidFill>
                <a:latin typeface="Verdana" pitchFamily="34" charset="0"/>
              </a:rPr>
              <a:t>KECUALI </a:t>
            </a:r>
            <a:r>
              <a:rPr lang="en-US" sz="1200" b="1" dirty="0">
                <a:solidFill>
                  <a:srgbClr val="FFFF00"/>
                </a:solidFill>
                <a:latin typeface="Verdana" pitchFamily="34" charset="0"/>
              </a:rPr>
              <a:t>BRG DAGANGAN ATAU UNTUK DISEWA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922338" y="1771650"/>
            <a:ext cx="8010525" cy="3333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300" b="1">
              <a:solidFill>
                <a:srgbClr val="FFFF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300" b="1">
                <a:solidFill>
                  <a:srgbClr val="FFFF00"/>
                </a:solidFill>
                <a:latin typeface="Verdana" pitchFamily="34" charset="0"/>
              </a:rPr>
              <a:t>PEROLEHAN BKP/JKP SEBELUM PENGUSAHA DIKUKUHKAN SEBAGAI  PKP</a:t>
            </a:r>
          </a:p>
          <a:p>
            <a:pPr algn="ctr" eaLnBrk="0" hangingPunct="0"/>
            <a:r>
              <a:rPr lang="en-US" sz="1300" b="1">
                <a:solidFill>
                  <a:srgbClr val="FFFF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9714" name="Rectangle 20"/>
          <p:cNvSpPr>
            <a:spLocks noChangeArrowheads="1"/>
          </p:cNvSpPr>
          <p:nvPr/>
        </p:nvSpPr>
        <p:spPr bwMode="auto">
          <a:xfrm flipH="1">
            <a:off x="304800" y="1676400"/>
            <a:ext cx="203200" cy="4514850"/>
          </a:xfrm>
          <a:prstGeom prst="rect">
            <a:avLst/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21"/>
          <p:cNvSpPr>
            <a:spLocks noChangeArrowheads="1"/>
          </p:cNvSpPr>
          <p:nvPr/>
        </p:nvSpPr>
        <p:spPr bwMode="auto">
          <a:xfrm>
            <a:off x="533400" y="1752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AutoShape 22"/>
          <p:cNvSpPr>
            <a:spLocks noChangeArrowheads="1"/>
          </p:cNvSpPr>
          <p:nvPr/>
        </p:nvSpPr>
        <p:spPr bwMode="auto">
          <a:xfrm>
            <a:off x="533400" y="62484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AutoShape 23"/>
          <p:cNvSpPr>
            <a:spLocks noChangeArrowheads="1"/>
          </p:cNvSpPr>
          <p:nvPr/>
        </p:nvSpPr>
        <p:spPr bwMode="auto">
          <a:xfrm>
            <a:off x="533400" y="56388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AutoShape 24"/>
          <p:cNvSpPr>
            <a:spLocks noChangeArrowheads="1"/>
          </p:cNvSpPr>
          <p:nvPr/>
        </p:nvSpPr>
        <p:spPr bwMode="auto">
          <a:xfrm>
            <a:off x="533400" y="51054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AutoShape 25"/>
          <p:cNvSpPr>
            <a:spLocks noChangeArrowheads="1"/>
          </p:cNvSpPr>
          <p:nvPr/>
        </p:nvSpPr>
        <p:spPr bwMode="auto">
          <a:xfrm>
            <a:off x="533400" y="4419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AutoShape 26"/>
          <p:cNvSpPr>
            <a:spLocks noChangeArrowheads="1"/>
          </p:cNvSpPr>
          <p:nvPr/>
        </p:nvSpPr>
        <p:spPr bwMode="auto">
          <a:xfrm>
            <a:off x="508000" y="38290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27"/>
          <p:cNvSpPr>
            <a:spLocks noChangeArrowheads="1"/>
          </p:cNvSpPr>
          <p:nvPr/>
        </p:nvSpPr>
        <p:spPr bwMode="auto">
          <a:xfrm>
            <a:off x="533400" y="3276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AutoShape 28"/>
          <p:cNvSpPr>
            <a:spLocks noChangeArrowheads="1"/>
          </p:cNvSpPr>
          <p:nvPr/>
        </p:nvSpPr>
        <p:spPr bwMode="auto">
          <a:xfrm>
            <a:off x="533400" y="28194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AutoShape 29"/>
          <p:cNvSpPr>
            <a:spLocks noChangeArrowheads="1"/>
          </p:cNvSpPr>
          <p:nvPr/>
        </p:nvSpPr>
        <p:spPr bwMode="auto">
          <a:xfrm>
            <a:off x="533400" y="22098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-304800"/>
            <a:ext cx="7391400" cy="161925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PAJAK MASUKAN YG   TDK DPT DIKREDITKAN</a:t>
            </a: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PASAL 9 AYAT (8) </a:t>
            </a:r>
            <a:endParaRPr lang="en-US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32844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PENGERTIAN NILAI TAMBAH</a:t>
            </a:r>
            <a:br>
              <a:rPr lang="en-US" dirty="0" smtClean="0"/>
            </a:br>
            <a:r>
              <a:rPr lang="en-US" dirty="0" smtClean="0"/>
              <a:t>DALAM PPN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2001838"/>
            <a:ext cx="8824913" cy="3919537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Proses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menghasilkan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menurut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pasal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1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angka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16 UU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Nomor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42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Tahun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2009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menghasilkan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kegiatan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mengolah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melalui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proses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mengubah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bentuk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sifat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mempunyai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daya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guna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baru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mengolah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sumber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daya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alam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Pemberian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“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jasa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”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seperti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terlihat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definisi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jasa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Profit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yg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berkaitan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erat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perdagangan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seperti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terlihat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definisi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perdagangan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Kegiatan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memasukkan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barang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memanfaatkan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barang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tak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berwujud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jasa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ke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daerah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err="1" smtClean="0">
                <a:latin typeface="Batang" pitchFamily="18" charset="-127"/>
                <a:ea typeface="Batang" pitchFamily="18" charset="-127"/>
              </a:rPr>
              <a:t>pabean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dirty="0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00"/>
                </a:solidFill>
              </a:rPr>
              <a:t>PPn &amp; PPnBm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47A8686-A1E3-4EAE-AB0A-9E9E51BE89D2}" type="slidenum">
              <a:rPr lang="en-US" sz="1400">
                <a:solidFill>
                  <a:srgbClr val="000000"/>
                </a:solidFill>
              </a:rPr>
              <a:pPr eaLnBrk="1" hangingPunct="1"/>
              <a:t>30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11200" y="60579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149600" y="60579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711200" y="6057900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3149600" y="6057900"/>
            <a:ext cx="2844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76" name="AutoShape 7"/>
          <p:cNvSpPr>
            <a:spLocks noChangeArrowheads="1"/>
          </p:cNvSpPr>
          <p:nvPr/>
        </p:nvSpPr>
        <p:spPr bwMode="auto">
          <a:xfrm>
            <a:off x="515938" y="1943100"/>
            <a:ext cx="3649662" cy="738188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PENYERAHAN YG TERUTANG PAJAK</a:t>
            </a:r>
          </a:p>
        </p:txBody>
      </p:sp>
      <p:sp>
        <p:nvSpPr>
          <p:cNvPr id="32777" name="AutoShape 8"/>
          <p:cNvSpPr>
            <a:spLocks noChangeArrowheads="1"/>
          </p:cNvSpPr>
          <p:nvPr/>
        </p:nvSpPr>
        <p:spPr bwMode="auto">
          <a:xfrm>
            <a:off x="4572000" y="1943100"/>
            <a:ext cx="4165600" cy="738188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PENYERAHAN YG TDK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TERUTANG PAJAK</a:t>
            </a:r>
          </a:p>
        </p:txBody>
      </p:sp>
      <p:sp>
        <p:nvSpPr>
          <p:cNvPr id="32778" name="AutoShape 11"/>
          <p:cNvSpPr>
            <a:spLocks noChangeArrowheads="1"/>
          </p:cNvSpPr>
          <p:nvPr/>
        </p:nvSpPr>
        <p:spPr bwMode="auto">
          <a:xfrm>
            <a:off x="1930400" y="1714500"/>
            <a:ext cx="1016000" cy="171450"/>
          </a:xfrm>
          <a:prstGeom prst="downArrow">
            <a:avLst>
              <a:gd name="adj1" fmla="val 35000"/>
              <a:gd name="adj2" fmla="val 52380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79" name="AutoShape 13"/>
          <p:cNvSpPr>
            <a:spLocks noChangeArrowheads="1"/>
          </p:cNvSpPr>
          <p:nvPr/>
        </p:nvSpPr>
        <p:spPr bwMode="auto">
          <a:xfrm>
            <a:off x="508000" y="3495675"/>
            <a:ext cx="3436938" cy="7905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DAPAT DIKETAHUI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DG PASTI DARI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PEMBUKUAN</a:t>
            </a:r>
          </a:p>
        </p:txBody>
      </p:sp>
      <p:sp>
        <p:nvSpPr>
          <p:cNvPr id="32780" name="AutoShape 14"/>
          <p:cNvSpPr>
            <a:spLocks noChangeArrowheads="1"/>
          </p:cNvSpPr>
          <p:nvPr/>
        </p:nvSpPr>
        <p:spPr bwMode="auto">
          <a:xfrm>
            <a:off x="4978400" y="3438525"/>
            <a:ext cx="3657600" cy="7905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PM TIDAK DAPAT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DIKETAHUI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DENGAN PASTI</a:t>
            </a:r>
          </a:p>
        </p:txBody>
      </p:sp>
      <p:sp>
        <p:nvSpPr>
          <p:cNvPr id="32781" name="AutoShape 15"/>
          <p:cNvSpPr>
            <a:spLocks noChangeArrowheads="1"/>
          </p:cNvSpPr>
          <p:nvPr/>
        </p:nvSpPr>
        <p:spPr bwMode="auto">
          <a:xfrm>
            <a:off x="508000" y="4581525"/>
            <a:ext cx="3741738" cy="10763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00"/>
                </a:solidFill>
                <a:latin typeface="Verdana" pitchFamily="34" charset="0"/>
              </a:rPr>
              <a:t>PM YG TERKAIT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00"/>
                </a:solidFill>
                <a:latin typeface="Verdana" pitchFamily="34" charset="0"/>
              </a:rPr>
              <a:t>DG PENYERAHAN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Verdana" pitchFamily="34" charset="0"/>
              </a:rPr>
              <a:t>YG TERUTANG PPN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00"/>
                </a:solidFill>
                <a:latin typeface="Verdana" pitchFamily="34" charset="0"/>
              </a:rPr>
              <a:t>DAPAT DIKREDITKAN</a:t>
            </a:r>
            <a:endParaRPr lang="en-US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2782" name="AutoShape 16"/>
          <p:cNvSpPr>
            <a:spLocks noChangeArrowheads="1"/>
          </p:cNvSpPr>
          <p:nvPr/>
        </p:nvSpPr>
        <p:spPr bwMode="auto">
          <a:xfrm>
            <a:off x="4572000" y="4467225"/>
            <a:ext cx="4148138" cy="107632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PENGKREDITAN PM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DIATUR DENGAN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 KEP.MEN.KEU.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00"/>
                </a:solidFill>
                <a:latin typeface="Verdana" pitchFamily="34" charset="0"/>
              </a:rPr>
              <a:t>No. 575/KMK.04/2000</a:t>
            </a:r>
          </a:p>
        </p:txBody>
      </p:sp>
      <p:sp>
        <p:nvSpPr>
          <p:cNvPr id="32783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0"/>
            <a:ext cx="7772400" cy="1657350"/>
          </a:xfrm>
          <a:gradFill rotWithShape="0">
            <a:gsLst>
              <a:gs pos="0">
                <a:srgbClr val="000047"/>
              </a:gs>
              <a:gs pos="50000">
                <a:srgbClr val="000099"/>
              </a:gs>
              <a:gs pos="100000">
                <a:srgbClr val="000047"/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Verdana" pitchFamily="34" charset="0"/>
              </a:rPr>
              <a:t>PENYERAHAN DALAM SUATU MASA PAJAK</a:t>
            </a:r>
            <a:br>
              <a:rPr lang="en-US" sz="3600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280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Verdana" pitchFamily="34" charset="0"/>
              </a:rPr>
              <a:t>PASAL 9 AYAT (5) &amp; (6) </a:t>
            </a:r>
            <a:endParaRPr lang="en-US" sz="40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2784" name="AutoShape 22"/>
          <p:cNvSpPr>
            <a:spLocks noChangeArrowheads="1"/>
          </p:cNvSpPr>
          <p:nvPr/>
        </p:nvSpPr>
        <p:spPr bwMode="auto">
          <a:xfrm>
            <a:off x="6197600" y="4286250"/>
            <a:ext cx="1016000" cy="171450"/>
          </a:xfrm>
          <a:prstGeom prst="downArrow">
            <a:avLst>
              <a:gd name="adj1" fmla="val 35000"/>
              <a:gd name="adj2" fmla="val 52380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85" name="AutoShape 23"/>
          <p:cNvSpPr>
            <a:spLocks noChangeArrowheads="1"/>
          </p:cNvSpPr>
          <p:nvPr/>
        </p:nvSpPr>
        <p:spPr bwMode="auto">
          <a:xfrm>
            <a:off x="1828800" y="4343400"/>
            <a:ext cx="1016000" cy="171450"/>
          </a:xfrm>
          <a:prstGeom prst="downArrow">
            <a:avLst>
              <a:gd name="adj1" fmla="val 35000"/>
              <a:gd name="adj2" fmla="val 52380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86" name="AutoShape 24"/>
          <p:cNvSpPr>
            <a:spLocks noChangeArrowheads="1"/>
          </p:cNvSpPr>
          <p:nvPr/>
        </p:nvSpPr>
        <p:spPr bwMode="auto">
          <a:xfrm>
            <a:off x="6197600" y="1714500"/>
            <a:ext cx="1016000" cy="171450"/>
          </a:xfrm>
          <a:prstGeom prst="downArrow">
            <a:avLst>
              <a:gd name="adj1" fmla="val 35000"/>
              <a:gd name="adj2" fmla="val 52380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87" name="AutoShape 26"/>
          <p:cNvSpPr>
            <a:spLocks noChangeArrowheads="1"/>
          </p:cNvSpPr>
          <p:nvPr/>
        </p:nvSpPr>
        <p:spPr bwMode="auto">
          <a:xfrm rot="3334020">
            <a:off x="2600325" y="2447925"/>
            <a:ext cx="285750" cy="1219200"/>
          </a:xfrm>
          <a:prstGeom prst="curvedRightArrow">
            <a:avLst>
              <a:gd name="adj1" fmla="val 85333"/>
              <a:gd name="adj2" fmla="val 170667"/>
              <a:gd name="adj3" fmla="val 33333"/>
            </a:avLst>
          </a:prstGeom>
          <a:gradFill rotWithShape="0">
            <a:gsLst>
              <a:gs pos="0">
                <a:srgbClr val="FFF200"/>
              </a:gs>
              <a:gs pos="22501">
                <a:srgbClr val="FF7A00"/>
              </a:gs>
              <a:gs pos="35001">
                <a:srgbClr val="FF0300"/>
              </a:gs>
              <a:gs pos="50000">
                <a:srgbClr val="4D0808"/>
              </a:gs>
              <a:gs pos="64999">
                <a:srgbClr val="FF0300"/>
              </a:gs>
              <a:gs pos="77499">
                <a:srgbClr val="FF7A00"/>
              </a:gs>
              <a:gs pos="100000">
                <a:srgbClr val="FFF2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88" name="AutoShape 27"/>
          <p:cNvSpPr>
            <a:spLocks noChangeArrowheads="1"/>
          </p:cNvSpPr>
          <p:nvPr/>
        </p:nvSpPr>
        <p:spPr bwMode="auto">
          <a:xfrm rot="-4050320">
            <a:off x="5749925" y="2549525"/>
            <a:ext cx="285750" cy="1016000"/>
          </a:xfrm>
          <a:prstGeom prst="curvedLeftArrow">
            <a:avLst>
              <a:gd name="adj1" fmla="val 71111"/>
              <a:gd name="adj2" fmla="val 142222"/>
              <a:gd name="adj3" fmla="val 33333"/>
            </a:avLst>
          </a:prstGeom>
          <a:gradFill rotWithShape="0">
            <a:gsLst>
              <a:gs pos="0">
                <a:srgbClr val="FFF200"/>
              </a:gs>
              <a:gs pos="22501">
                <a:srgbClr val="FF7A00"/>
              </a:gs>
              <a:gs pos="35001">
                <a:srgbClr val="FF0300"/>
              </a:gs>
              <a:gs pos="50000">
                <a:srgbClr val="4D0808"/>
              </a:gs>
              <a:gs pos="64999">
                <a:srgbClr val="FF0300"/>
              </a:gs>
              <a:gs pos="77499">
                <a:srgbClr val="FF7A00"/>
              </a:gs>
              <a:gs pos="100000">
                <a:srgbClr val="FFF200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2789" name="Oval 28"/>
          <p:cNvSpPr>
            <a:spLocks noChangeArrowheads="1"/>
          </p:cNvSpPr>
          <p:nvPr/>
        </p:nvSpPr>
        <p:spPr bwMode="auto">
          <a:xfrm>
            <a:off x="3048000" y="2514600"/>
            <a:ext cx="2540000" cy="91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1C1C1C"/>
                </a:solidFill>
                <a:latin typeface="Verdana" pitchFamily="34" charset="0"/>
              </a:rPr>
              <a:t>PAJAK MASUKAN</a:t>
            </a:r>
          </a:p>
        </p:txBody>
      </p:sp>
      <p:sp>
        <p:nvSpPr>
          <p:cNvPr id="32790" name="AutoShape 32"/>
          <p:cNvSpPr>
            <a:spLocks noChangeArrowheads="1"/>
          </p:cNvSpPr>
          <p:nvPr/>
        </p:nvSpPr>
        <p:spPr bwMode="auto">
          <a:xfrm>
            <a:off x="4402138" y="5638800"/>
            <a:ext cx="4267200" cy="971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1C1C1C"/>
                </a:solidFill>
                <a:latin typeface="Verdana" pitchFamily="34" charset="0"/>
              </a:rPr>
              <a:t>PM YG TELAH DIKREDITKAN HARUS DIHITUNG KEMBALI PADA AKHIR THN BUKU</a:t>
            </a:r>
          </a:p>
        </p:txBody>
      </p:sp>
    </p:spTree>
    <p:extLst>
      <p:ext uri="{BB962C8B-B14F-4D97-AF65-F5344CB8AC3E}">
        <p14:creationId xmlns="" xmlns:p14="http://schemas.microsoft.com/office/powerpoint/2010/main" val="4266996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2"/>
          <p:cNvSpPr>
            <a:spLocks noChangeArrowheads="1"/>
          </p:cNvSpPr>
          <p:nvPr/>
        </p:nvSpPr>
        <p:spPr bwMode="auto">
          <a:xfrm>
            <a:off x="609600" y="2971800"/>
            <a:ext cx="8077200" cy="762000"/>
          </a:xfrm>
          <a:prstGeom prst="roundRect">
            <a:avLst>
              <a:gd name="adj" fmla="val 12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 dirty="0">
                <a:latin typeface="Verdana" pitchFamily="34" charset="0"/>
              </a:rPr>
              <a:t>DI DALAM </a:t>
            </a:r>
            <a:r>
              <a:rPr lang="en-US" b="1" dirty="0" smtClean="0">
                <a:latin typeface="Verdana" pitchFamily="34" charset="0"/>
              </a:rPr>
              <a:t>DAERAH</a:t>
            </a:r>
            <a:endParaRPr lang="en-US" b="1" dirty="0">
              <a:latin typeface="Verdana" pitchFamily="34" charset="0"/>
            </a:endParaRPr>
          </a:p>
          <a:p>
            <a:pPr algn="ctr" eaLnBrk="0" hangingPunct="0"/>
            <a:r>
              <a:rPr lang="en-US" b="1" dirty="0">
                <a:latin typeface="Verdana" pitchFamily="34" charset="0"/>
              </a:rPr>
              <a:t>PABEAN</a:t>
            </a:r>
          </a:p>
        </p:txBody>
      </p: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1447800" y="5562601"/>
            <a:ext cx="6486525" cy="762000"/>
          </a:xfrm>
          <a:prstGeom prst="roundRect">
            <a:avLst>
              <a:gd name="adj" fmla="val 1247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marL="952500" eaLnBrk="0" hangingPunct="0">
              <a:buFontTx/>
              <a:buChar char="•"/>
            </a:pPr>
            <a:r>
              <a:rPr lang="en-US" b="1">
                <a:latin typeface="Verdana" pitchFamily="34" charset="0"/>
              </a:rPr>
              <a:t>  ORANG PRIBADI</a:t>
            </a:r>
          </a:p>
          <a:p>
            <a:pPr marL="952500" eaLnBrk="0" hangingPunct="0">
              <a:buFontTx/>
              <a:buChar char="•"/>
            </a:pPr>
            <a:r>
              <a:rPr lang="en-US" b="1">
                <a:latin typeface="Verdana" pitchFamily="34" charset="0"/>
              </a:rPr>
              <a:t>  BADAN</a:t>
            </a:r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3276600" y="2438400"/>
            <a:ext cx="2743200" cy="40005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3276600" y="5105400"/>
            <a:ext cx="2743200" cy="40005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3200" b="1" baseline="30000" dirty="0">
              <a:solidFill>
                <a:schemeClr val="bg2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3200" b="1" baseline="30000" dirty="0">
                <a:solidFill>
                  <a:schemeClr val="bg2"/>
                </a:solidFill>
                <a:latin typeface="Verdana" pitchFamily="34" charset="0"/>
              </a:rPr>
              <a:t>OLEH</a:t>
            </a: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228600"/>
            <a:ext cx="7772400" cy="838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PPN &amp;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</a:rPr>
              <a:t>PPn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 BM</a:t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(PENGERTIAN UMUM)</a:t>
            </a:r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>
            <a:off x="762000" y="1676400"/>
            <a:ext cx="77724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>
                <a:latin typeface="Verdana" pitchFamily="34" charset="0"/>
              </a:rPr>
              <a:t>PAJAK ATAS KONSUMSI  </a:t>
            </a:r>
          </a:p>
          <a:p>
            <a:pPr algn="ctr" eaLnBrk="0" hangingPunct="0"/>
            <a:r>
              <a:rPr lang="en-US" b="1" dirty="0">
                <a:latin typeface="Verdana" pitchFamily="34" charset="0"/>
              </a:rPr>
              <a:t>BKP/JKP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106" name="AutoShape 9"/>
          <p:cNvSpPr>
            <a:spLocks noChangeArrowheads="1"/>
          </p:cNvSpPr>
          <p:nvPr/>
        </p:nvSpPr>
        <p:spPr bwMode="auto">
          <a:xfrm>
            <a:off x="3200400" y="1143000"/>
            <a:ext cx="2743200" cy="40005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62000" y="4267200"/>
            <a:ext cx="80010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 smtClean="0">
                <a:latin typeface="Verdana" pitchFamily="34" charset="0"/>
              </a:rPr>
              <a:t>YANG DIKENAKAN SECARA BERTINGKAT DI SETIAP </a:t>
            </a:r>
          </a:p>
          <a:p>
            <a:pPr algn="ctr" eaLnBrk="0" hangingPunct="0"/>
            <a:r>
              <a:rPr lang="en-US" b="1" dirty="0" smtClean="0">
                <a:latin typeface="Verdana" pitchFamily="34" charset="0"/>
              </a:rPr>
              <a:t>JALUR PRODUKSI /DISTRIBUSI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429000" y="3886200"/>
            <a:ext cx="2743200" cy="304800"/>
          </a:xfrm>
          <a:prstGeom prst="downArrow">
            <a:avLst>
              <a:gd name="adj1" fmla="val 75009"/>
              <a:gd name="adj2" fmla="val 5002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KARAKTERISTIK PPN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371600"/>
            <a:ext cx="8647113" cy="5486400"/>
          </a:xfrm>
        </p:spPr>
        <p:txBody>
          <a:bodyPr>
            <a:noAutofit/>
          </a:bodyPr>
          <a:lstStyle/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tidak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langsung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artinya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beban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dilimpahkan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kepada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pihak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lain.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Sehingga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pemikul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beban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penyetor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negara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berada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pihak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berbeda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objektif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artinya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timbulnya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kewajiban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ditentukan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oleh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objek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Indonesia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menggunakan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tarif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tunggal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10%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apabila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diperlukan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dapat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diubah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paling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rendah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5%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paling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tinggi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15%.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bersifat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multi stage levy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artinya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dikenakan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pada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setiap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mata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rantai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jalur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produksi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jalur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distribusi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merupakan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atas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konsumsi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di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negeri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(destination principle).</a:t>
            </a:r>
          </a:p>
          <a:p>
            <a:pPr algn="just">
              <a:spcBef>
                <a:spcPct val="25000"/>
              </a:spcBef>
            </a:pP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Pemungutan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pajaknya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menggunakan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faktur</a:t>
            </a:r>
            <a:r>
              <a:rPr lang="en-US" sz="2000" b="1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algn="just">
              <a:spcBef>
                <a:spcPct val="25000"/>
              </a:spcBef>
            </a:pP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Penghitungan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PPN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terutang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disetor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ke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negara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menggunakan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indirect </a:t>
            </a:r>
            <a:r>
              <a:rPr lang="en-US" sz="2000" dirty="0" err="1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substraction</a:t>
            </a:r>
            <a:r>
              <a:rPr lang="en-US" sz="2000" dirty="0" smtClean="0">
                <a:solidFill>
                  <a:srgbClr val="CC3300"/>
                </a:solidFill>
                <a:latin typeface="Batang" pitchFamily="18" charset="-127"/>
                <a:ea typeface="Batang" pitchFamily="18" charset="-127"/>
              </a:rPr>
              <a:t> method/credit method/invoice method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cara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mengkreditkan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pajak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masukan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(PK-PM).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91200" y="3124200"/>
            <a:ext cx="3048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3124200"/>
            <a:ext cx="3200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SKEMA PPN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9563" y="3225800"/>
            <a:ext cx="3033712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Tahoma" pitchFamily="34" charset="0"/>
              </a:rPr>
              <a:t>Penjual</a:t>
            </a:r>
            <a:r>
              <a:rPr lang="en-US" sz="2000">
                <a:latin typeface="Tahoma" pitchFamily="34" charset="0"/>
              </a:rPr>
              <a:t>/Pengusaha Jasa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870575" y="3225800"/>
            <a:ext cx="2924175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  <a:latin typeface="Tahoma" pitchFamily="34" charset="0"/>
              </a:rPr>
              <a:t>Pembeli</a:t>
            </a:r>
            <a:r>
              <a:rPr lang="en-US" sz="2000">
                <a:latin typeface="Tahoma" pitchFamily="34" charset="0"/>
              </a:rPr>
              <a:t>/Penerima Jasa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1000" y="3784600"/>
            <a:ext cx="2890838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ahoma" pitchFamily="34" charset="0"/>
              </a:rPr>
              <a:t>Pemotong Pajak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943600" y="3784600"/>
            <a:ext cx="2776538" cy="406400"/>
          </a:xfrm>
          <a:prstGeom prst="rect">
            <a:avLst/>
          </a:prstGeom>
          <a:solidFill>
            <a:srgbClr val="C797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Tahoma" pitchFamily="34" charset="0"/>
              </a:rPr>
              <a:t>Pemikul Beban Pajak</a:t>
            </a:r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flipV="1">
            <a:off x="1600200" y="2286000"/>
            <a:ext cx="6019800" cy="838200"/>
          </a:xfrm>
          <a:custGeom>
            <a:avLst/>
            <a:gdLst>
              <a:gd name="T0" fmla="*/ 0 w 1680"/>
              <a:gd name="T1" fmla="*/ 0 h 816"/>
              <a:gd name="T2" fmla="*/ 2147483647 w 1680"/>
              <a:gd name="T3" fmla="*/ 2147483647 h 816"/>
              <a:gd name="T4" fmla="*/ 2147483647 w 1680"/>
              <a:gd name="T5" fmla="*/ 0 h 816"/>
              <a:gd name="T6" fmla="*/ 0 60000 65536"/>
              <a:gd name="T7" fmla="*/ 0 60000 65536"/>
              <a:gd name="T8" fmla="*/ 0 60000 65536"/>
              <a:gd name="T9" fmla="*/ 0 w 1680"/>
              <a:gd name="T10" fmla="*/ 0 h 816"/>
              <a:gd name="T11" fmla="*/ 1680 w 1680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816">
                <a:moveTo>
                  <a:pt x="0" y="0"/>
                </a:moveTo>
                <a:cubicBezTo>
                  <a:pt x="268" y="408"/>
                  <a:pt x="536" y="816"/>
                  <a:pt x="816" y="816"/>
                </a:cubicBezTo>
                <a:cubicBezTo>
                  <a:pt x="1096" y="816"/>
                  <a:pt x="1536" y="136"/>
                  <a:pt x="168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1676400" y="4267200"/>
            <a:ext cx="6019800" cy="838200"/>
          </a:xfrm>
          <a:custGeom>
            <a:avLst/>
            <a:gdLst>
              <a:gd name="T0" fmla="*/ 0 w 1680"/>
              <a:gd name="T1" fmla="*/ 0 h 816"/>
              <a:gd name="T2" fmla="*/ 2147483647 w 1680"/>
              <a:gd name="T3" fmla="*/ 2147483647 h 816"/>
              <a:gd name="T4" fmla="*/ 2147483647 w 1680"/>
              <a:gd name="T5" fmla="*/ 0 h 816"/>
              <a:gd name="T6" fmla="*/ 0 60000 65536"/>
              <a:gd name="T7" fmla="*/ 0 60000 65536"/>
              <a:gd name="T8" fmla="*/ 0 60000 65536"/>
              <a:gd name="T9" fmla="*/ 0 w 1680"/>
              <a:gd name="T10" fmla="*/ 0 h 816"/>
              <a:gd name="T11" fmla="*/ 1680 w 1680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816">
                <a:moveTo>
                  <a:pt x="0" y="0"/>
                </a:moveTo>
                <a:cubicBezTo>
                  <a:pt x="268" y="408"/>
                  <a:pt x="536" y="816"/>
                  <a:pt x="816" y="816"/>
                </a:cubicBezTo>
                <a:cubicBezTo>
                  <a:pt x="1096" y="816"/>
                  <a:pt x="1536" y="136"/>
                  <a:pt x="168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4225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4953000"/>
            <a:ext cx="617538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ahoma" pitchFamily="34" charset="0"/>
              </a:rPr>
              <a:t>PPN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1963" y="5975350"/>
            <a:ext cx="24288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PPN disetor ke negara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600200" y="4267200"/>
            <a:ext cx="0" cy="170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76600" y="2133600"/>
            <a:ext cx="2513013" cy="685800"/>
            <a:chOff x="2112" y="1344"/>
            <a:chExt cx="1583" cy="432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112" y="1344"/>
              <a:ext cx="1583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latin typeface="Tahoma" pitchFamily="34" charset="0"/>
                </a:rPr>
                <a:t>Penyerahan BKP/JKP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112" y="1558"/>
              <a:ext cx="1583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latin typeface="Tahoma" pitchFamily="34" charset="0"/>
                </a:rPr>
                <a:t>Membuat Faktur Pajak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CONTOH: MULTI STAGE LEVY</a:t>
            </a:r>
            <a:br>
              <a:rPr lang="en-US" smtClean="0"/>
            </a:br>
            <a:r>
              <a:rPr lang="en-US" smtClean="0"/>
              <a:t>(NON-KUMULATIF)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3500" y="1274763"/>
            <a:ext cx="6477000" cy="55832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0"/>
            <a:ext cx="7772400" cy="13144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OBJEK PPN</a:t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PASAL 4 UU PPN</a:t>
            </a:r>
            <a:endParaRPr lang="en-US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6" name="AutoShape 1036"/>
          <p:cNvSpPr>
            <a:spLocks noChangeArrowheads="1"/>
          </p:cNvSpPr>
          <p:nvPr/>
        </p:nvSpPr>
        <p:spPr bwMode="auto">
          <a:xfrm>
            <a:off x="1422400" y="13144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1037"/>
          <p:cNvSpPr>
            <a:spLocks noChangeArrowheads="1"/>
          </p:cNvSpPr>
          <p:nvPr/>
        </p:nvSpPr>
        <p:spPr bwMode="auto">
          <a:xfrm>
            <a:off x="6197600" y="13144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1041"/>
          <p:cNvSpPr>
            <a:spLocks noChangeArrowheads="1"/>
          </p:cNvSpPr>
          <p:nvPr/>
        </p:nvSpPr>
        <p:spPr bwMode="auto">
          <a:xfrm flipH="1">
            <a:off x="304800" y="2000250"/>
            <a:ext cx="203200" cy="39433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54"/>
          <p:cNvGrpSpPr>
            <a:grpSpLocks/>
          </p:cNvGrpSpPr>
          <p:nvPr/>
        </p:nvGrpSpPr>
        <p:grpSpPr bwMode="auto">
          <a:xfrm>
            <a:off x="381000" y="1676400"/>
            <a:ext cx="8434388" cy="4533900"/>
            <a:chOff x="319" y="1080"/>
            <a:chExt cx="5313" cy="2856"/>
          </a:xfrm>
        </p:grpSpPr>
        <p:sp>
          <p:nvSpPr>
            <p:cNvPr id="5131" name="AutoShape 1029"/>
            <p:cNvSpPr>
              <a:spLocks noChangeArrowheads="1"/>
            </p:cNvSpPr>
            <p:nvPr/>
          </p:nvSpPr>
          <p:spPr bwMode="auto">
            <a:xfrm>
              <a:off x="459" y="1080"/>
              <a:ext cx="2293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PENYERAHAN BKP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DLM DRH PABEAN</a:t>
              </a:r>
            </a:p>
          </p:txBody>
        </p:sp>
        <p:sp>
          <p:nvSpPr>
            <p:cNvPr id="5132" name="AutoShape 1030"/>
            <p:cNvSpPr>
              <a:spLocks noChangeArrowheads="1"/>
            </p:cNvSpPr>
            <p:nvPr/>
          </p:nvSpPr>
          <p:spPr bwMode="auto">
            <a:xfrm>
              <a:off x="2880" y="1080"/>
              <a:ext cx="2432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IMPOR BKP</a:t>
              </a:r>
            </a:p>
          </p:txBody>
        </p:sp>
        <p:sp>
          <p:nvSpPr>
            <p:cNvPr id="5133" name="AutoShape 1031"/>
            <p:cNvSpPr>
              <a:spLocks noChangeArrowheads="1"/>
            </p:cNvSpPr>
            <p:nvPr/>
          </p:nvSpPr>
          <p:spPr bwMode="auto">
            <a:xfrm>
              <a:off x="459" y="1548"/>
              <a:ext cx="2293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PENYERAHAN JKP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DLM DRH PABEAN</a:t>
              </a:r>
            </a:p>
          </p:txBody>
        </p:sp>
        <p:sp>
          <p:nvSpPr>
            <p:cNvPr id="5134" name="AutoShape 1032"/>
            <p:cNvSpPr>
              <a:spLocks noChangeArrowheads="1"/>
            </p:cNvSpPr>
            <p:nvPr/>
          </p:nvSpPr>
          <p:spPr bwMode="auto">
            <a:xfrm>
              <a:off x="2880" y="1548"/>
              <a:ext cx="2432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500" b="1">
                  <a:latin typeface="Verdana" pitchFamily="34" charset="0"/>
                </a:rPr>
                <a:t>PEMANFAATAN 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BKP TDK BERWUJUD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DR LUAR DRH PBN</a:t>
              </a:r>
            </a:p>
          </p:txBody>
        </p:sp>
        <p:sp>
          <p:nvSpPr>
            <p:cNvPr id="5135" name="AutoShape 1033"/>
            <p:cNvSpPr>
              <a:spLocks noChangeArrowheads="1"/>
            </p:cNvSpPr>
            <p:nvPr/>
          </p:nvSpPr>
          <p:spPr bwMode="auto">
            <a:xfrm>
              <a:off x="448" y="2016"/>
              <a:ext cx="2293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EKSPOR BKP</a:t>
              </a:r>
            </a:p>
          </p:txBody>
        </p:sp>
        <p:sp>
          <p:nvSpPr>
            <p:cNvPr id="5136" name="AutoShape 1038"/>
            <p:cNvSpPr>
              <a:spLocks noChangeArrowheads="1"/>
            </p:cNvSpPr>
            <p:nvPr/>
          </p:nvSpPr>
          <p:spPr bwMode="auto">
            <a:xfrm>
              <a:off x="463" y="3144"/>
              <a:ext cx="2293" cy="792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PENYERAHAN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AKTIVA BEKAS</a:t>
              </a:r>
            </a:p>
            <a:p>
              <a:pPr algn="ctr" eaLnBrk="0" hangingPunct="0"/>
              <a:r>
                <a:rPr lang="en-US" sz="1800" b="1" dirty="0">
                  <a:latin typeface="Verdana" pitchFamily="34" charset="0"/>
                </a:rPr>
                <a:t>(PASAL 16D UU PPN)</a:t>
              </a:r>
            </a:p>
          </p:txBody>
        </p:sp>
        <p:sp>
          <p:nvSpPr>
            <p:cNvPr id="5137" name="AutoShape 1039"/>
            <p:cNvSpPr>
              <a:spLocks noChangeArrowheads="1"/>
            </p:cNvSpPr>
            <p:nvPr/>
          </p:nvSpPr>
          <p:spPr bwMode="auto">
            <a:xfrm>
              <a:off x="2911" y="3144"/>
              <a:ext cx="2432" cy="792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500" b="1" dirty="0">
                  <a:latin typeface="Verdana" pitchFamily="34" charset="0"/>
                </a:rPr>
                <a:t>MEMBANGUN</a:t>
              </a:r>
            </a:p>
            <a:p>
              <a:pPr algn="ctr" eaLnBrk="0" hangingPunct="0"/>
              <a:r>
                <a:rPr lang="en-US" sz="1500" b="1" dirty="0">
                  <a:latin typeface="Verdana" pitchFamily="34" charset="0"/>
                </a:rPr>
                <a:t>SENDIRI</a:t>
              </a:r>
            </a:p>
            <a:p>
              <a:pPr algn="ctr" eaLnBrk="0" hangingPunct="0"/>
              <a:r>
                <a:rPr lang="en-US" sz="1500" b="1" dirty="0">
                  <a:latin typeface="Verdana" pitchFamily="34" charset="0"/>
                </a:rPr>
                <a:t>(PASAL 16C UU PPN </a:t>
              </a:r>
              <a:r>
                <a:rPr lang="en-US" sz="1500" b="1" dirty="0" err="1">
                  <a:latin typeface="Verdana" pitchFamily="34" charset="0"/>
                </a:rPr>
                <a:t>jo</a:t>
              </a:r>
              <a:r>
                <a:rPr lang="en-US" sz="1500" b="1" dirty="0">
                  <a:latin typeface="Verdana" pitchFamily="34" charset="0"/>
                </a:rPr>
                <a:t>.</a:t>
              </a:r>
            </a:p>
            <a:p>
              <a:pPr algn="ctr" eaLnBrk="0" hangingPunct="0"/>
              <a:r>
                <a:rPr lang="en-US" sz="1500" b="1" dirty="0" smtClean="0">
                  <a:latin typeface="Verdana" pitchFamily="34" charset="0"/>
                </a:rPr>
                <a:t>PMK No. 163/PMK.03/2012)</a:t>
              </a:r>
              <a:endParaRPr lang="en-US" sz="1500" b="1" dirty="0">
                <a:latin typeface="Verdana" pitchFamily="34" charset="0"/>
              </a:endParaRPr>
            </a:p>
          </p:txBody>
        </p:sp>
        <p:sp>
          <p:nvSpPr>
            <p:cNvPr id="5138" name="AutoShape 1040"/>
            <p:cNvSpPr>
              <a:spLocks noChangeArrowheads="1"/>
            </p:cNvSpPr>
            <p:nvPr/>
          </p:nvSpPr>
          <p:spPr bwMode="auto">
            <a:xfrm>
              <a:off x="2880" y="2046"/>
              <a:ext cx="2432" cy="426"/>
            </a:xfrm>
            <a:prstGeom prst="roundRect">
              <a:avLst>
                <a:gd name="adj" fmla="val 12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1500" b="1">
                  <a:latin typeface="Verdana" pitchFamily="34" charset="0"/>
                </a:rPr>
                <a:t>PEMANFAATAN 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JKP DR LUAR </a:t>
              </a:r>
            </a:p>
            <a:p>
              <a:pPr algn="ctr" eaLnBrk="0" hangingPunct="0"/>
              <a:r>
                <a:rPr lang="en-US" sz="1500" b="1">
                  <a:latin typeface="Verdana" pitchFamily="34" charset="0"/>
                </a:rPr>
                <a:t>DAERAH PABEAN</a:t>
              </a:r>
            </a:p>
          </p:txBody>
        </p:sp>
        <p:sp>
          <p:nvSpPr>
            <p:cNvPr id="5139" name="AutoShape 1043"/>
            <p:cNvSpPr>
              <a:spLocks noChangeArrowheads="1"/>
            </p:cNvSpPr>
            <p:nvPr/>
          </p:nvSpPr>
          <p:spPr bwMode="auto">
            <a:xfrm rot="-5371998">
              <a:off x="231" y="2824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AutoShape 1044"/>
            <p:cNvSpPr>
              <a:spLocks noChangeArrowheads="1"/>
            </p:cNvSpPr>
            <p:nvPr/>
          </p:nvSpPr>
          <p:spPr bwMode="auto">
            <a:xfrm rot="-5371998">
              <a:off x="232" y="1708"/>
              <a:ext cx="306" cy="130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AutoShape 1045"/>
            <p:cNvSpPr>
              <a:spLocks noChangeArrowheads="1"/>
            </p:cNvSpPr>
            <p:nvPr/>
          </p:nvSpPr>
          <p:spPr bwMode="auto">
            <a:xfrm rot="-5371998">
              <a:off x="231" y="2176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AutoShape 1047"/>
            <p:cNvSpPr>
              <a:spLocks noChangeArrowheads="1"/>
            </p:cNvSpPr>
            <p:nvPr/>
          </p:nvSpPr>
          <p:spPr bwMode="auto">
            <a:xfrm rot="5301835">
              <a:off x="5287" y="1240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048"/>
            <p:cNvSpPr>
              <a:spLocks noChangeArrowheads="1"/>
            </p:cNvSpPr>
            <p:nvPr/>
          </p:nvSpPr>
          <p:spPr bwMode="auto">
            <a:xfrm rot="-5371998">
              <a:off x="231" y="1240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AutoShape 1049"/>
            <p:cNvSpPr>
              <a:spLocks noChangeArrowheads="1"/>
            </p:cNvSpPr>
            <p:nvPr/>
          </p:nvSpPr>
          <p:spPr bwMode="auto">
            <a:xfrm rot="5301835">
              <a:off x="5288" y="2176"/>
              <a:ext cx="306" cy="130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AutoShape 1050"/>
            <p:cNvSpPr>
              <a:spLocks noChangeArrowheads="1"/>
            </p:cNvSpPr>
            <p:nvPr/>
          </p:nvSpPr>
          <p:spPr bwMode="auto">
            <a:xfrm rot="5301835">
              <a:off x="5288" y="1708"/>
              <a:ext cx="306" cy="130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AutoShape 1051"/>
            <p:cNvSpPr>
              <a:spLocks noChangeArrowheads="1"/>
            </p:cNvSpPr>
            <p:nvPr/>
          </p:nvSpPr>
          <p:spPr bwMode="auto">
            <a:xfrm rot="5301835">
              <a:off x="5287" y="2860"/>
              <a:ext cx="306" cy="129"/>
            </a:xfrm>
            <a:prstGeom prst="downArrow">
              <a:avLst>
                <a:gd name="adj1" fmla="val 16046"/>
                <a:gd name="adj2" fmla="val 45421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Rectangle 1053"/>
            <p:cNvSpPr>
              <a:spLocks noChangeArrowheads="1"/>
            </p:cNvSpPr>
            <p:nvPr/>
          </p:nvSpPr>
          <p:spPr bwMode="auto">
            <a:xfrm flipH="1">
              <a:off x="5504" y="1260"/>
              <a:ext cx="128" cy="2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AutoShape 1033"/>
          <p:cNvSpPr>
            <a:spLocks noChangeArrowheads="1"/>
          </p:cNvSpPr>
          <p:nvPr/>
        </p:nvSpPr>
        <p:spPr bwMode="auto">
          <a:xfrm>
            <a:off x="609600" y="4048125"/>
            <a:ext cx="3640138" cy="6762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Verdana" pitchFamily="34" charset="0"/>
              </a:rPr>
              <a:t>EKSPOR </a:t>
            </a:r>
            <a:r>
              <a:rPr lang="en-US" sz="1800" b="1" dirty="0" smtClean="0">
                <a:latin typeface="Verdana" pitchFamily="34" charset="0"/>
              </a:rPr>
              <a:t>BKP </a:t>
            </a:r>
          </a:p>
          <a:p>
            <a:pPr algn="ctr" eaLnBrk="0" hangingPunct="0"/>
            <a:r>
              <a:rPr lang="en-US" sz="1800" b="1" dirty="0" smtClean="0">
                <a:latin typeface="Verdana" pitchFamily="34" charset="0"/>
              </a:rPr>
              <a:t>TIDAK BERWUJUD</a:t>
            </a:r>
            <a:endParaRPr lang="en-US" sz="1800" b="1" dirty="0">
              <a:latin typeface="Verdana" pitchFamily="34" charset="0"/>
            </a:endParaRPr>
          </a:p>
        </p:txBody>
      </p:sp>
      <p:sp>
        <p:nvSpPr>
          <p:cNvPr id="26" name="AutoShape 1033"/>
          <p:cNvSpPr>
            <a:spLocks noChangeArrowheads="1"/>
          </p:cNvSpPr>
          <p:nvPr/>
        </p:nvSpPr>
        <p:spPr bwMode="auto">
          <a:xfrm>
            <a:off x="4495800" y="4048125"/>
            <a:ext cx="3640138" cy="676275"/>
          </a:xfrm>
          <a:prstGeom prst="roundRect">
            <a:avLst>
              <a:gd name="adj" fmla="val 1247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800" b="1" dirty="0">
                <a:latin typeface="Verdana" pitchFamily="34" charset="0"/>
              </a:rPr>
              <a:t>EKSPOR </a:t>
            </a:r>
            <a:r>
              <a:rPr lang="en-US" sz="1800" b="1" dirty="0" smtClean="0">
                <a:latin typeface="Verdana" pitchFamily="34" charset="0"/>
              </a:rPr>
              <a:t>JKP</a:t>
            </a:r>
            <a:endParaRPr lang="en-US" sz="1800" b="1" dirty="0"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930400" y="228600"/>
            <a:ext cx="5384800" cy="12573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tx1"/>
                </a:solidFill>
                <a:latin typeface="Verdana" pitchFamily="34" charset="0"/>
              </a:rPr>
              <a:t>BKP</a:t>
            </a:r>
            <a:br>
              <a:rPr lang="en-US" b="1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sz="2800" b="1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Verdana" pitchFamily="34" charset="0"/>
              </a:rPr>
              <a:t>PASAL 1 AYAT (2) DAN (3)</a:t>
            </a:r>
          </a:p>
        </p:txBody>
      </p:sp>
      <p:sp>
        <p:nvSpPr>
          <p:cNvPr id="71683" name="Rectangle 1027"/>
          <p:cNvSpPr>
            <a:spLocks noChangeArrowheads="1"/>
          </p:cNvSpPr>
          <p:nvPr/>
        </p:nvSpPr>
        <p:spPr bwMode="auto">
          <a:xfrm>
            <a:off x="2032000" y="4857750"/>
            <a:ext cx="5892800" cy="148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SEMUA JENIS BARANG 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PADA PRINSIPNYA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MERUPAKAN BKP,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KECUALI DITENTUKAN LAIN</a:t>
            </a:r>
          </a:p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OLEH UU PPN</a:t>
            </a:r>
          </a:p>
        </p:txBody>
      </p:sp>
      <p:sp>
        <p:nvSpPr>
          <p:cNvPr id="71684" name="Rectangle 1028"/>
          <p:cNvSpPr>
            <a:spLocks noChangeArrowheads="1"/>
          </p:cNvSpPr>
          <p:nvPr/>
        </p:nvSpPr>
        <p:spPr bwMode="auto">
          <a:xfrm>
            <a:off x="1016000" y="1943100"/>
            <a:ext cx="30480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 </a:t>
            </a: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BERWUJUD</a:t>
            </a:r>
          </a:p>
        </p:txBody>
      </p:sp>
      <p:sp>
        <p:nvSpPr>
          <p:cNvPr id="71685" name="Rectangle 1029"/>
          <p:cNvSpPr>
            <a:spLocks noChangeArrowheads="1"/>
          </p:cNvSpPr>
          <p:nvPr/>
        </p:nvSpPr>
        <p:spPr bwMode="auto">
          <a:xfrm>
            <a:off x="5080000" y="1943100"/>
            <a:ext cx="3048000" cy="80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TAK</a:t>
            </a:r>
          </a:p>
          <a:p>
            <a:pPr algn="ctr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BERWUJUD</a:t>
            </a:r>
          </a:p>
        </p:txBody>
      </p:sp>
      <p:sp>
        <p:nvSpPr>
          <p:cNvPr id="71686" name="Rectangle 1030"/>
          <p:cNvSpPr>
            <a:spLocks noChangeArrowheads="1"/>
          </p:cNvSpPr>
          <p:nvPr/>
        </p:nvSpPr>
        <p:spPr bwMode="auto">
          <a:xfrm>
            <a:off x="1828800" y="2971800"/>
            <a:ext cx="6299200" cy="514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BERGERAK</a:t>
            </a:r>
          </a:p>
        </p:txBody>
      </p:sp>
      <p:sp>
        <p:nvSpPr>
          <p:cNvPr id="71687" name="Rectangle 1031"/>
          <p:cNvSpPr>
            <a:spLocks noChangeArrowheads="1"/>
          </p:cNvSpPr>
          <p:nvPr/>
        </p:nvSpPr>
        <p:spPr bwMode="auto">
          <a:xfrm>
            <a:off x="1828800" y="3657600"/>
            <a:ext cx="6299200" cy="514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000099">
                        <a:gamma/>
                        <a:shade val="46275"/>
                        <a:invGamma/>
                      </a:srgbClr>
                    </a:gs>
                    <a:gs pos="50000">
                      <a:srgbClr val="000099"/>
                    </a:gs>
                    <a:gs pos="100000">
                      <a:srgbClr val="0000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BARANG TAK BERGERAK</a:t>
            </a:r>
          </a:p>
        </p:txBody>
      </p:sp>
      <p:sp>
        <p:nvSpPr>
          <p:cNvPr id="6154" name="AutoShape 1032"/>
          <p:cNvSpPr>
            <a:spLocks noChangeArrowheads="1"/>
          </p:cNvSpPr>
          <p:nvPr/>
        </p:nvSpPr>
        <p:spPr bwMode="auto">
          <a:xfrm>
            <a:off x="5791200" y="15430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033"/>
          <p:cNvSpPr>
            <a:spLocks noChangeArrowheads="1"/>
          </p:cNvSpPr>
          <p:nvPr/>
        </p:nvSpPr>
        <p:spPr bwMode="auto">
          <a:xfrm>
            <a:off x="1930400" y="1543050"/>
            <a:ext cx="1524000" cy="342900"/>
          </a:xfrm>
          <a:prstGeom prst="downArrow">
            <a:avLst>
              <a:gd name="adj1" fmla="val 50000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034"/>
          <p:cNvSpPr>
            <a:spLocks noChangeArrowheads="1"/>
          </p:cNvSpPr>
          <p:nvPr/>
        </p:nvSpPr>
        <p:spPr bwMode="auto">
          <a:xfrm>
            <a:off x="3556000" y="4286250"/>
            <a:ext cx="2743200" cy="514350"/>
          </a:xfrm>
          <a:prstGeom prst="downArrow">
            <a:avLst>
              <a:gd name="adj1" fmla="val 75009"/>
              <a:gd name="adj2" fmla="val 5002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2000" b="1" baseline="30000">
              <a:solidFill>
                <a:srgbClr val="FAFD00"/>
              </a:solidFill>
              <a:latin typeface="Verdana" pitchFamily="34" charset="0"/>
            </a:endParaRPr>
          </a:p>
          <a:p>
            <a:pPr algn="ctr" eaLnBrk="0" hangingPunct="0"/>
            <a:endParaRPr lang="en-US" sz="2800" b="1" baseline="30000">
              <a:solidFill>
                <a:srgbClr val="FAFD00"/>
              </a:solidFill>
              <a:latin typeface="Verdana" pitchFamily="34" charset="0"/>
            </a:endParaRPr>
          </a:p>
        </p:txBody>
      </p:sp>
      <p:sp>
        <p:nvSpPr>
          <p:cNvPr id="6157" name="AutoShape 1035"/>
          <p:cNvSpPr>
            <a:spLocks noChangeArrowheads="1"/>
          </p:cNvSpPr>
          <p:nvPr/>
        </p:nvSpPr>
        <p:spPr bwMode="auto">
          <a:xfrm rot="-5371998">
            <a:off x="1384300" y="3797300"/>
            <a:ext cx="485775" cy="206375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036"/>
          <p:cNvSpPr>
            <a:spLocks noChangeArrowheads="1"/>
          </p:cNvSpPr>
          <p:nvPr/>
        </p:nvSpPr>
        <p:spPr bwMode="auto">
          <a:xfrm rot="-5371998">
            <a:off x="1381919" y="3083719"/>
            <a:ext cx="485775" cy="204787"/>
          </a:xfrm>
          <a:prstGeom prst="downArrow">
            <a:avLst>
              <a:gd name="adj1" fmla="val 16046"/>
              <a:gd name="adj2" fmla="val 45421"/>
            </a:avLst>
          </a:prstGeom>
          <a:gradFill rotWithShape="0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037"/>
          <p:cNvSpPr>
            <a:spLocks noChangeArrowheads="1"/>
          </p:cNvSpPr>
          <p:nvPr/>
        </p:nvSpPr>
        <p:spPr bwMode="auto">
          <a:xfrm flipH="1">
            <a:off x="1320800" y="2743200"/>
            <a:ext cx="203200" cy="1200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363636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545</TotalTime>
  <Words>2459</Words>
  <Application>Microsoft Office PowerPoint</Application>
  <PresentationFormat>On-screen Show (4:3)</PresentationFormat>
  <Paragraphs>500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Civic</vt:lpstr>
      <vt:lpstr>Blends</vt:lpstr>
      <vt:lpstr>1_Blends</vt:lpstr>
      <vt:lpstr>2_Blends</vt:lpstr>
      <vt:lpstr>3_Blends</vt:lpstr>
      <vt:lpstr>4_Blends</vt:lpstr>
      <vt:lpstr>5_Blends</vt:lpstr>
      <vt:lpstr>Slide 1</vt:lpstr>
      <vt:lpstr>DASAR HUKUM</vt:lpstr>
      <vt:lpstr>PENGERTIAN NILAI TAMBAH DALAM PPN</vt:lpstr>
      <vt:lpstr>PPN &amp; PPn BM  (PENGERTIAN UMUM)</vt:lpstr>
      <vt:lpstr>KARAKTERISTIK PPN</vt:lpstr>
      <vt:lpstr>SKEMA PPN</vt:lpstr>
      <vt:lpstr>CONTOH: MULTI STAGE LEVY (NON-KUMULATIF)</vt:lpstr>
      <vt:lpstr>OBJEK PPN  PASAL 4 UU PPN</vt:lpstr>
      <vt:lpstr>BKP  PASAL 1 AYAT (2) DAN (3)</vt:lpstr>
      <vt:lpstr>BUKAN BKP  PASAL 4A AYAT (2)</vt:lpstr>
      <vt:lpstr>PENYERAHAN BKP  PASAL 1A AYAT (1)</vt:lpstr>
      <vt:lpstr>TIDAK TERMASUK PENYERAHAN BKP  PASAL 1A AYAT (2)</vt:lpstr>
      <vt:lpstr>JKP  PASAL 1 AYAT (5) DAN (6)</vt:lpstr>
      <vt:lpstr>BUKAN JKP  PASAL 4A AYAT (3)</vt:lpstr>
      <vt:lpstr>Tugas Mandiri</vt:lpstr>
      <vt:lpstr>PENGUSAHA KENA PAJAK (PKP)</vt:lpstr>
      <vt:lpstr>KEWAJIBAN PKP  PASAL 3A AYAT (1) DAN (2)</vt:lpstr>
      <vt:lpstr>DPP PPN  PASAL 1 ANGKA 17</vt:lpstr>
      <vt:lpstr>DASAR PENGENAAN PAJAK</vt:lpstr>
      <vt:lpstr>NILAI LAIN SEBAGAI DPP</vt:lpstr>
      <vt:lpstr>CONTOH SOAL</vt:lpstr>
      <vt:lpstr>SAAT TERUTANG PPN  (PASAL 11 UU PPN)</vt:lpstr>
      <vt:lpstr>SAAT TERUTANGNYA PPN</vt:lpstr>
      <vt:lpstr>TEMPAT TERUTANG PPN   ( PASAL 12 )</vt:lpstr>
      <vt:lpstr>PKP MEMPUNYAI SATU ATAU LEBIH TEMPAT KEGIATAN USAHA DI LUAR  TEMPAT TINGGAL/TEMPAT KEDUDUKAN</vt:lpstr>
      <vt:lpstr>MEKANISME PPN</vt:lpstr>
      <vt:lpstr>PENGKREDITAN   PAJAK MASUKAN  PASAL 9 AYAT (2) S.D. (4) &amp; PASAL 13 </vt:lpstr>
      <vt:lpstr>PAJAK MASUKAN YG DAPAT DIKREDITKAN</vt:lpstr>
      <vt:lpstr>PAJAK MASUKAN YG   TDK DPT DIKREDITKAN  PASAL 9 AYAT (8) </vt:lpstr>
      <vt:lpstr>PENYERAHAN DALAM SUATU MASA PAJAK  PASAL 9 AYAT (5) &amp; (6)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</dc:creator>
  <cp:lastModifiedBy>it2</cp:lastModifiedBy>
  <cp:revision>15</cp:revision>
  <dcterms:created xsi:type="dcterms:W3CDTF">2013-09-20T07:58:05Z</dcterms:created>
  <dcterms:modified xsi:type="dcterms:W3CDTF">2013-10-29T08:04:51Z</dcterms:modified>
</cp:coreProperties>
</file>