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9BAA94-C6A1-4A84-BE0B-B93B4D4695F1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22045-F852-432A-8439-4C4D1E71E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Undang-undan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err="1" smtClean="0"/>
              <a:t>Oleh</a:t>
            </a:r>
            <a:r>
              <a:rPr lang="en-US" sz="3600" b="1" dirty="0" smtClean="0"/>
              <a:t>:</a:t>
            </a:r>
          </a:p>
          <a:p>
            <a:r>
              <a:rPr lang="en-US" sz="3600" b="1" dirty="0" err="1" smtClean="0"/>
              <a:t>Ary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Prastono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Widjaja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8001000" cy="1752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PERPAJAKAN</a:t>
            </a:r>
            <a:endParaRPr lang="en-US" sz="7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524000"/>
            <a:ext cx="7772400" cy="44957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Official </a:t>
            </a:r>
            <a:r>
              <a:rPr lang="en-US" dirty="0" err="1" smtClean="0"/>
              <a:t>Assesment</a:t>
            </a:r>
            <a:r>
              <a:rPr lang="en-US" dirty="0" smtClean="0"/>
              <a:t> :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.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(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1984 )</a:t>
            </a:r>
          </a:p>
          <a:p>
            <a:pPr algn="just"/>
            <a:r>
              <a:rPr lang="en-US" dirty="0" smtClean="0"/>
              <a:t>Self </a:t>
            </a:r>
            <a:r>
              <a:rPr lang="en-US" dirty="0" err="1" smtClean="0"/>
              <a:t>Assesment</a:t>
            </a:r>
            <a:r>
              <a:rPr lang="en-US" dirty="0" smtClean="0"/>
              <a:t> :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With holding system :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 </a:t>
            </a:r>
            <a:r>
              <a:rPr lang="en-US" dirty="0" err="1" smtClean="0"/>
              <a:t>perpajakan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memungut</a:t>
            </a:r>
            <a:r>
              <a:rPr lang="en-US" dirty="0" smtClean="0"/>
              <a:t> / </a:t>
            </a:r>
            <a:r>
              <a:rPr lang="en-US" dirty="0" err="1" smtClean="0"/>
              <a:t>memotong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transaksinya</a:t>
            </a:r>
            <a:r>
              <a:rPr lang="en-US" dirty="0" smtClean="0"/>
              <a:t> ( </a:t>
            </a:r>
            <a:r>
              <a:rPr lang="en-US" dirty="0" err="1" smtClean="0"/>
              <a:t>prinsip</a:t>
            </a:r>
            <a:r>
              <a:rPr lang="en-US" dirty="0" smtClean="0"/>
              <a:t> pay </a:t>
            </a:r>
            <a:r>
              <a:rPr lang="en-US" smtClean="0"/>
              <a:t>as you earn 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620000" cy="4464423"/>
          </a:xfrm>
        </p:spPr>
        <p:txBody>
          <a:bodyPr/>
          <a:lstStyle/>
          <a:p>
            <a:pPr algn="just"/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 smtClean="0"/>
              <a:t>Domisili</a:t>
            </a:r>
            <a:r>
              <a:rPr lang="en-US" sz="2400" dirty="0" smtClean="0"/>
              <a:t> : Negara </a:t>
            </a:r>
            <a:r>
              <a:rPr lang="en-US" sz="2400" dirty="0" err="1" smtClean="0"/>
              <a:t>berhak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wilayahnya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. </a:t>
            </a:r>
          </a:p>
          <a:p>
            <a:pPr algn="just"/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: Negara </a:t>
            </a:r>
            <a:r>
              <a:rPr lang="en-US" sz="2400" dirty="0" err="1" smtClean="0"/>
              <a:t>berhak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penghasilan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wilayahnya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manapun</a:t>
            </a:r>
            <a:r>
              <a:rPr lang="en-US" sz="2400" dirty="0" smtClean="0"/>
              <a:t> </a:t>
            </a:r>
            <a:r>
              <a:rPr lang="en-US" sz="2400" dirty="0" err="1" smtClean="0"/>
              <a:t>dia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(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)</a:t>
            </a:r>
          </a:p>
          <a:p>
            <a:pPr algn="just"/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 smtClean="0"/>
              <a:t>Kebangsaan</a:t>
            </a:r>
            <a:r>
              <a:rPr lang="en-US" sz="2400" dirty="0" smtClean="0"/>
              <a:t> : </a:t>
            </a:r>
            <a:r>
              <a:rPr lang="en-US" sz="2400" dirty="0" err="1" smtClean="0"/>
              <a:t>Pengenaan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status </a:t>
            </a:r>
            <a:r>
              <a:rPr lang="en-US" sz="2400" dirty="0" err="1" smtClean="0"/>
              <a:t>kebangsaan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772400" cy="423582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1 </a:t>
            </a:r>
            <a:r>
              <a:rPr lang="en-US" b="1" dirty="0" smtClean="0"/>
              <a:t>.  </a:t>
            </a:r>
            <a:r>
              <a:rPr lang="en-US" b="1" dirty="0" err="1" smtClean="0"/>
              <a:t>Stelsel</a:t>
            </a:r>
            <a:r>
              <a:rPr lang="en-US" b="1" dirty="0" smtClean="0"/>
              <a:t> </a:t>
            </a:r>
            <a:r>
              <a:rPr lang="en-US" b="1" dirty="0" err="1" smtClean="0"/>
              <a:t>Nyata</a:t>
            </a:r>
            <a:r>
              <a:rPr lang="en-US" b="1" dirty="0" smtClean="0"/>
              <a:t> ( </a:t>
            </a:r>
            <a:r>
              <a:rPr lang="en-US" b="1" dirty="0" err="1" smtClean="0"/>
              <a:t>Riil</a:t>
            </a:r>
            <a:r>
              <a:rPr lang="en-US" b="1" dirty="0" smtClean="0"/>
              <a:t> </a:t>
            </a:r>
            <a:r>
              <a:rPr lang="en-US" dirty="0" smtClean="0"/>
              <a:t>) :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.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Pajaknya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penghasilannya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stelsel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:</a:t>
            </a:r>
          </a:p>
          <a:p>
            <a:pPr algn="just">
              <a:buFontTx/>
              <a:buChar char="-"/>
            </a:pP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valid,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realistis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Kelemahan</a:t>
            </a:r>
            <a:r>
              <a:rPr lang="en-US" dirty="0" smtClean="0"/>
              <a:t> :</a:t>
            </a:r>
          </a:p>
          <a:p>
            <a:pPr algn="just">
              <a:buFontTx/>
              <a:buChar char="-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terbebani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algn="just">
              <a:buFontTx/>
              <a:buChar char="-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WP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beredar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0772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err="1" smtClean="0"/>
              <a:t>Stelsel</a:t>
            </a:r>
            <a:r>
              <a:rPr lang="en-US" b="1" dirty="0" smtClean="0"/>
              <a:t> </a:t>
            </a:r>
            <a:r>
              <a:rPr lang="en-US" b="1" dirty="0" err="1" smtClean="0"/>
              <a:t>Anggapan</a:t>
            </a:r>
            <a:r>
              <a:rPr lang="en-US" b="1" dirty="0" smtClean="0"/>
              <a:t> ( </a:t>
            </a:r>
            <a:r>
              <a:rPr lang="en-US" b="1" dirty="0" err="1" smtClean="0"/>
              <a:t>Fiktif</a:t>
            </a:r>
            <a:r>
              <a:rPr lang="en-US" b="1" dirty="0" smtClean="0"/>
              <a:t> ) :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UU.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2010.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melunasi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Kelebihan</a:t>
            </a:r>
            <a:r>
              <a:rPr lang="en-US" b="1" dirty="0" smtClean="0"/>
              <a:t> :</a:t>
            </a:r>
          </a:p>
          <a:p>
            <a:pPr>
              <a:buFontTx/>
              <a:buChar char="-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diangsur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 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(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)</a:t>
            </a:r>
          </a:p>
          <a:p>
            <a:pPr>
              <a:buNone/>
            </a:pPr>
            <a:r>
              <a:rPr lang="en-US" dirty="0" err="1" smtClean="0"/>
              <a:t>Kelemahan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  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05800" cy="4495799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Stelsel</a:t>
            </a:r>
            <a:r>
              <a:rPr lang="en-US" b="1" dirty="0" smtClean="0"/>
              <a:t> </a:t>
            </a:r>
            <a:r>
              <a:rPr lang="en-US" b="1" dirty="0" err="1" smtClean="0"/>
              <a:t>Campuran</a:t>
            </a:r>
            <a:r>
              <a:rPr lang="en-US" b="1" dirty="0" smtClean="0"/>
              <a:t> :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stelsel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stelsel</a:t>
            </a:r>
            <a:r>
              <a:rPr lang="en-US" dirty="0" smtClean="0"/>
              <a:t> </a:t>
            </a:r>
            <a:r>
              <a:rPr lang="en-US" dirty="0" err="1" smtClean="0"/>
              <a:t>fiktif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terhutang</a:t>
            </a:r>
            <a:r>
              <a:rPr lang="en-US" dirty="0" smtClean="0"/>
              <a:t> /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&gt;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= WP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restitusi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&lt;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= WP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1066800"/>
          </a:xfrm>
        </p:spPr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077200" cy="446442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 ( </a:t>
            </a:r>
            <a:r>
              <a:rPr lang="en-US" dirty="0" err="1" smtClean="0"/>
              <a:t>Penanggung</a:t>
            </a:r>
            <a:r>
              <a:rPr lang="en-US" dirty="0" smtClean="0"/>
              <a:t> </a:t>
            </a:r>
            <a:r>
              <a:rPr lang="en-US" dirty="0" err="1" smtClean="0"/>
              <a:t>Pajaknya</a:t>
            </a:r>
            <a:r>
              <a:rPr lang="en-US" dirty="0" smtClean="0"/>
              <a:t> )</a:t>
            </a:r>
          </a:p>
          <a:p>
            <a:pPr marL="457200" indent="-457200" algn="just">
              <a:buNone/>
            </a:pPr>
            <a:r>
              <a:rPr lang="en-US" dirty="0" smtClean="0"/>
              <a:t>    A.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: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dipikul</a:t>
            </a:r>
            <a:r>
              <a:rPr lang="en-US" dirty="0" smtClean="0"/>
              <a:t> /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dilimpahkan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457200" indent="-457200" algn="just">
              <a:buNone/>
            </a:pPr>
            <a:r>
              <a:rPr lang="en-US" dirty="0" smtClean="0"/>
              <a:t>          (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, PBB  )</a:t>
            </a:r>
          </a:p>
          <a:p>
            <a:pPr marL="457200" indent="-457200" algn="just">
              <a:buNone/>
            </a:pPr>
            <a:r>
              <a:rPr lang="en-US" dirty="0" smtClean="0"/>
              <a:t>    B.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: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.</a:t>
            </a:r>
          </a:p>
          <a:p>
            <a:pPr marL="457200" indent="-457200" algn="just">
              <a:buNone/>
            </a:pPr>
            <a:r>
              <a:rPr lang="en-US" dirty="0" smtClean="0"/>
              <a:t>           ( </a:t>
            </a:r>
            <a:r>
              <a:rPr lang="en-US" dirty="0" err="1" smtClean="0"/>
              <a:t>contoh</a:t>
            </a:r>
            <a:r>
              <a:rPr lang="en-US" dirty="0" smtClean="0"/>
              <a:t> : PPN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 cont’d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077200" cy="4464423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Subjektf</a:t>
            </a:r>
            <a:r>
              <a:rPr lang="en-US" dirty="0" smtClean="0"/>
              <a:t> :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subjeknya</a:t>
            </a:r>
            <a:r>
              <a:rPr lang="en-US" dirty="0" smtClean="0"/>
              <a:t>    (c0ntoh : </a:t>
            </a:r>
            <a:r>
              <a:rPr lang="en-US" dirty="0" err="1" smtClean="0"/>
              <a:t>PPh</a:t>
            </a:r>
            <a:r>
              <a:rPr lang="en-US" dirty="0" smtClean="0"/>
              <a:t> )</a:t>
            </a:r>
          </a:p>
          <a:p>
            <a:pPr marL="457200" indent="-457200" algn="just">
              <a:buAutoNum type="alphaUcPeriod"/>
            </a:pP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Objektif</a:t>
            </a:r>
            <a:r>
              <a:rPr lang="en-US" dirty="0" smtClean="0"/>
              <a:t> :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objeknya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subjeknya</a:t>
            </a:r>
            <a:r>
              <a:rPr lang="en-US" dirty="0" smtClean="0"/>
              <a:t>.</a:t>
            </a:r>
          </a:p>
          <a:p>
            <a:pPr marL="457200" indent="-457200">
              <a:buNone/>
            </a:pPr>
            <a:r>
              <a:rPr lang="en-US" dirty="0" smtClean="0"/>
              <a:t>          ( </a:t>
            </a:r>
            <a:r>
              <a:rPr lang="en-US" dirty="0" err="1" smtClean="0"/>
              <a:t>contoh</a:t>
            </a:r>
            <a:r>
              <a:rPr lang="en-US" dirty="0" smtClean="0"/>
              <a:t> : PPN, PBB 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 cont’d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82000" cy="461682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   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Pemungutnya</a:t>
            </a:r>
            <a:r>
              <a:rPr lang="en-US" dirty="0" smtClean="0"/>
              <a:t> </a:t>
            </a:r>
          </a:p>
          <a:p>
            <a:pPr marL="457200" indent="-457200" algn="just">
              <a:buAutoNum type="alphaUcPeriod"/>
            </a:pPr>
            <a:r>
              <a:rPr lang="en-US" dirty="0" err="1" smtClean="0"/>
              <a:t>Pajak</a:t>
            </a:r>
            <a:r>
              <a:rPr lang="en-US" dirty="0" smtClean="0"/>
              <a:t> Negara (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) : </a:t>
            </a:r>
            <a:r>
              <a:rPr lang="en-US" dirty="0" err="1" smtClean="0"/>
              <a:t>dipungut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 (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PPh</a:t>
            </a:r>
            <a:r>
              <a:rPr lang="en-US" dirty="0" smtClean="0"/>
              <a:t>, PPN, Bea </a:t>
            </a:r>
            <a:r>
              <a:rPr lang="en-US" dirty="0" err="1" smtClean="0"/>
              <a:t>Materai</a:t>
            </a:r>
            <a:r>
              <a:rPr lang="en-US" dirty="0" smtClean="0"/>
              <a:t> , </a:t>
            </a:r>
            <a:r>
              <a:rPr lang="en-US" dirty="0" smtClean="0"/>
              <a:t>)</a:t>
            </a:r>
            <a:endParaRPr lang="en-US" dirty="0" smtClean="0"/>
          </a:p>
          <a:p>
            <a:pPr marL="457200" indent="-457200" algn="just">
              <a:buAutoNum type="alphaUcPeriod"/>
            </a:pPr>
            <a:r>
              <a:rPr lang="en-US" dirty="0" err="1" smtClean="0"/>
              <a:t>Pajak</a:t>
            </a:r>
            <a:r>
              <a:rPr lang="en-US" dirty="0" smtClean="0"/>
              <a:t> Daerah : </a:t>
            </a:r>
            <a:r>
              <a:rPr lang="en-US" dirty="0" err="1" smtClean="0"/>
              <a:t>dipungut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Daerah (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Tontonan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 </a:t>
            </a:r>
            <a:r>
              <a:rPr lang="en-US" dirty="0" err="1" smtClean="0"/>
              <a:t>restoran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hotel,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Reklame</a:t>
            </a:r>
            <a:r>
              <a:rPr lang="en-US" smtClean="0"/>
              <a:t> </a:t>
            </a:r>
            <a:r>
              <a:rPr lang="en-US" smtClean="0"/>
              <a:t>, PBB)</a:t>
            </a:r>
            <a:endParaRPr lang="en-US" dirty="0" smtClean="0"/>
          </a:p>
          <a:p>
            <a:pPr marL="457200" indent="-457200" algn="just">
              <a:buAutoNum type="alpha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159623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Menurut pasal 1233 BW, perikatan timbul karena undang-undang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perikatan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UU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>
              <a:buNone/>
            </a:pPr>
            <a:r>
              <a:rPr lang="en-US" dirty="0" smtClean="0"/>
              <a:t>1.    </a:t>
            </a:r>
            <a:r>
              <a:rPr lang="en-US" dirty="0" err="1" smtClean="0"/>
              <a:t>Ajaran</a:t>
            </a:r>
            <a:r>
              <a:rPr lang="en-US" dirty="0" smtClean="0"/>
              <a:t> Material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diberlakukannya</a:t>
            </a:r>
            <a:r>
              <a:rPr lang="en-US" dirty="0" smtClean="0"/>
              <a:t> UU </a:t>
            </a:r>
            <a:r>
              <a:rPr lang="en-US" dirty="0" err="1" smtClean="0"/>
              <a:t>Perpajakan</a:t>
            </a:r>
            <a:r>
              <a:rPr lang="en-US" dirty="0" smtClean="0"/>
              <a:t>                           </a:t>
            </a:r>
            <a:r>
              <a:rPr lang="en-US" dirty="0" err="1" smtClean="0"/>
              <a:t>Penerapan</a:t>
            </a:r>
            <a:r>
              <a:rPr lang="en-US" dirty="0" smtClean="0"/>
              <a:t> Self </a:t>
            </a:r>
            <a:r>
              <a:rPr lang="en-US" dirty="0" err="1" smtClean="0"/>
              <a:t>Assesment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Ketetapan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Fiskus</a:t>
            </a:r>
            <a:r>
              <a:rPr lang="en-US" dirty="0" smtClean="0"/>
              <a:t> ( </a:t>
            </a:r>
            <a:r>
              <a:rPr lang="en-US" dirty="0" err="1" smtClean="0"/>
              <a:t>Pemerintah</a:t>
            </a:r>
            <a:r>
              <a:rPr lang="en-US" dirty="0" smtClean="0"/>
              <a:t> )                  </a:t>
            </a:r>
            <a:r>
              <a:rPr lang="en-US" dirty="0" err="1" smtClean="0"/>
              <a:t>Penerapan</a:t>
            </a:r>
            <a:r>
              <a:rPr lang="en-US" dirty="0" smtClean="0"/>
              <a:t> Official </a:t>
            </a:r>
            <a:r>
              <a:rPr lang="en-US" smtClean="0"/>
              <a:t>Assesment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874327" y="41910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124200" y="56388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Berakhirnya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69302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terhapus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–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/ </a:t>
            </a:r>
            <a:r>
              <a:rPr lang="en-US" dirty="0" err="1" smtClean="0"/>
              <a:t>Pelunasan</a:t>
            </a:r>
            <a:r>
              <a:rPr lang="en-US" dirty="0" smtClean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Kompensasi</a:t>
            </a:r>
            <a:r>
              <a:rPr lang="en-US" dirty="0" smtClean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Daluwarsa</a:t>
            </a:r>
            <a:r>
              <a:rPr lang="en-US" dirty="0" smtClean="0"/>
              <a:t> :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ditagih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pemungut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lunas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ditagih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( </a:t>
            </a:r>
            <a:r>
              <a:rPr lang="en-US" dirty="0" err="1" smtClean="0"/>
              <a:t>di</a:t>
            </a:r>
            <a:r>
              <a:rPr lang="en-US" dirty="0" smtClean="0"/>
              <a:t> UU 28 </a:t>
            </a:r>
            <a:r>
              <a:rPr lang="en-US" dirty="0" err="1" smtClean="0"/>
              <a:t>tahun</a:t>
            </a:r>
            <a:r>
              <a:rPr lang="en-US" dirty="0" smtClean="0"/>
              <a:t> 2007 </a:t>
            </a:r>
            <a:r>
              <a:rPr lang="en-US" dirty="0" err="1" smtClean="0"/>
              <a:t>pasal</a:t>
            </a:r>
            <a:r>
              <a:rPr lang="en-US" dirty="0" smtClean="0"/>
              <a:t> 13 , </a:t>
            </a:r>
            <a:r>
              <a:rPr lang="en-US" dirty="0" err="1" smtClean="0"/>
              <a:t>daluwarsa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Pembebasan</a:t>
            </a:r>
            <a:r>
              <a:rPr lang="en-US" dirty="0" smtClean="0"/>
              <a:t> / </a:t>
            </a:r>
            <a:r>
              <a:rPr lang="en-US" dirty="0" err="1" smtClean="0"/>
              <a:t>Penghapusan</a:t>
            </a:r>
            <a:r>
              <a:rPr lang="en-US" dirty="0" smtClean="0"/>
              <a:t> :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diketahu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WP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penghapusan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 smtClean="0"/>
              <a:t>Pengertian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Pajak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1" y="16002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Rochmat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Soemitro</a:t>
            </a:r>
            <a:endParaRPr lang="en-US" b="1" u="sng" dirty="0" smtClean="0"/>
          </a:p>
          <a:p>
            <a:endParaRPr lang="en-US" dirty="0" smtClean="0"/>
          </a:p>
          <a:p>
            <a:pPr algn="just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(yang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dipaksakan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</a:t>
            </a:r>
            <a:r>
              <a:rPr lang="en-US" dirty="0" err="1" smtClean="0"/>
              <a:t>kontraprestasi</a:t>
            </a:r>
            <a:r>
              <a:rPr lang="en-US" dirty="0" smtClean="0"/>
              <a:t>)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5052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P.J.A </a:t>
            </a:r>
            <a:r>
              <a:rPr lang="en-US" b="1" u="sng" dirty="0" err="1" smtClean="0"/>
              <a:t>Adriani</a:t>
            </a:r>
            <a:endParaRPr lang="en-US" b="1" u="sng" dirty="0" smtClean="0"/>
          </a:p>
          <a:p>
            <a:endParaRPr lang="en-US" dirty="0" smtClean="0"/>
          </a:p>
          <a:p>
            <a:pPr algn="just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iuran</a:t>
            </a:r>
            <a:r>
              <a:rPr lang="en-US" b="1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b="1" dirty="0" smtClean="0"/>
              <a:t>yang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dipaksakan</a:t>
            </a:r>
            <a:r>
              <a:rPr lang="en-US" dirty="0" smtClean="0"/>
              <a:t>)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membayarnya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dirty="0" err="1" smtClean="0">
                <a:hlinkClick r:id="rId2" tooltip="Undang-undang"/>
              </a:rPr>
              <a:t>undang-undang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mendapat</a:t>
            </a:r>
            <a:r>
              <a:rPr lang="en-US" b="1" dirty="0" smtClean="0"/>
              <a:t> </a:t>
            </a:r>
            <a:r>
              <a:rPr lang="en-US" b="1" dirty="0" err="1" smtClean="0"/>
              <a:t>prestasi</a:t>
            </a:r>
            <a:r>
              <a:rPr lang="en-US" b="1" dirty="0" smtClean="0"/>
              <a:t> </a:t>
            </a:r>
            <a:r>
              <a:rPr lang="en-US" b="1" dirty="0" err="1" smtClean="0"/>
              <a:t>kembali</a:t>
            </a:r>
            <a:r>
              <a:rPr lang="en-US" b="1" dirty="0" smtClean="0"/>
              <a:t> yang </a:t>
            </a:r>
            <a:r>
              <a:rPr lang="en-US" b="1" dirty="0" err="1" smtClean="0"/>
              <a:t>langsung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ditunjuk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gunanya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membiayai</a:t>
            </a:r>
            <a:r>
              <a:rPr lang="en-US" dirty="0" smtClean="0"/>
              <a:t> </a:t>
            </a:r>
            <a:r>
              <a:rPr lang="en-US" dirty="0" err="1" smtClean="0"/>
              <a:t>pengeluaran-pengeluaran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berhubung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 smtClean="0"/>
              <a:t>Aspek</a:t>
            </a:r>
            <a:r>
              <a:rPr lang="en-US" sz="2800" dirty="0" smtClean="0"/>
              <a:t> – </a:t>
            </a:r>
            <a:r>
              <a:rPr lang="en-US" sz="2800" dirty="0" err="1" smtClean="0"/>
              <a:t>aspek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dipenuhi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001000" cy="454062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: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UUD 1945 </a:t>
            </a:r>
            <a:r>
              <a:rPr lang="en-US" dirty="0" err="1" smtClean="0"/>
              <a:t>pasal</a:t>
            </a:r>
            <a:r>
              <a:rPr lang="en-US" dirty="0" smtClean="0"/>
              <a:t> 23 </a:t>
            </a:r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 : </a:t>
            </a:r>
            <a:r>
              <a:rPr lang="en-US" dirty="0" err="1" smtClean="0"/>
              <a:t>Diusahakan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lancarnya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.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endParaRPr lang="en-US" dirty="0" smtClean="0"/>
          </a:p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: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budgeter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pemungutannya</a:t>
            </a:r>
            <a:r>
              <a:rPr lang="en-US" dirty="0" smtClean="0"/>
              <a:t>.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yang </a:t>
            </a:r>
            <a:r>
              <a:rPr lang="en-US" smtClean="0"/>
              <a:t>dipungut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 smtClean="0"/>
              <a:t>Pengertian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Pajak</a:t>
            </a:r>
            <a:r>
              <a:rPr lang="en-US" sz="4400" b="1" dirty="0" smtClean="0"/>
              <a:t> (cont’d)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1" y="1600200"/>
            <a:ext cx="7848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Pasal</a:t>
            </a:r>
            <a:r>
              <a:rPr lang="en-US" sz="2400" b="1" u="sng" dirty="0" smtClean="0"/>
              <a:t> 1 </a:t>
            </a:r>
            <a:r>
              <a:rPr lang="en-US" sz="2400" b="1" u="sng" dirty="0" err="1" smtClean="0"/>
              <a:t>Undang-Undang</a:t>
            </a:r>
            <a:r>
              <a:rPr lang="en-US" sz="2400" b="1" u="sng" dirty="0" smtClean="0"/>
              <a:t> No. 16 </a:t>
            </a:r>
            <a:r>
              <a:rPr lang="en-US" sz="2400" b="1" u="sng" dirty="0" err="1" smtClean="0"/>
              <a:t>Tahun</a:t>
            </a:r>
            <a:r>
              <a:rPr lang="en-US" sz="2400" b="1" u="sng" dirty="0" smtClean="0"/>
              <a:t> 2009 (UU KUP)</a:t>
            </a:r>
          </a:p>
          <a:p>
            <a:endParaRPr lang="en-US" dirty="0" smtClean="0"/>
          </a:p>
          <a:p>
            <a:pPr algn="just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terutang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</a:t>
            </a:r>
            <a:r>
              <a:rPr lang="en-US" dirty="0" smtClean="0"/>
              <a:t>-</a:t>
            </a:r>
            <a:r>
              <a:rPr lang="en-US" dirty="0" err="1" smtClean="0"/>
              <a:t>undang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sebesar-besarnya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err="1" smtClean="0"/>
              <a:t>Fungsi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Pajak</a:t>
            </a:r>
            <a:endParaRPr lang="en-US" sz="4400" b="1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502920" y="1755648"/>
            <a:ext cx="8183880" cy="418795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b="1" u="sng" dirty="0" err="1" smtClean="0"/>
              <a:t>Fungsi</a:t>
            </a:r>
            <a:r>
              <a:rPr lang="en-US" sz="2800" b="1" u="sng" dirty="0" smtClean="0"/>
              <a:t> Budgeter</a:t>
            </a:r>
            <a:r>
              <a:rPr lang="en-US" sz="2800" dirty="0" smtClean="0"/>
              <a:t>: </a:t>
            </a:r>
            <a:r>
              <a:rPr lang="en-US" sz="2800" b="1" dirty="0" err="1" smtClean="0"/>
              <a:t>mengisi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Kas</a:t>
            </a:r>
            <a:r>
              <a:rPr lang="en-US" sz="2800" b="1" dirty="0" smtClean="0"/>
              <a:t> Negara/</a:t>
            </a:r>
            <a:r>
              <a:rPr lang="en-US" sz="2800" b="1" dirty="0" err="1" smtClean="0"/>
              <a:t>Anggaran</a:t>
            </a:r>
            <a:r>
              <a:rPr lang="en-US" sz="2800" b="1" dirty="0" smtClean="0"/>
              <a:t> Negara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menutup</a:t>
            </a:r>
            <a:r>
              <a:rPr lang="en-US" sz="2800" dirty="0" smtClean="0"/>
              <a:t> </a:t>
            </a:r>
            <a:r>
              <a:rPr lang="en-US" sz="2800" dirty="0" err="1" smtClean="0"/>
              <a:t>pembiayaan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penyelenggaraan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r>
              <a:rPr lang="en-US" sz="2800" dirty="0" smtClean="0"/>
              <a:t> (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gaji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err="1" smtClean="0"/>
              <a:t>Fungsi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Reguler</a:t>
            </a:r>
            <a:r>
              <a:rPr lang="en-US" sz="2800" b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(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perdagangan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bea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1"/>
            <a:ext cx="7467600" cy="4114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 </a:t>
            </a:r>
            <a:r>
              <a:rPr lang="en-US" dirty="0" err="1" smtClean="0"/>
              <a:t>Santoso</a:t>
            </a:r>
            <a:r>
              <a:rPr lang="en-US" dirty="0" smtClean="0"/>
              <a:t> </a:t>
            </a:r>
            <a:r>
              <a:rPr lang="en-US" dirty="0" err="1" smtClean="0"/>
              <a:t>Brotodiharjo</a:t>
            </a:r>
            <a:r>
              <a:rPr lang="en-US" dirty="0" smtClean="0"/>
              <a:t> “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Fiskal</a:t>
            </a:r>
            <a:r>
              <a:rPr lang="en-US" sz="1800" dirty="0" smtClean="0"/>
              <a:t>,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keseluruhan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peraturan-peraturan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meliputi</a:t>
            </a:r>
            <a:r>
              <a:rPr lang="en-US" sz="1800" dirty="0" smtClean="0"/>
              <a:t> </a:t>
            </a:r>
            <a:r>
              <a:rPr lang="en-US" sz="1800" dirty="0" err="1" smtClean="0"/>
              <a:t>wewenang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 smtClean="0"/>
              <a:t>,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mengambil</a:t>
            </a:r>
            <a:r>
              <a:rPr lang="en-US" sz="1800" dirty="0" smtClean="0"/>
              <a:t> </a:t>
            </a:r>
            <a:r>
              <a:rPr lang="en-US" sz="1800" dirty="0" err="1" smtClean="0"/>
              <a:t>kekayaan</a:t>
            </a:r>
            <a:r>
              <a:rPr lang="en-US" sz="1800" dirty="0" smtClean="0"/>
              <a:t> </a:t>
            </a:r>
            <a:r>
              <a:rPr lang="en-US" sz="1800" dirty="0" err="1" smtClean="0"/>
              <a:t>seseorang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menyerahkannya</a:t>
            </a:r>
            <a:r>
              <a:rPr lang="en-US" sz="1800" dirty="0" smtClean="0"/>
              <a:t> </a:t>
            </a:r>
            <a:r>
              <a:rPr lang="en-US" sz="1800" dirty="0" err="1" smtClean="0"/>
              <a:t>kembali</a:t>
            </a:r>
            <a:r>
              <a:rPr lang="en-US" sz="1800" dirty="0" smtClean="0"/>
              <a:t>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melalui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> Negara,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ia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Publik</a:t>
            </a:r>
            <a:r>
              <a:rPr lang="en-US" sz="1800" dirty="0" smtClean="0"/>
              <a:t>, yang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hubungan-hubungan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antar</a:t>
            </a:r>
            <a:r>
              <a:rPr lang="en-US" sz="1800" dirty="0" smtClean="0"/>
              <a:t> </a:t>
            </a:r>
            <a:r>
              <a:rPr lang="en-US" sz="1800" dirty="0" err="1" smtClean="0"/>
              <a:t>negara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orang-orang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badan-badan</a:t>
            </a:r>
            <a:r>
              <a:rPr lang="en-US" sz="1800" dirty="0" smtClean="0"/>
              <a:t> (</a:t>
            </a:r>
            <a:r>
              <a:rPr lang="en-US" sz="1800" dirty="0" err="1" smtClean="0"/>
              <a:t>Hukum</a:t>
            </a:r>
            <a:r>
              <a:rPr lang="en-US" sz="1800" dirty="0" smtClean="0"/>
              <a:t>) yang </a:t>
            </a:r>
            <a:r>
              <a:rPr lang="en-US" sz="1800" dirty="0" err="1" smtClean="0"/>
              <a:t>berkewajiban</a:t>
            </a:r>
            <a:r>
              <a:rPr lang="en-US" sz="1800" dirty="0" smtClean="0"/>
              <a:t> </a:t>
            </a:r>
            <a:r>
              <a:rPr lang="en-US" sz="1800" dirty="0" err="1" smtClean="0"/>
              <a:t>membayar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(</a:t>
            </a:r>
            <a:r>
              <a:rPr lang="en-US" sz="1800" dirty="0" err="1" smtClean="0"/>
              <a:t>selanjutnya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Wajib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)</a:t>
            </a:r>
          </a:p>
          <a:p>
            <a:pPr algn="just"/>
            <a:r>
              <a:rPr lang="en-US" sz="1800" dirty="0" smtClean="0"/>
              <a:t>Prof  DR. </a:t>
            </a:r>
            <a:r>
              <a:rPr lang="en-US" sz="1800" dirty="0" err="1" smtClean="0"/>
              <a:t>Rochmat</a:t>
            </a:r>
            <a:r>
              <a:rPr lang="en-US" sz="1800" dirty="0" smtClean="0"/>
              <a:t> </a:t>
            </a:r>
            <a:r>
              <a:rPr lang="en-US" sz="1800" dirty="0" err="1" smtClean="0"/>
              <a:t>Soemitro</a:t>
            </a:r>
            <a:r>
              <a:rPr lang="en-US" sz="1800" dirty="0" smtClean="0"/>
              <a:t>  :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sekumpulan</a:t>
            </a:r>
            <a:r>
              <a:rPr lang="en-US" sz="1800" dirty="0" smtClean="0"/>
              <a:t> </a:t>
            </a:r>
            <a:r>
              <a:rPr lang="en-US" sz="1800" dirty="0" err="1" smtClean="0"/>
              <a:t>peraturan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mengatur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</a:t>
            </a:r>
            <a:r>
              <a:rPr lang="en-US" sz="1800" dirty="0" smtClean="0"/>
              <a:t> ( </a:t>
            </a:r>
            <a:r>
              <a:rPr lang="en-US" sz="1800" dirty="0" err="1" smtClean="0"/>
              <a:t>pemungut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) </a:t>
            </a:r>
            <a:r>
              <a:rPr lang="en-US" sz="1800" dirty="0" err="1" smtClean="0"/>
              <a:t>dan</a:t>
            </a:r>
            <a:r>
              <a:rPr lang="en-US" sz="1800" dirty="0" smtClean="0"/>
              <a:t>  </a:t>
            </a:r>
            <a:r>
              <a:rPr lang="en-US" sz="1800" dirty="0" err="1" smtClean="0"/>
              <a:t>rakyat</a:t>
            </a:r>
            <a:r>
              <a:rPr lang="en-US" sz="1800" dirty="0" smtClean="0"/>
              <a:t> (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pembayar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Kedudukan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</a:t>
            </a:r>
            <a:r>
              <a:rPr lang="en-US" sz="3200" dirty="0" err="1" smtClean="0"/>
              <a:t>Pajak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 Indonesia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 fontScale="32500" lnSpcReduction="20000"/>
          </a:bodyPr>
          <a:lstStyle/>
          <a:p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Indonesia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Perdata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(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arti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luas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)</a:t>
            </a: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        a.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Perdata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        b.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Dagang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Publik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         a.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Tata Negara</a:t>
            </a: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         b.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Tata Usaha Negara</a:t>
            </a: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         c.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Pidana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         d.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7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7200" dirty="0" err="1" smtClean="0">
                <a:latin typeface="Calibri" pitchFamily="34" charset="0"/>
                <a:cs typeface="Calibri" pitchFamily="34" charset="0"/>
              </a:rPr>
              <a:t>Pajak</a:t>
            </a:r>
            <a:endParaRPr lang="en-US" sz="72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None/>
            </a:pPr>
            <a:r>
              <a:rPr lang="en-US" sz="72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620000" cy="423582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Material </a:t>
            </a:r>
          </a:p>
          <a:p>
            <a:pPr algn="just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yang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peritiwa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dikenakan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pajaknya</a:t>
            </a:r>
            <a:r>
              <a:rPr lang="en-US" dirty="0" smtClean="0"/>
              <a:t>.  ( </a:t>
            </a:r>
            <a:r>
              <a:rPr lang="en-US" dirty="0" err="1" smtClean="0"/>
              <a:t>Contoh</a:t>
            </a:r>
            <a:r>
              <a:rPr lang="en-US" dirty="0" smtClean="0"/>
              <a:t> : UU </a:t>
            </a:r>
            <a:r>
              <a:rPr lang="en-US" dirty="0" err="1" smtClean="0"/>
              <a:t>PPh</a:t>
            </a:r>
            <a:r>
              <a:rPr lang="en-US" dirty="0" smtClean="0"/>
              <a:t>, PPN, Bea </a:t>
            </a:r>
            <a:r>
              <a:rPr lang="en-US" dirty="0" err="1" smtClean="0"/>
              <a:t>Materai</a:t>
            </a:r>
            <a:r>
              <a:rPr lang="en-US" dirty="0" smtClean="0"/>
              <a:t>, PBB )</a:t>
            </a:r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. ( </a:t>
            </a:r>
            <a:r>
              <a:rPr lang="en-US" dirty="0" err="1" smtClean="0"/>
              <a:t>Contoh</a:t>
            </a:r>
            <a:r>
              <a:rPr lang="en-US" dirty="0" smtClean="0"/>
              <a:t> : UU KUP </a:t>
            </a:r>
            <a:r>
              <a:rPr lang="en-US" dirty="0" err="1" smtClean="0"/>
              <a:t>dan</a:t>
            </a:r>
            <a:r>
              <a:rPr lang="en-US" dirty="0" smtClean="0"/>
              <a:t> UU </a:t>
            </a:r>
            <a:r>
              <a:rPr lang="en-US" dirty="0" err="1" smtClean="0"/>
              <a:t>Penagihan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772400" cy="438822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Asuransi</a:t>
            </a:r>
            <a:endParaRPr lang="en-US" sz="2400" dirty="0" smtClean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endParaRPr lang="en-US" sz="2400" dirty="0" smtClean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Gaya </a:t>
            </a:r>
            <a:r>
              <a:rPr lang="en-US" sz="2400" dirty="0" err="1" smtClean="0"/>
              <a:t>Pikul</a:t>
            </a:r>
            <a:endParaRPr lang="en-US" sz="2400" dirty="0" smtClean="0"/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Bakti</a:t>
            </a:r>
            <a:r>
              <a:rPr lang="en-US" sz="2400" dirty="0" smtClean="0"/>
              <a:t> (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Mutlak</a:t>
            </a:r>
            <a:r>
              <a:rPr lang="en-US" sz="2400" dirty="0" smtClean="0"/>
              <a:t> )</a:t>
            </a:r>
          </a:p>
          <a:p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Asas</a:t>
            </a:r>
            <a:r>
              <a:rPr lang="en-US" sz="2400" dirty="0" smtClean="0"/>
              <a:t> Gaya </a:t>
            </a:r>
            <a:r>
              <a:rPr lang="en-US" sz="2400" dirty="0" err="1" smtClean="0"/>
              <a:t>Beli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315200" cy="44195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 : </a:t>
            </a:r>
            <a:r>
              <a:rPr lang="en-US" dirty="0" err="1" smtClean="0"/>
              <a:t>Berapapun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pajaknya</a:t>
            </a:r>
            <a:r>
              <a:rPr lang="en-US" dirty="0" smtClean="0"/>
              <a:t>,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. (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materai</a:t>
            </a:r>
            <a:r>
              <a:rPr lang="en-US" dirty="0" smtClean="0"/>
              <a:t> )</a:t>
            </a:r>
          </a:p>
          <a:p>
            <a:pPr algn="just"/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proposional</a:t>
            </a:r>
            <a:r>
              <a:rPr lang="en-US" dirty="0" smtClean="0"/>
              <a:t> / </a:t>
            </a:r>
            <a:r>
              <a:rPr lang="en-US" dirty="0" err="1" smtClean="0"/>
              <a:t>sebanding</a:t>
            </a:r>
            <a:r>
              <a:rPr lang="en-US" dirty="0" smtClean="0"/>
              <a:t> :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prosentase</a:t>
            </a:r>
            <a:r>
              <a:rPr lang="en-US" dirty="0" smtClean="0"/>
              <a:t> yang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berapapun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 </a:t>
            </a:r>
            <a:r>
              <a:rPr lang="en-US" dirty="0" err="1" smtClean="0"/>
              <a:t>contoh</a:t>
            </a:r>
            <a:r>
              <a:rPr lang="en-US" dirty="0" smtClean="0"/>
              <a:t> : PPN , PBB 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Restoran</a:t>
            </a:r>
            <a:r>
              <a:rPr lang="en-US" dirty="0" smtClean="0"/>
              <a:t> )</a:t>
            </a:r>
          </a:p>
          <a:p>
            <a:pPr algn="just"/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  / </a:t>
            </a:r>
            <a:r>
              <a:rPr lang="en-US" dirty="0" err="1" smtClean="0"/>
              <a:t>Meningkat</a:t>
            </a:r>
            <a:r>
              <a:rPr lang="en-US" dirty="0" smtClean="0"/>
              <a:t> : </a:t>
            </a:r>
            <a:r>
              <a:rPr lang="en-US" dirty="0" err="1" smtClean="0"/>
              <a:t>prosentase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DPP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(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PPh</a:t>
            </a:r>
            <a:r>
              <a:rPr lang="en-US" dirty="0" smtClean="0"/>
              <a:t> )</a:t>
            </a:r>
          </a:p>
          <a:p>
            <a:pPr algn="just"/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Degresif</a:t>
            </a:r>
            <a:r>
              <a:rPr lang="en-US" dirty="0" smtClean="0"/>
              <a:t>  / </a:t>
            </a:r>
            <a:r>
              <a:rPr lang="en-US" dirty="0" err="1" smtClean="0"/>
              <a:t>Menurun</a:t>
            </a:r>
            <a:r>
              <a:rPr lang="en-US" dirty="0" smtClean="0"/>
              <a:t>  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progresif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DPP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prosentase</a:t>
            </a:r>
            <a:r>
              <a:rPr lang="en-US" dirty="0" smtClean="0"/>
              <a:t>  </a:t>
            </a:r>
            <a:r>
              <a:rPr lang="en-US" dirty="0" err="1" smtClean="0"/>
              <a:t>tarifnya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781</TotalTime>
  <Words>1361</Words>
  <Application>Microsoft Office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PERPAJAKAN</vt:lpstr>
      <vt:lpstr>Pengertian Pajak</vt:lpstr>
      <vt:lpstr>Pengertian Pajak (cont’d)</vt:lpstr>
      <vt:lpstr>Fungsi Pajak</vt:lpstr>
      <vt:lpstr>Pengertian Hukum Pajak</vt:lpstr>
      <vt:lpstr>Kedudukan Hukum Pajak Dalam Hukum Indonesia</vt:lpstr>
      <vt:lpstr>Pembagian Hukum Pajak</vt:lpstr>
      <vt:lpstr>Teori Pemungutan Pajak</vt:lpstr>
      <vt:lpstr>Tarif Pajak</vt:lpstr>
      <vt:lpstr>Sistem Pemungutan Pajak</vt:lpstr>
      <vt:lpstr>Azas Pemungutan Pajak</vt:lpstr>
      <vt:lpstr>Cara Pemungutan Pajak</vt:lpstr>
      <vt:lpstr>Cara Pemungutan Pajak</vt:lpstr>
      <vt:lpstr>Cara Pemungutan Pajak</vt:lpstr>
      <vt:lpstr>Jenis Pajak</vt:lpstr>
      <vt:lpstr>Jenis Pajak ( cont’d )</vt:lpstr>
      <vt:lpstr>Jenis Pajak ( cont’d )</vt:lpstr>
      <vt:lpstr>Timbulnya Hutang Pajak</vt:lpstr>
      <vt:lpstr>Berakhirnya Hutang Pajak</vt:lpstr>
      <vt:lpstr>Aspek – aspek yang harus dipenuhi dalam penerapan pajak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PERPAJAKAN</dc:title>
  <dc:creator>Win7</dc:creator>
  <cp:lastModifiedBy>Ari</cp:lastModifiedBy>
  <cp:revision>63</cp:revision>
  <dcterms:created xsi:type="dcterms:W3CDTF">2011-06-19T02:14:07Z</dcterms:created>
  <dcterms:modified xsi:type="dcterms:W3CDTF">2014-09-04T09:09:02Z</dcterms:modified>
</cp:coreProperties>
</file>