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7" r:id="rId20"/>
    <p:sldId id="276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94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311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E386-EC27-4754-958C-8F655869E97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5982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E7A1-786E-43C8-A5F2-FCA35ECF821E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0411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53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3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613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175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24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812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72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0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CBBAB9-27A0-4449-A768-513AF8F6EE82}" type="datetimeFigureOut">
              <a:rPr lang="id-ID" smtClean="0"/>
              <a:t>26/08/2019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ED625D-CA3E-4715-858B-00FE4AD01993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youtu.be/yReZ4xdg5b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stlouisfed.org/education_resources/economic-short-takes/opportunity-cost-national-economic-education-video-contest-2009-first-place-winn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youtu.be/TNxg1auV2AM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e0bXAIuk0&amp;t=520s" TargetMode="External"/><Relationship Id="rId2" Type="http://schemas.openxmlformats.org/officeDocument/2006/relationships/hyperlink" Target="https://youtu.be/2YULdjmg3o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G6iRy-AISZ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35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Why Choices?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971800"/>
            <a:ext cx="8229600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id-ID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id-ID" smtClean="0"/>
              <a:t>We make choices about how we spend our money, time, and energy so we can fulfill our NEEDS and WANTS.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d-ID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id-ID" smtClean="0"/>
              <a:t>What are NEEDS and WANTS?</a:t>
            </a:r>
          </a:p>
        </p:txBody>
      </p:sp>
      <p:pic>
        <p:nvPicPr>
          <p:cNvPr id="22532" name="Picture 4" descr="MC90035415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1"/>
            <a:ext cx="2133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9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Wants and Needs, </a:t>
            </a:r>
            <a:br>
              <a:rPr lang="en-US" sz="4000" dirty="0"/>
            </a:br>
            <a:r>
              <a:rPr lang="en-US" sz="4000" dirty="0"/>
              <a:t>Needs and Wants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smtClean="0"/>
              <a:t>NEEDS – “stuff” we must have to survive, generally:  food, shelter, clothing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d-ID" smtClean="0"/>
          </a:p>
          <a:p>
            <a:endParaRPr lang="en-US" altLang="id-ID" smtClean="0"/>
          </a:p>
          <a:p>
            <a:r>
              <a:rPr lang="en-US" altLang="id-ID" smtClean="0"/>
              <a:t>WANTS – “stuff” we would really like to have (Fancy food, shelter, clothing, big screen TVs, jewelry, conveniences . . . Also known as LUXURIES</a:t>
            </a:r>
            <a:endParaRPr lang="id-ID" altLang="id-ID" smtClean="0"/>
          </a:p>
          <a:p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35143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n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6705600" y="1066800"/>
            <a:ext cx="2971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6600"/>
              <a:t>VS.</a:t>
            </a:r>
          </a:p>
        </p:txBody>
      </p:sp>
      <p:pic>
        <p:nvPicPr>
          <p:cNvPr id="208902" name="Picture 6" descr="c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799"/>
            <a:ext cx="26670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1" descr="http://1.bp.blogspot.com/-WP4Iym2eAkQ/UPhZ8_rDLSI/AAAAAAAAKEE/PkETdPYTMfo/s1600/Starbucks%2Bcoff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3922713"/>
            <a:ext cx="23272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8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4286250" y="1676401"/>
            <a:ext cx="330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id-ID">
                <a:hlinkClick r:id="rId2"/>
              </a:rPr>
              <a:t>https://youtu.be/yReZ4xdg5bw</a:t>
            </a:r>
            <a:endParaRPr lang="id-ID" altLang="id-ID"/>
          </a:p>
          <a:p>
            <a:endParaRPr lang="id-ID" altLang="id-ID"/>
          </a:p>
        </p:txBody>
      </p:sp>
      <p:pic>
        <p:nvPicPr>
          <p:cNvPr id="25603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5450" y="2590800"/>
            <a:ext cx="6369050" cy="3657600"/>
          </a:xfrm>
        </p:spPr>
      </p:pic>
    </p:spTree>
    <p:extLst>
      <p:ext uri="{BB962C8B-B14F-4D97-AF65-F5344CB8AC3E}">
        <p14:creationId xmlns:p14="http://schemas.microsoft.com/office/powerpoint/2010/main" val="19479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TRADE-OFFS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id-ID" sz="4000"/>
              <a:t>You can’t have it all (SCARCITY – remember)  so you have to choose how to spend your money, time, and energy.  These decisions involve picking one thing over all the other possibilities – a TRADE-OFF</a:t>
            </a:r>
          </a:p>
        </p:txBody>
      </p:sp>
    </p:spTree>
    <p:extLst>
      <p:ext uri="{BB962C8B-B14F-4D97-AF65-F5344CB8AC3E}">
        <p14:creationId xmlns:p14="http://schemas.microsoft.com/office/powerpoint/2010/main" val="19172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Trade-Offs, cont.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5500" y="838201"/>
            <a:ext cx="8001000" cy="4530725"/>
          </a:xfrm>
        </p:spPr>
        <p:txBody>
          <a:bodyPr/>
          <a:lstStyle/>
          <a:p>
            <a:r>
              <a:rPr lang="en-US" altLang="id-ID" sz="2800" dirty="0"/>
              <a:t>What COULD you have done instead of come to school today?</a:t>
            </a:r>
          </a:p>
          <a:p>
            <a:endParaRPr lang="en-US" altLang="id-ID" sz="2800" dirty="0"/>
          </a:p>
          <a:p>
            <a:endParaRPr lang="en-US" altLang="id-ID" sz="2800" dirty="0"/>
          </a:p>
          <a:p>
            <a:pPr>
              <a:buFont typeface="Wingdings" panose="05000000000000000000" pitchFamily="2" charset="2"/>
              <a:buNone/>
            </a:pPr>
            <a:endParaRPr lang="en-US" altLang="id-ID" sz="2800" dirty="0"/>
          </a:p>
          <a:p>
            <a:pPr>
              <a:buFont typeface="Wingdings" panose="05000000000000000000" pitchFamily="2" charset="2"/>
              <a:buNone/>
            </a:pPr>
            <a:endParaRPr lang="en-US" altLang="id-ID" sz="2800" dirty="0"/>
          </a:p>
          <a:p>
            <a:pPr>
              <a:buFont typeface="Wingdings" panose="05000000000000000000" pitchFamily="2" charset="2"/>
              <a:buNone/>
            </a:pPr>
            <a:endParaRPr lang="en-US" altLang="id-ID" sz="28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6977">
            <a:off x="1958975" y="3098800"/>
            <a:ext cx="3632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1214651"/>
            <a:ext cx="3686175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277" y="3505200"/>
            <a:ext cx="3307923" cy="33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304801"/>
            <a:ext cx="8229600" cy="4530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id-ID" sz="2400" dirty="0"/>
              <a:t>The result of your Trade-Off is the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id-ID" sz="4000" dirty="0"/>
              <a:t>OPPORTUNITY COST =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id-ID" sz="4000" dirty="0">
                <a:hlinkClick r:id="rId2"/>
              </a:rPr>
              <a:t>The Value of the Next Best Choice</a:t>
            </a:r>
            <a:endParaRPr lang="en-US" altLang="id-ID" sz="4000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id-ID" sz="2400" dirty="0"/>
              <a:t>(Ex: Sleeping is the opportunity cost of studying for a test)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algn="ctr">
              <a:buFont typeface="Wingdings" panose="05000000000000000000" pitchFamily="2" charset="2"/>
              <a:buNone/>
            </a:pPr>
            <a:endParaRPr lang="en-US" altLang="id-ID" sz="2400" dirty="0"/>
          </a:p>
          <a:p>
            <a:pPr algn="ctr">
              <a:buFont typeface="Wingdings" panose="05000000000000000000" pitchFamily="2" charset="2"/>
              <a:buNone/>
            </a:pPr>
            <a:endParaRPr lang="en-US" altLang="id-ID" sz="4000" dirty="0"/>
          </a:p>
        </p:txBody>
      </p:sp>
      <p:pic>
        <p:nvPicPr>
          <p:cNvPr id="28675" name="Picture 5" descr="op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1"/>
            <a:ext cx="6705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722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Opportunity Costs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92350" y="2055956"/>
            <a:ext cx="7289800" cy="4022725"/>
          </a:xfrm>
        </p:spPr>
        <p:txBody>
          <a:bodyPr/>
          <a:lstStyle/>
          <a:p>
            <a:r>
              <a:rPr lang="en-US" altLang="id-ID" sz="2600" dirty="0"/>
              <a:t>This is really IMPORTANT – when you choose to do ONE thing, its value (how much it is worth) is measured by the value of the NEXT BEST CHOICE.</a:t>
            </a:r>
          </a:p>
          <a:p>
            <a:pPr lvl="1"/>
            <a:r>
              <a:rPr lang="en-US" altLang="id-ID" sz="2600" dirty="0"/>
              <a:t>This can be in time, energy, or even MONEY</a:t>
            </a:r>
          </a:p>
          <a:p>
            <a:pPr lvl="1">
              <a:buFontTx/>
              <a:buNone/>
            </a:pPr>
            <a:endParaRPr lang="en-US" altLang="id-ID" dirty="0" smtClean="0"/>
          </a:p>
        </p:txBody>
      </p:sp>
      <p:pic>
        <p:nvPicPr>
          <p:cNvPr id="30724" name="Picture 5" descr="p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1"/>
            <a:ext cx="23241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905000" y="3886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/>
              <a:t>If I buy a pizza…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943600" y="3810001"/>
            <a:ext cx="137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/>
              <a:t>Then I can’t afford the movies…</a:t>
            </a:r>
          </a:p>
        </p:txBody>
      </p:sp>
      <p:pic>
        <p:nvPicPr>
          <p:cNvPr id="30727" name="Picture 8" descr="movie_snackba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3124200" y="6019801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000"/>
              <a:t>Q: What is the opportunity cost of buying pizza?</a:t>
            </a:r>
          </a:p>
        </p:txBody>
      </p:sp>
    </p:spTree>
    <p:extLst>
      <p:ext uri="{BB962C8B-B14F-4D97-AF65-F5344CB8AC3E}">
        <p14:creationId xmlns:p14="http://schemas.microsoft.com/office/powerpoint/2010/main" val="25521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686425" y="1238250"/>
            <a:ext cx="339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id-ID">
                <a:hlinkClick r:id="rId2"/>
              </a:rPr>
              <a:t>https://youtu.be/TNxg1auV2AM</a:t>
            </a:r>
            <a:endParaRPr lang="id-ID" altLang="id-ID"/>
          </a:p>
          <a:p>
            <a:endParaRPr lang="id-ID" altLang="id-ID"/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1"/>
            <a:ext cx="6307138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7400" y="609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smtClean="0"/>
              <a:t>INTRODUCTION TO ECONOMICS</a:t>
            </a:r>
            <a:endParaRPr lang="en-US" sz="5400" dirty="0"/>
          </a:p>
        </p:txBody>
      </p:sp>
      <p:pic>
        <p:nvPicPr>
          <p:cNvPr id="4" name="Picture 4" descr="Title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1" y="-47625"/>
            <a:ext cx="12295031" cy="691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9800" y="4953000"/>
            <a:ext cx="6858000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smtClean="0"/>
              <a:t>Choices, Choices, Choices, . . .</a:t>
            </a:r>
            <a:endParaRPr lang="en-US" sz="4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654165">
            <a:off x="5195500" y="617665"/>
            <a:ext cx="50287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6904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86"/>
            <a:ext cx="12192000" cy="653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2027" y="5029200"/>
            <a:ext cx="1036427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List ten (10) things you have purchased in the last month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40" y="3761705"/>
            <a:ext cx="53228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66900" y="4959351"/>
            <a:ext cx="5829300" cy="1463675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981950" y="4959351"/>
            <a:ext cx="2400300" cy="1463675"/>
          </a:xfrm>
        </p:spPr>
        <p:txBody>
          <a:bodyPr rtlCol="0"/>
          <a:lstStyle/>
          <a:p>
            <a:pPr fontAlgn="auto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862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ECONOMICS?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905000"/>
            <a:ext cx="4648200" cy="4057650"/>
          </a:xfrm>
        </p:spPr>
        <p:txBody>
          <a:bodyPr/>
          <a:lstStyle/>
          <a:p>
            <a:r>
              <a:rPr lang="en-US" altLang="id-ID" dirty="0" smtClean="0"/>
              <a:t>Economics – the study of how individuals and societies make decisions about ways to use scarce resources to fulfill wants and needs.</a:t>
            </a:r>
            <a:endParaRPr lang="id-ID" altLang="id-ID" dirty="0" smtClean="0"/>
          </a:p>
          <a:p>
            <a:r>
              <a:rPr lang="id-ID" altLang="id-ID" dirty="0" smtClean="0">
                <a:hlinkClick r:id="rId2"/>
              </a:rPr>
              <a:t>https://youtu.be/2YULdjmg3o0</a:t>
            </a:r>
            <a:endParaRPr lang="id-ID" altLang="id-ID" dirty="0" smtClean="0"/>
          </a:p>
          <a:p>
            <a:endParaRPr lang="id-ID" altLang="id-ID" dirty="0" smtClean="0">
              <a:hlinkClick r:id="rId3"/>
            </a:endParaRPr>
          </a:p>
          <a:p>
            <a:r>
              <a:rPr lang="id-ID" altLang="id-ID" dirty="0" smtClean="0">
                <a:hlinkClick r:id="rId3"/>
              </a:rPr>
              <a:t>https://www.youtube.com/watch?v=PHe0bXAIuk0&amp;t=520s</a:t>
            </a:r>
            <a:endParaRPr lang="id-ID" altLang="id-ID" dirty="0" smtClean="0"/>
          </a:p>
          <a:p>
            <a:endParaRPr lang="en-US" altLang="id-ID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219200"/>
            <a:ext cx="33877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18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Study of Economics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572000" cy="4530725"/>
          </a:xfrm>
        </p:spPr>
        <p:txBody>
          <a:bodyPr/>
          <a:lstStyle/>
          <a:p>
            <a:r>
              <a:rPr lang="en-US" altLang="id-ID" sz="2800"/>
              <a:t>Macroeconomics</a:t>
            </a:r>
          </a:p>
          <a:p>
            <a:pPr lvl="1"/>
            <a:r>
              <a:rPr lang="en-US" altLang="id-ID" sz="2400"/>
              <a:t>The big picture: growth, employment, etc.</a:t>
            </a:r>
          </a:p>
          <a:p>
            <a:pPr lvl="1"/>
            <a:r>
              <a:rPr lang="en-US" altLang="id-ID" sz="2400"/>
              <a:t>Choices made by large groups (like countries) </a:t>
            </a:r>
          </a:p>
          <a:p>
            <a:pPr lvl="1">
              <a:buFontTx/>
              <a:buNone/>
            </a:pPr>
            <a:endParaRPr lang="en-US" altLang="id-ID" sz="2400"/>
          </a:p>
          <a:p>
            <a:r>
              <a:rPr lang="en-US" altLang="id-ID" sz="2800"/>
              <a:t>Microeconomics</a:t>
            </a:r>
          </a:p>
          <a:p>
            <a:pPr lvl="1"/>
            <a:r>
              <a:rPr lang="en-US" altLang="id-ID" sz="2400"/>
              <a:t>How do individuals make economic decisions</a:t>
            </a:r>
          </a:p>
        </p:txBody>
      </p:sp>
      <p:pic>
        <p:nvPicPr>
          <p:cNvPr id="16388" name="Picture 4" descr="macroe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1"/>
            <a:ext cx="24384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microeconom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2438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0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ECONOMICS: 5 Economic Questions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5181600" cy="4530725"/>
          </a:xfrm>
        </p:spPr>
        <p:txBody>
          <a:bodyPr rtlCol="0"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800" dirty="0"/>
              <a:t>Society (we) must figure out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800" dirty="0"/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WHAT to produce (make)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HOW MUCH to produce (quantity)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HOW to Produce it (manufacture)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FOR WHOM to Produce (who gets what)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WHO gets to make these decisions?</a:t>
            </a:r>
          </a:p>
          <a:p>
            <a:pPr>
              <a:lnSpc>
                <a:spcPct val="80000"/>
              </a:lnSpc>
              <a:defRPr/>
            </a:pPr>
            <a:r>
              <a:rPr lang="id-ID" sz="2800" dirty="0">
                <a:hlinkClick r:id="rId2"/>
              </a:rPr>
              <a:t>https://</a:t>
            </a:r>
            <a:r>
              <a:rPr lang="id-ID" sz="2800" dirty="0">
                <a:hlinkClick r:id="rId2"/>
              </a:rPr>
              <a:t>www.youtube.com/watch?v=G6iRy-AISZs</a:t>
            </a:r>
            <a:endParaRPr lang="id-ID" sz="2800" dirty="0"/>
          </a:p>
          <a:p>
            <a:pPr>
              <a:lnSpc>
                <a:spcPct val="80000"/>
              </a:lnSpc>
              <a:defRPr/>
            </a:pPr>
            <a:endParaRPr lang="en-US" sz="2800" dirty="0"/>
          </a:p>
        </p:txBody>
      </p:sp>
      <p:pic>
        <p:nvPicPr>
          <p:cNvPr id="17412" name="Picture 4" descr="p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1"/>
            <a:ext cx="36449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5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05600" y="2262981"/>
            <a:ext cx="3733800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</a:rPr>
              <a:t>List five (5) of your favorite items (goods) (boots, phone, etc.</a:t>
            </a:r>
          </a:p>
          <a:p>
            <a:pPr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C00000"/>
                </a:solidFill>
              </a:rPr>
              <a:t>Where did you buy these items?</a:t>
            </a:r>
          </a:p>
          <a:p>
            <a:pPr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C00000"/>
                </a:solidFill>
              </a:rPr>
              <a:t>Where were they made?</a:t>
            </a:r>
          </a:p>
        </p:txBody>
      </p:sp>
      <p:sp>
        <p:nvSpPr>
          <p:cNvPr id="7" name="Rectangle 6"/>
          <p:cNvSpPr/>
          <p:nvPr/>
        </p:nvSpPr>
        <p:spPr>
          <a:xfrm rot="20884400">
            <a:off x="6577167" y="618027"/>
            <a:ext cx="31277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Do Now: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438400"/>
            <a:ext cx="45593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resources?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 smtClean="0"/>
              <a:t>Definition: The things used to make other goods</a:t>
            </a:r>
          </a:p>
        </p:txBody>
      </p:sp>
      <p:pic>
        <p:nvPicPr>
          <p:cNvPr id="18436" name="Picture 4" descr="j02853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00"/>
            <a:ext cx="1298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C91021640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1"/>
            <a:ext cx="762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MC90007124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048000"/>
            <a:ext cx="24304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MC91021640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1"/>
            <a:ext cx="762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MC90039109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124200"/>
            <a:ext cx="1581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equal_si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MC900441736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BUT, there’s a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Fundamental Problem: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196" y="1295400"/>
            <a:ext cx="4343608" cy="3241000"/>
          </a:xfrm>
          <a:prstGeom prst="rect">
            <a:avLst/>
          </a:prstGeom>
        </p:spPr>
      </p:pic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5638800"/>
            <a:ext cx="8229600" cy="1143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4000" i="1" dirty="0">
                <a:latin typeface="Book Antiqua" panose="02040602050305030304" pitchFamily="18" charset="0"/>
              </a:rPr>
              <a:t>SCARCITY: unlimited wants and needs but limited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329" y="2970011"/>
            <a:ext cx="596934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Choices, Choices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2514601"/>
            <a:ext cx="5029200" cy="2189163"/>
          </a:xfrm>
        </p:spPr>
        <p:txBody>
          <a:bodyPr/>
          <a:lstStyle/>
          <a:p>
            <a:r>
              <a:rPr lang="en-US" altLang="id-ID" sz="2800"/>
              <a:t>Because ALL resources, goods, and services are limited – WE MUST MAKE CHOICES!!!!</a:t>
            </a:r>
          </a:p>
        </p:txBody>
      </p:sp>
      <p:pic>
        <p:nvPicPr>
          <p:cNvPr id="21508" name="Picture 6" descr="money-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32527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</TotalTime>
  <Words>476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WHAT IS ECONOMICS?</vt:lpstr>
      <vt:lpstr>The Study of Economics</vt:lpstr>
      <vt:lpstr>ECONOMICS: 5 Economic Questions</vt:lpstr>
      <vt:lpstr>PowerPoint Presentation</vt:lpstr>
      <vt:lpstr>What are resources?</vt:lpstr>
      <vt:lpstr>BUT, there’s a  Fundamental Problem:</vt:lpstr>
      <vt:lpstr>Choices, Choices</vt:lpstr>
      <vt:lpstr>Why Choices?</vt:lpstr>
      <vt:lpstr>Wants and Needs,  Needs and Wants</vt:lpstr>
      <vt:lpstr>PowerPoint Presentation</vt:lpstr>
      <vt:lpstr>PowerPoint Presentation</vt:lpstr>
      <vt:lpstr>TRADE-OFFS</vt:lpstr>
      <vt:lpstr>Trade-Offs, cont.</vt:lpstr>
      <vt:lpstr>PowerPoint Presentation</vt:lpstr>
      <vt:lpstr>Opportunity Costs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ENDANG PITALOKA</dc:creator>
  <cp:lastModifiedBy>ENDANG PITALOKA</cp:lastModifiedBy>
  <cp:revision>1</cp:revision>
  <dcterms:created xsi:type="dcterms:W3CDTF">2019-08-26T09:04:07Z</dcterms:created>
  <dcterms:modified xsi:type="dcterms:W3CDTF">2019-08-26T09:07:15Z</dcterms:modified>
</cp:coreProperties>
</file>