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2" r:id="rId1"/>
  </p:sldMasterIdLst>
  <p:notesMasterIdLst>
    <p:notesMasterId r:id="rId17"/>
  </p:notesMasterIdLst>
  <p:handoutMasterIdLst>
    <p:handoutMasterId r:id="rId18"/>
  </p:handoutMasterIdLst>
  <p:sldIdLst>
    <p:sldId id="259" r:id="rId2"/>
    <p:sldId id="272" r:id="rId3"/>
    <p:sldId id="273" r:id="rId4"/>
    <p:sldId id="260" r:id="rId5"/>
    <p:sldId id="274" r:id="rId6"/>
    <p:sldId id="262" r:id="rId7"/>
    <p:sldId id="275" r:id="rId8"/>
    <p:sldId id="263" r:id="rId9"/>
    <p:sldId id="276" r:id="rId10"/>
    <p:sldId id="265" r:id="rId11"/>
    <p:sldId id="266" r:id="rId12"/>
    <p:sldId id="267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Horn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06" autoAdjust="0"/>
  </p:normalViewPr>
  <p:slideViewPr>
    <p:cSldViewPr snapToGrid="0" snapToObjects="1">
      <p:cViewPr>
        <p:scale>
          <a:sx n="100" d="100"/>
          <a:sy n="100" d="100"/>
        </p:scale>
        <p:origin x="-432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0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787CE9-9C60-404F-B3E4-0B6B26994DE6}" type="datetimeFigureOut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3CAB2-745B-4B1C-80CA-2367E08D7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349819-5197-4C5B-B2B7-2F4DF3343164}" type="datetimeFigureOut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85EAC6-ABD3-4B4C-B4B3-592EDA85A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24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2BF59-2606-4665-8F09-304EF00D6C87}" type="datetime1">
              <a:rPr lang="en-US" smtClean="0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0FD5F-3F55-47BA-8B53-F79E4067E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B6C23-EEA4-4FE0-AB69-37E1134FDA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7C81C-B10A-481F-95C4-4BA48C6DB8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DE81-7959-436A-AE86-A884CF087755}" type="datetimeFigureOut">
              <a:rPr lang="id-ID" smtClean="0"/>
              <a:t>12/01/2015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©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10-</a:t>
            </a:r>
            <a:fld id="{DABE4C74-5CEE-4AAB-B57B-57C3FFD1C8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140C03-E498-4411-8F08-D0184C0C789A}" type="datetime1">
              <a:rPr lang="en-US" smtClean="0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86EB4-AC2B-41B0-9107-C962288C72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DE81-7959-436A-AE86-A884CF087755}" type="datetimeFigureOut">
              <a:rPr lang="id-ID" smtClean="0"/>
              <a:t>12/01/2015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90D66-D60A-41CC-A6C3-3B3A98DFC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3D8A-08AF-4987-82DF-699E6ED5CA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46B0-F526-4CF6-A67C-75D2A3E05B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E1A5B-4159-48FD-A568-CB3AC5ED0B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F3EDF-5622-47B5-B698-91C15651D2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AE0F1-CD4A-4C76-A5AB-4653265AC2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BDE81-7959-436A-AE86-A884CF087755}" type="datetimeFigureOut">
              <a:rPr lang="id-ID" smtClean="0"/>
              <a:t>12/01/2015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2012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10-</a:t>
            </a:r>
            <a:fld id="{115BC79E-D015-4A92-8B61-C620F98332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5"/>
          <p:cNvSpPr>
            <a:spLocks noGrp="1"/>
          </p:cNvSpPr>
          <p:nvPr>
            <p:ph type="ctrTitle"/>
          </p:nvPr>
        </p:nvSpPr>
        <p:spPr>
          <a:xfrm>
            <a:off x="2129051" y="1142647"/>
            <a:ext cx="4681182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Chapter 10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2815087"/>
            <a:ext cx="9144000" cy="910751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95959"/>
                </a:solidFill>
              </a:rPr>
              <a:t>Information Systems Controls for System Reliability</a:t>
            </a:r>
          </a:p>
          <a:p>
            <a:pPr algn="ctr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95959"/>
                </a:solidFill>
              </a:rPr>
              <a:t>Part 3: Processing Integrity and Availability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11888"/>
            <a:ext cx="2133600" cy="301625"/>
          </a:xfrm>
        </p:spPr>
        <p:txBody>
          <a:bodyPr/>
          <a:lstStyle/>
          <a:p>
            <a:pPr>
              <a:defRPr/>
            </a:pPr>
            <a:r>
              <a:rPr lang="en-US" dirty="0"/>
              <a:t>10-</a:t>
            </a:r>
            <a:fld id="{4BD85C69-260E-4721-810B-B4628CEC81C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Processing Controls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73063" y="1587500"/>
            <a:ext cx="804545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Data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err="1" smtClean="0"/>
              <a:t>Dua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jenis</a:t>
            </a:r>
            <a:r>
              <a:rPr lang="en-US" sz="1500" dirty="0" smtClean="0"/>
              <a:t> data </a:t>
            </a:r>
            <a:r>
              <a:rPr lang="en-US" sz="1500" dirty="0" err="1" smtClean="0"/>
              <a:t>harus</a:t>
            </a:r>
            <a:r>
              <a:rPr lang="en-US" sz="1500" dirty="0" smtClean="0"/>
              <a:t> </a:t>
            </a:r>
            <a:r>
              <a:rPr lang="en-US" sz="1500" dirty="0" err="1" smtClean="0"/>
              <a:t>dicocokkan</a:t>
            </a:r>
            <a:r>
              <a:rPr lang="en-US" sz="1500" dirty="0" smtClean="0"/>
              <a:t> </a:t>
            </a:r>
            <a:r>
              <a:rPr lang="en-US" sz="1500" dirty="0" err="1" smtClean="0"/>
              <a:t>sebelum</a:t>
            </a:r>
            <a:r>
              <a:rPr lang="en-US" sz="1500" dirty="0" smtClean="0"/>
              <a:t> </a:t>
            </a:r>
            <a:r>
              <a:rPr lang="en-US" sz="1500" dirty="0" err="1" smtClean="0"/>
              <a:t>tindakan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proses </a:t>
            </a:r>
            <a:r>
              <a:rPr lang="en-US" sz="1500" dirty="0" err="1" smtClean="0"/>
              <a:t>dilakukan</a:t>
            </a:r>
            <a:endParaRPr lang="en-US" sz="1500" dirty="0" smtClean="0"/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File Labels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Label </a:t>
            </a:r>
            <a:r>
              <a:rPr lang="en-US" sz="1500" dirty="0" err="1" smtClean="0"/>
              <a:t>dapat</a:t>
            </a:r>
            <a:r>
              <a:rPr lang="en-US" sz="1500" dirty="0" smtClean="0"/>
              <a:t> </a:t>
            </a:r>
            <a:r>
              <a:rPr lang="en-US" sz="1500" dirty="0" err="1" smtClean="0"/>
              <a:t>melindungi</a:t>
            </a:r>
            <a:r>
              <a:rPr lang="en-US" sz="1500" dirty="0" smtClean="0"/>
              <a:t> file data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dirty="0" err="1" smtClean="0"/>
              <a:t>penyalahgunaan</a:t>
            </a:r>
            <a:r>
              <a:rPr lang="en-US" sz="1500" dirty="0" smtClean="0"/>
              <a:t> </a:t>
            </a:r>
            <a:r>
              <a:rPr lang="en-US" sz="1500" dirty="0" err="1" smtClean="0"/>
              <a:t>secara</a:t>
            </a:r>
            <a:r>
              <a:rPr lang="en-US" sz="1500" dirty="0" smtClean="0"/>
              <a:t> </a:t>
            </a:r>
            <a:r>
              <a:rPr lang="en-US" sz="1500" dirty="0" err="1" smtClean="0"/>
              <a:t>ceroboh</a:t>
            </a:r>
            <a:endParaRPr lang="en-US" sz="1500" dirty="0" smtClean="0"/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Batch Total Recalculation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Compare calculated batch total after processing to input totals.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Cross-Footing and Zero Balance Tests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Compute totals using multiple methods to ensure the same results.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Write Protection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err="1" smtClean="0"/>
              <a:t>Mekanisme</a:t>
            </a:r>
            <a:r>
              <a:rPr lang="en-US" sz="1500" dirty="0" smtClean="0"/>
              <a:t>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melindungi</a:t>
            </a:r>
            <a:r>
              <a:rPr lang="en-US" sz="1500" dirty="0" smtClean="0"/>
              <a:t> </a:t>
            </a:r>
            <a:r>
              <a:rPr lang="en-US" sz="1500" dirty="0" err="1" smtClean="0"/>
              <a:t>terhadap</a:t>
            </a:r>
            <a:r>
              <a:rPr lang="en-US" sz="1500" dirty="0" smtClean="0"/>
              <a:t> </a:t>
            </a:r>
            <a:r>
              <a:rPr lang="en-US" sz="1500" dirty="0" err="1" smtClean="0"/>
              <a:t>penulisan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penghapusan</a:t>
            </a:r>
            <a:r>
              <a:rPr lang="en-US" sz="1500" dirty="0" smtClean="0"/>
              <a:t> file data </a:t>
            </a:r>
            <a:r>
              <a:rPr lang="en-US" sz="1500" dirty="0" err="1" smtClean="0"/>
              <a:t>secara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sengaja</a:t>
            </a:r>
            <a:endParaRPr lang="en-US" sz="1500" dirty="0" smtClean="0"/>
          </a:p>
          <a:p>
            <a:pPr eaLnBrk="1" hangingPunct="1">
              <a:lnSpc>
                <a:spcPct val="80000"/>
              </a:lnSpc>
            </a:pPr>
            <a:r>
              <a:rPr lang="en-US" sz="1700" dirty="0" smtClean="0"/>
              <a:t>Concurrent Update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Locking records or fields when they are being updated so multiple users are not updating at the same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FFA5E53-22C8-4450-A557-A49F9CB48F6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Controls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User Review</a:t>
            </a:r>
          </a:p>
          <a:p>
            <a:pPr lvl="1" eaLnBrk="1" hangingPunct="1"/>
            <a:r>
              <a:rPr lang="en-US" dirty="0" smtClean="0"/>
              <a:t>Verify reasonableness, completeness, and routed to intended individual</a:t>
            </a:r>
          </a:p>
          <a:p>
            <a:pPr eaLnBrk="1" hangingPunct="1"/>
            <a:r>
              <a:rPr lang="en-US" dirty="0" smtClean="0"/>
              <a:t>Reconciliation</a:t>
            </a:r>
          </a:p>
          <a:p>
            <a:pPr eaLnBrk="1" hangingPunct="1"/>
            <a:r>
              <a:rPr lang="en-US" dirty="0" smtClean="0"/>
              <a:t>Data Transmission Controls</a:t>
            </a:r>
          </a:p>
          <a:p>
            <a:pPr lvl="1" eaLnBrk="1" hangingPunct="1"/>
            <a:r>
              <a:rPr lang="en-US" dirty="0" smtClean="0"/>
              <a:t>Check sums</a:t>
            </a:r>
          </a:p>
          <a:p>
            <a:pPr lvl="2" eaLnBrk="1" hangingPunct="1"/>
            <a:r>
              <a:rPr lang="en-US" dirty="0" smtClean="0"/>
              <a:t>Hash of file transmitted, comparison made of hash before and after transmission</a:t>
            </a:r>
          </a:p>
          <a:p>
            <a:pPr lvl="1" eaLnBrk="1" hangingPunct="1"/>
            <a:r>
              <a:rPr lang="en-US" dirty="0" smtClean="0"/>
              <a:t>Parity checking</a:t>
            </a:r>
          </a:p>
          <a:p>
            <a:pPr lvl="2"/>
            <a:r>
              <a:rPr lang="id-ID" dirty="0"/>
              <a:t>sistem yang membuat </a:t>
            </a:r>
            <a:r>
              <a:rPr lang="id-ID" b="1" dirty="0"/>
              <a:t>pihak terminal tertuju</a:t>
            </a:r>
            <a:r>
              <a:rPr lang="id-ID" dirty="0"/>
              <a:t> tahu bahwa data yang </a:t>
            </a:r>
            <a:r>
              <a:rPr lang="en-US" dirty="0" smtClean="0"/>
              <a:t>di</a:t>
            </a:r>
            <a:r>
              <a:rPr lang="id-ID" dirty="0" smtClean="0"/>
              <a:t>terima </a:t>
            </a:r>
            <a:r>
              <a:rPr lang="id-ID" dirty="0"/>
              <a:t>tersebut </a:t>
            </a:r>
            <a:r>
              <a:rPr lang="id-ID" i="1" dirty="0"/>
              <a:t>sama atau tidak</a:t>
            </a:r>
            <a:r>
              <a:rPr lang="id-ID" dirty="0"/>
              <a:t> dengan data yang dikirim oleh terminal pengirim.</a:t>
            </a:r>
            <a:br>
              <a:rPr lang="id-ID" dirty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10-</a:t>
            </a:r>
            <a:fld id="{5769C4FF-16B4-4A21-B30E-C2CB2F150F8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Controls Ensuring Availability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725488" y="1747838"/>
            <a:ext cx="7693025" cy="1477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Systems or information need to be available 24/7</a:t>
            </a:r>
          </a:p>
          <a:p>
            <a:pPr lvl="1" eaLnBrk="1" hangingPunct="1"/>
            <a:r>
              <a:rPr lang="en-US" dirty="0" smtClean="0"/>
              <a:t>It is not possible to ensure this so: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EB8847B-DF29-4812-A201-1954FFC2E6E3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5" y="3225800"/>
            <a:ext cx="741203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Disaster Recovery Plan (DRP)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P</a:t>
            </a:r>
            <a:r>
              <a:rPr lang="id-ID" sz="2000" dirty="0" smtClean="0"/>
              <a:t>emulihan </a:t>
            </a:r>
            <a:r>
              <a:rPr lang="id-ID" sz="2000" dirty="0"/>
              <a:t>cepat dari keadaan emergensi atau bencana, sehingga hanya mengakibatkan dampak minimum bagi organisasi atau perusahaan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700" dirty="0"/>
              <a:t>Cold Site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An empty building that is prewired for necessary telephone and Internet access, plus a contract with one or more vendors to provide all necessary equipment within a specified period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Hot Site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A facility that is not only prewired for telephone and Internet access but also contains all the computing and office equipment the organization needs to perform its essential business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Second Data-Center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Used for back-up and site mirroring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6C73624C-4058-44F1-84ED-6AB57021E88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 Recovery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7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Back-up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Incremental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Copy only data that changed from last partial back-up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Differential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Copy only data that changed from last full back-up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Business Continuity Plan (BCP)</a:t>
            </a:r>
          </a:p>
          <a:p>
            <a:pPr lvl="1">
              <a:lnSpc>
                <a:spcPct val="90000"/>
              </a:lnSpc>
            </a:pPr>
            <a:r>
              <a:rPr lang="id-ID" dirty="0"/>
              <a:t>pembuatan perencanaan </a:t>
            </a:r>
            <a:r>
              <a:rPr lang="id-ID" dirty="0" smtClean="0"/>
              <a:t>untuk </a:t>
            </a:r>
            <a:r>
              <a:rPr lang="id-ID" dirty="0"/>
              <a:t>menjamin bahwa proses bisnis dapat terus berlanjut dalam keadaan emergensi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Relocating to new offices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Hiring temporary replacements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10-</a:t>
            </a:r>
            <a:fld id="{F05A24F8-E90A-40DF-AE5E-01134A5C840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Control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Formal process used to ensure that modifications to hardware, software, or processes do not reduce systems reliability</a:t>
            </a:r>
          </a:p>
          <a:p>
            <a:pPr lvl="1" eaLnBrk="1" hangingPunct="1"/>
            <a:r>
              <a:rPr lang="en-US" dirty="0" smtClean="0"/>
              <a:t>Changes need to be documented.</a:t>
            </a:r>
          </a:p>
          <a:p>
            <a:pPr lvl="1" eaLnBrk="1" hangingPunct="1"/>
            <a:r>
              <a:rPr lang="en-US" dirty="0" smtClean="0"/>
              <a:t>Changes need to be approved by appropriate manager.</a:t>
            </a:r>
          </a:p>
          <a:p>
            <a:pPr lvl="1" eaLnBrk="1" hangingPunct="1"/>
            <a:r>
              <a:rPr lang="en-US" dirty="0" smtClean="0"/>
              <a:t>Changes need to be tested before implementations.</a:t>
            </a:r>
          </a:p>
          <a:p>
            <a:pPr lvl="1" eaLnBrk="1" hangingPunct="1"/>
            <a:r>
              <a:rPr lang="en-US" dirty="0" smtClean="0"/>
              <a:t>All documentation needs to be updated for changes.</a:t>
            </a:r>
          </a:p>
          <a:p>
            <a:pPr lvl="1" eaLnBrk="1" hangingPunct="1"/>
            <a:r>
              <a:rPr lang="en-US" dirty="0" smtClean="0"/>
              <a:t>Back-out plans need to be adopted.</a:t>
            </a:r>
          </a:p>
          <a:p>
            <a:pPr lvl="1" eaLnBrk="1" hangingPunct="1"/>
            <a:r>
              <a:rPr lang="en-US" dirty="0" smtClean="0"/>
              <a:t>User rights and privileges need to be monitored during change.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595959"/>
                </a:solidFill>
                <a:cs typeface="Arial" charset="0"/>
              </a:rPr>
              <a:t>Copyright © 2012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C44AFC93-4A83-4325-81D7-F7AAB445013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Trust Service Framework</a:t>
            </a:r>
            <a:endParaRPr lang="id-ID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3903" y="1600200"/>
            <a:ext cx="799619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66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Trust Services Framework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38150" y="1519237"/>
            <a:ext cx="8086725" cy="47910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Security (Chapter 8)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1600" dirty="0"/>
              <a:t>s</a:t>
            </a:r>
            <a:r>
              <a:rPr lang="en-US" sz="1600" dirty="0" err="1"/>
              <a:t>i</a:t>
            </a:r>
            <a:r>
              <a:rPr lang="id-ID" sz="1600" dirty="0"/>
              <a:t>stem yang digunakan aman dan memiliki perlindungan dari akses-akses yang tidak dikehendaki</a:t>
            </a:r>
            <a:r>
              <a:rPr lang="id-ID" sz="1600" dirty="0" smtClean="0"/>
              <a:t>.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Confidentiality (Chapter 9)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 </a:t>
            </a:r>
            <a:r>
              <a:rPr lang="en-US" sz="1600" dirty="0" err="1" smtClean="0"/>
              <a:t>perusahaan</a:t>
            </a: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Privacy (Chapter 9)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/>
              <a:t>personal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</a:t>
            </a:r>
            <a:r>
              <a:rPr lang="en-US" sz="1600" dirty="0" err="1"/>
              <a:t>dikumpulkan</a:t>
            </a:r>
            <a:r>
              <a:rPr lang="en-US" sz="1600" dirty="0"/>
              <a:t>, </a:t>
            </a:r>
            <a:r>
              <a:rPr lang="en-US" sz="1600" dirty="0" err="1"/>
              <a:t>digunakan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di </a:t>
            </a:r>
            <a:r>
              <a:rPr lang="en-US" sz="1600" dirty="0" err="1"/>
              <a:t>pelihara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kebijakan</a:t>
            </a:r>
            <a:r>
              <a:rPr lang="en-US" sz="1600" dirty="0"/>
              <a:t> internal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eksternal</a:t>
            </a:r>
            <a:r>
              <a:rPr lang="en-US" sz="1600" dirty="0"/>
              <a:t>,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terlindungi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pengungkapan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terotorisasi</a:t>
            </a:r>
            <a:r>
              <a:rPr lang="en-US" sz="1600" dirty="0"/>
              <a:t>.</a:t>
            </a:r>
          </a:p>
          <a:p>
            <a:pPr marL="349250" lvl="1" indent="0" eaLnBrk="1" hangingPunct="1">
              <a:lnSpc>
                <a:spcPct val="80000"/>
              </a:lnSpc>
              <a:buNone/>
            </a:pPr>
            <a:r>
              <a:rPr lang="en-US" sz="1600" b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 </a:t>
            </a:r>
            <a:r>
              <a:rPr lang="en-US" sz="1600" b="1" dirty="0" smtClean="0"/>
              <a:t>Processing Integrity (Chapter 10)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/>
              <a:t>Pemrosesan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lengkap</a:t>
            </a:r>
            <a:r>
              <a:rPr lang="en-US" sz="1600" dirty="0"/>
              <a:t>, </a:t>
            </a:r>
            <a:r>
              <a:rPr lang="en-US" sz="1600" dirty="0" err="1"/>
              <a:t>akurat</a:t>
            </a:r>
            <a:r>
              <a:rPr lang="en-US" sz="1600" dirty="0"/>
              <a:t>, </a:t>
            </a:r>
            <a:r>
              <a:rPr lang="en-US" sz="1600" dirty="0" err="1"/>
              <a:t>tepat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diotorisasi</a:t>
            </a:r>
            <a:r>
              <a:rPr lang="en-US" sz="1600" dirty="0" smtClean="0"/>
              <a:t>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/>
              <a:t>Availability (Chapter 10)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tersedia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dioperasikan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mencantumkannya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pernyataan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perjanjian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pelayanan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95959"/>
                </a:solidFill>
                <a:cs typeface="Arial" charset="0"/>
              </a:rPr>
              <a:t>9-</a:t>
            </a:r>
            <a:fld id="{AB6B52F1-C904-4C4C-BF6B-68765151242B}" type="slidenum">
              <a:rPr lang="en-US">
                <a:solidFill>
                  <a:srgbClr val="595959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59595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Controls Ensuring Processing Integrity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89518" y="1538181"/>
            <a:ext cx="2036762" cy="2109788"/>
          </a:xfrm>
        </p:spPr>
        <p:txBody>
          <a:bodyPr>
            <a:normAutofit/>
          </a:bodyPr>
          <a:lstStyle/>
          <a:p>
            <a:pPr defTabSz="457200" eaLnBrk="1" fontAlgn="base" hangingPunct="1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sz="2000" dirty="0">
                <a:solidFill>
                  <a:srgbClr val="595959"/>
                </a:solidFill>
                <a:latin typeface="Arial" charset="0"/>
                <a:cs typeface="Arial" charset="0"/>
              </a:rPr>
              <a:t>Input</a:t>
            </a:r>
          </a:p>
          <a:p>
            <a:pPr defTabSz="457200" eaLnBrk="1" fontAlgn="base" hangingPunct="1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sz="2000" dirty="0">
                <a:solidFill>
                  <a:srgbClr val="595959"/>
                </a:solidFill>
                <a:latin typeface="Arial" charset="0"/>
                <a:cs typeface="Arial" charset="0"/>
              </a:rPr>
              <a:t>Process</a:t>
            </a:r>
          </a:p>
          <a:p>
            <a:pPr defTabSz="457200" eaLnBrk="1" fontAlgn="base" hangingPunct="1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sz="2000" dirty="0">
                <a:solidFill>
                  <a:srgbClr val="595959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6688" y="5832641"/>
            <a:ext cx="8367712" cy="63639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 algn="l" fontAlgn="base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sz="2000" dirty="0" err="1">
                <a:solidFill>
                  <a:srgbClr val="595959"/>
                </a:solidFill>
              </a:rPr>
              <a:t>Pengendalian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memastikan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integritas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masukan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aplikasi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tertentu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smtClean="0">
                <a:solidFill>
                  <a:srgbClr val="595959"/>
                </a:solidFill>
              </a:rPr>
              <a:t>data yang </a:t>
            </a:r>
            <a:r>
              <a:rPr lang="en-US" sz="2000" dirty="0" err="1">
                <a:solidFill>
                  <a:srgbClr val="595959"/>
                </a:solidFill>
              </a:rPr>
              <a:t>disimpan</a:t>
            </a:r>
            <a:r>
              <a:rPr lang="en-US" sz="2000" dirty="0">
                <a:solidFill>
                  <a:srgbClr val="595959"/>
                </a:solidFill>
              </a:rPr>
              <a:t>, program, </a:t>
            </a:r>
            <a:r>
              <a:rPr lang="en-US" sz="2000" dirty="0" err="1">
                <a:solidFill>
                  <a:srgbClr val="595959"/>
                </a:solidFill>
              </a:rPr>
              <a:t>transmisi</a:t>
            </a:r>
            <a:r>
              <a:rPr lang="en-US" sz="2000" dirty="0">
                <a:solidFill>
                  <a:srgbClr val="595959"/>
                </a:solidFill>
              </a:rPr>
              <a:t> data </a:t>
            </a:r>
            <a:r>
              <a:rPr lang="en-US" sz="2000" dirty="0" smtClean="0">
                <a:solidFill>
                  <a:srgbClr val="595959"/>
                </a:solidFill>
              </a:rPr>
              <a:t>,</a:t>
            </a:r>
            <a:r>
              <a:rPr lang="en-US" sz="2000" dirty="0" err="1" smtClean="0">
                <a:solidFill>
                  <a:srgbClr val="595959"/>
                </a:solidFill>
              </a:rPr>
              <a:t>dan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>
                <a:solidFill>
                  <a:srgbClr val="595959"/>
                </a:solidFill>
              </a:rPr>
              <a:t>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4646B75D-4F46-4054-871F-07853684C22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0" y="1365392"/>
            <a:ext cx="57721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Input Control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Semua </a:t>
            </a:r>
            <a:r>
              <a:rPr lang="id-ID" dirty="0"/>
              <a:t>data yang menjadi masukkan atau </a:t>
            </a:r>
            <a:r>
              <a:rPr lang="id-ID" i="1" dirty="0"/>
              <a:t>input </a:t>
            </a:r>
            <a:r>
              <a:rPr lang="id-ID" dirty="0"/>
              <a:t>ke dalam sistem </a:t>
            </a:r>
            <a:r>
              <a:rPr lang="id-ID" dirty="0" smtClean="0"/>
              <a:t>harus</a:t>
            </a:r>
            <a:r>
              <a:rPr lang="en-US" dirty="0" smtClean="0"/>
              <a:t> </a:t>
            </a:r>
            <a:r>
              <a:rPr lang="id-ID" dirty="0" smtClean="0"/>
              <a:t>diotorisasi </a:t>
            </a:r>
            <a:r>
              <a:rPr lang="id-ID" dirty="0"/>
              <a:t>oleh manajemen. </a:t>
            </a:r>
            <a:endParaRPr lang="en-US" dirty="0"/>
          </a:p>
          <a:p>
            <a:r>
              <a:rPr lang="en-US" dirty="0" err="1" smtClean="0"/>
              <a:t>Kesalahan</a:t>
            </a:r>
            <a:r>
              <a:rPr lang="en-US" dirty="0" smtClean="0"/>
              <a:t> input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 data yang </a:t>
            </a:r>
            <a:r>
              <a:rPr lang="en-US" dirty="0" err="1" smtClean="0"/>
              <a:t>salah</a:t>
            </a:r>
            <a:r>
              <a:rPr lang="en-US" dirty="0" smtClean="0"/>
              <a:t> pula,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© Pearson Education, Inc. publishing as Prentice Hall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10-</a:t>
            </a:r>
            <a:fld id="{DABE4C74-5CEE-4AAB-B57B-57C3FFD1C82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Input Controls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Design</a:t>
            </a:r>
          </a:p>
          <a:p>
            <a:pPr lvl="1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i="1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kelalaian</a:t>
            </a:r>
            <a:r>
              <a:rPr lang="en-US" dirty="0" smtClean="0"/>
              <a:t>.</a:t>
            </a:r>
            <a:endParaRPr lang="en-US" i="1" dirty="0" smtClean="0"/>
          </a:p>
          <a:p>
            <a:pPr lvl="1" eaLnBrk="1" hangingPunct="1"/>
            <a:r>
              <a:rPr lang="en-US" dirty="0" err="1" smtClean="0"/>
              <a:t>Penomoran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i="1" dirty="0" smtClean="0"/>
              <a:t>turnaround document </a:t>
            </a:r>
            <a:r>
              <a:rPr lang="en-US" dirty="0" smtClean="0"/>
              <a:t>: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input data </a:t>
            </a:r>
            <a:r>
              <a:rPr lang="en-US" dirty="0" err="1" smtClean="0"/>
              <a:t>secara</a:t>
            </a:r>
            <a:r>
              <a:rPr lang="en-US" dirty="0" smtClean="0"/>
              <a:t>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Controls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duplicate input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10-</a:t>
            </a:r>
            <a:fld id="{DABE4C74-5CEE-4AAB-B57B-57C3FFD1C82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Controls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348018" y="1218987"/>
            <a:ext cx="8229600" cy="5502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Data Entry Checks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Field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field </a:t>
            </a:r>
            <a:r>
              <a:rPr lang="en-US" sz="1600" dirty="0" err="1" smtClean="0"/>
              <a:t>jenisnya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. </a:t>
            </a:r>
            <a:endParaRPr lang="en-US" sz="1600" dirty="0"/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field </a:t>
            </a:r>
            <a:r>
              <a:rPr lang="en-US" sz="1600" dirty="0" err="1" smtClean="0"/>
              <a:t>numerik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 </a:t>
            </a:r>
            <a:r>
              <a:rPr lang="en-US" sz="1600" dirty="0" err="1" smtClean="0"/>
              <a:t>kosong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alfabetis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Sign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Apakah</a:t>
            </a:r>
            <a:r>
              <a:rPr lang="en-US" sz="1600" dirty="0" smtClean="0"/>
              <a:t> data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field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aritmetik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data </a:t>
            </a:r>
            <a:r>
              <a:rPr lang="en-US" sz="1600" dirty="0" err="1" smtClean="0"/>
              <a:t>dalam</a:t>
            </a:r>
            <a:r>
              <a:rPr lang="en-US" sz="1600" dirty="0" smtClean="0"/>
              <a:t> field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persediaan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boleh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 err="1" smtClean="0"/>
              <a:t>negatif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Limit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Menguji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numerik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memastikan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field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melebihi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</a:t>
            </a:r>
            <a:r>
              <a:rPr lang="en-US" sz="1600" dirty="0" err="1" smtClean="0"/>
              <a:t>Dalam</a:t>
            </a:r>
            <a:r>
              <a:rPr lang="en-US" sz="1600" dirty="0" smtClean="0"/>
              <a:t> input </a:t>
            </a:r>
            <a:r>
              <a:rPr lang="en-US" sz="1600" dirty="0" err="1" smtClean="0"/>
              <a:t>gaji</a:t>
            </a:r>
            <a:r>
              <a:rPr lang="en-US" sz="1600" dirty="0" smtClean="0"/>
              <a:t> </a:t>
            </a:r>
            <a:r>
              <a:rPr lang="en-US" sz="1600" dirty="0" err="1" smtClean="0"/>
              <a:t>mingguan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jam </a:t>
            </a:r>
            <a:r>
              <a:rPr lang="en-US" sz="1600" dirty="0" err="1" smtClean="0"/>
              <a:t>kerja</a:t>
            </a:r>
            <a:r>
              <a:rPr lang="en-US" sz="1600" dirty="0" smtClean="0"/>
              <a:t> minimal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40 jam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Range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Pemeriksaan</a:t>
            </a:r>
            <a:r>
              <a:rPr lang="en-US" sz="1600" dirty="0" smtClean="0"/>
              <a:t> </a:t>
            </a:r>
            <a:r>
              <a:rPr lang="en-US" sz="1600" dirty="0" err="1" smtClean="0"/>
              <a:t>jangkauan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numerik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 </a:t>
            </a:r>
            <a:r>
              <a:rPr lang="en-US" sz="1600" dirty="0" err="1" smtClean="0"/>
              <a:t>diantara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</a:t>
            </a:r>
            <a:r>
              <a:rPr lang="en-US" sz="1600" dirty="0" err="1" smtClean="0"/>
              <a:t>tanggal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Size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Pemeriksaan</a:t>
            </a:r>
            <a:r>
              <a:rPr lang="en-US" sz="1600" dirty="0" smtClean="0"/>
              <a:t>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field : </a:t>
            </a:r>
            <a:r>
              <a:rPr lang="en-US" sz="1600" dirty="0" err="1" smtClean="0"/>
              <a:t>delapan</a:t>
            </a:r>
            <a:r>
              <a:rPr lang="en-US" sz="1600" dirty="0" smtClean="0"/>
              <a:t> digit, </a:t>
            </a:r>
            <a:r>
              <a:rPr lang="en-US" sz="1600" dirty="0" err="1" smtClean="0"/>
              <a:t>enam</a:t>
            </a:r>
            <a:r>
              <a:rPr lang="en-US" sz="1600" dirty="0" smtClean="0"/>
              <a:t> digit, </a:t>
            </a:r>
            <a:r>
              <a:rPr lang="en-US" sz="1600" dirty="0" err="1" smtClean="0"/>
              <a:t>dll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Completeness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Pemeriksaan</a:t>
            </a:r>
            <a:r>
              <a:rPr lang="en-US" sz="1600" dirty="0" smtClean="0"/>
              <a:t> </a:t>
            </a:r>
            <a:r>
              <a:rPr lang="en-US" sz="1600" dirty="0" err="1" smtClean="0"/>
              <a:t>kelengkapan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diinput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Input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menyertakan</a:t>
            </a:r>
            <a:r>
              <a:rPr lang="en-US" sz="1600" dirty="0" smtClean="0"/>
              <a:t> </a:t>
            </a:r>
            <a:r>
              <a:rPr lang="en-US" sz="1600" dirty="0" err="1" smtClean="0"/>
              <a:t>alamat</a:t>
            </a:r>
            <a:r>
              <a:rPr lang="en-US" sz="1600" dirty="0" smtClean="0"/>
              <a:t> </a:t>
            </a:r>
            <a:r>
              <a:rPr lang="en-US" sz="1600" dirty="0" err="1" smtClean="0"/>
              <a:t>pengiriman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alamat</a:t>
            </a:r>
            <a:r>
              <a:rPr lang="en-US" sz="1600" dirty="0" smtClean="0"/>
              <a:t> </a:t>
            </a:r>
            <a:r>
              <a:rPr lang="en-US" sz="1600" dirty="0" err="1" smtClean="0"/>
              <a:t>penagihan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500" dirty="0" smtClean="0"/>
          </a:p>
          <a:p>
            <a:pPr lvl="1" eaLnBrk="1" hangingPunct="1">
              <a:lnSpc>
                <a:spcPct val="80000"/>
              </a:lnSpc>
            </a:pPr>
            <a:endParaRPr lang="en-US" sz="1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10-</a:t>
            </a:r>
            <a:fld id="{7CB82B57-5CF2-41D7-B338-C07EB4D84EB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Controls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sz="half" idx="1"/>
          </p:nvPr>
        </p:nvSpPr>
        <p:spPr>
          <a:xfrm>
            <a:off x="859810" y="1519238"/>
            <a:ext cx="7665066" cy="4354512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Data Entry Checks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Validity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Membandingkan</a:t>
            </a:r>
            <a:r>
              <a:rPr lang="en-US" sz="1600" dirty="0" smtClean="0"/>
              <a:t> ID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dalam</a:t>
            </a:r>
            <a:r>
              <a:rPr lang="en-US" sz="1600" dirty="0" smtClean="0"/>
              <a:t> master file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memastikan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ID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benar-benar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master file.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Reasonableness check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Pengujian</a:t>
            </a:r>
            <a:r>
              <a:rPr lang="en-US" sz="1600" dirty="0" smtClean="0"/>
              <a:t> </a:t>
            </a:r>
            <a:r>
              <a:rPr lang="en-US" sz="1600" dirty="0" err="1" smtClean="0"/>
              <a:t>kelogisan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ketepatan</a:t>
            </a:r>
            <a:r>
              <a:rPr lang="en-US" sz="1600" dirty="0" smtClean="0"/>
              <a:t> </a:t>
            </a:r>
            <a:r>
              <a:rPr lang="en-US" sz="1600" dirty="0" err="1" smtClean="0"/>
              <a:t>logis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dimasukkan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disimpan</a:t>
            </a:r>
            <a:r>
              <a:rPr lang="en-US" sz="1600" dirty="0" smtClean="0"/>
              <a:t>. </a:t>
            </a:r>
            <a:endParaRPr lang="en-US" sz="1600" dirty="0"/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</a:t>
            </a:r>
            <a:r>
              <a:rPr lang="en-US" sz="1600" dirty="0" err="1" smtClean="0"/>
              <a:t>kenaikan</a:t>
            </a:r>
            <a:r>
              <a:rPr lang="en-US" sz="1600" dirty="0" smtClean="0"/>
              <a:t> </a:t>
            </a:r>
            <a:r>
              <a:rPr lang="en-US" sz="1600" dirty="0" err="1" smtClean="0"/>
              <a:t>gaji</a:t>
            </a:r>
            <a:r>
              <a:rPr lang="en-US" sz="1600" dirty="0" smtClean="0"/>
              <a:t> </a:t>
            </a:r>
            <a:r>
              <a:rPr lang="en-US" sz="1600" dirty="0" err="1" smtClean="0"/>
              <a:t>sebesar</a:t>
            </a:r>
            <a:r>
              <a:rPr lang="en-US" sz="1600" dirty="0" smtClean="0"/>
              <a:t> $1.500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logis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bergaji</a:t>
            </a:r>
            <a:r>
              <a:rPr lang="en-US" sz="1600" dirty="0" smtClean="0"/>
              <a:t> $15.000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bergaji</a:t>
            </a:r>
            <a:r>
              <a:rPr lang="en-US" sz="1600" dirty="0" smtClean="0"/>
              <a:t> $1.500 </a:t>
            </a:r>
            <a:r>
              <a:rPr lang="en-US" sz="1600" dirty="0" err="1" smtClean="0"/>
              <a:t>perbulan</a:t>
            </a:r>
            <a:r>
              <a:rPr lang="en-US" sz="16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Check digit verification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Computed from input value to catch typo errors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Prompting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data input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menunggu</a:t>
            </a:r>
            <a:r>
              <a:rPr lang="en-US" sz="1600" dirty="0" smtClean="0"/>
              <a:t> </a:t>
            </a:r>
            <a:r>
              <a:rPr lang="en-US" sz="1600" dirty="0" err="1" smtClean="0"/>
              <a:t>respon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diterima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Close-loop verification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memeriksa</a:t>
            </a:r>
            <a:r>
              <a:rPr lang="en-US" sz="1600" dirty="0" smtClean="0"/>
              <a:t> </a:t>
            </a:r>
            <a:r>
              <a:rPr lang="en-US" sz="1600" dirty="0" err="1" smtClean="0"/>
              <a:t>keakuratan</a:t>
            </a:r>
            <a:r>
              <a:rPr lang="en-US" sz="1600" dirty="0" smtClean="0"/>
              <a:t> data input.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personel</a:t>
            </a:r>
            <a:r>
              <a:rPr lang="en-US" sz="1600" dirty="0" smtClean="0"/>
              <a:t> </a:t>
            </a:r>
            <a:r>
              <a:rPr lang="en-US" sz="1600" dirty="0" err="1" smtClean="0"/>
              <a:t>memasukkan</a:t>
            </a:r>
            <a:r>
              <a:rPr lang="en-US" sz="1600" dirty="0" smtClean="0"/>
              <a:t> </a:t>
            </a:r>
            <a:r>
              <a:rPr lang="en-US" sz="1600" dirty="0" err="1" smtClean="0"/>
              <a:t>nomor</a:t>
            </a:r>
            <a:r>
              <a:rPr lang="en-US" sz="1600" dirty="0" smtClean="0"/>
              <a:t> </a:t>
            </a:r>
            <a:r>
              <a:rPr lang="en-US" sz="1600" dirty="0" err="1" smtClean="0"/>
              <a:t>akun</a:t>
            </a:r>
            <a:r>
              <a:rPr lang="en-US" sz="1600" dirty="0" smtClean="0"/>
              <a:t>,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menelusuri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menampilkan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akun</a:t>
            </a:r>
            <a:r>
              <a:rPr lang="en-US" sz="1600" dirty="0" smtClean="0"/>
              <a:t> agar </a:t>
            </a:r>
            <a:r>
              <a:rPr lang="en-US" sz="1600" dirty="0" err="1" smtClean="0"/>
              <a:t>personil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nomor</a:t>
            </a:r>
            <a:r>
              <a:rPr lang="en-US" sz="1600" dirty="0" smtClean="0"/>
              <a:t> </a:t>
            </a:r>
            <a:r>
              <a:rPr lang="en-US" sz="1600" dirty="0" err="1" smtClean="0"/>
              <a:t>akun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dimasukkan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benar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10-</a:t>
            </a:r>
            <a:fld id="{7CB82B57-5CF2-41D7-B338-C07EB4D84EB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1845</TotalTime>
  <Words>969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Chapter 10</vt:lpstr>
      <vt:lpstr>Trust Service Framework</vt:lpstr>
      <vt:lpstr>Trust Services Framework</vt:lpstr>
      <vt:lpstr>Controls Ensuring Processing Integrity</vt:lpstr>
      <vt:lpstr>Input Control</vt:lpstr>
      <vt:lpstr>Input Controls</vt:lpstr>
      <vt:lpstr>Input Controls</vt:lpstr>
      <vt:lpstr>Input Controls</vt:lpstr>
      <vt:lpstr>Input Controls</vt:lpstr>
      <vt:lpstr>Processing Controls</vt:lpstr>
      <vt:lpstr>Output Controls</vt:lpstr>
      <vt:lpstr>Controls Ensuring Availability</vt:lpstr>
      <vt:lpstr>Disaster Recovery Plan (DRP)</vt:lpstr>
      <vt:lpstr>Quick Recovery</vt:lpstr>
      <vt:lpstr>Change Control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Hornik</dc:creator>
  <cp:lastModifiedBy>Irma Paramita Sofia</cp:lastModifiedBy>
  <cp:revision>174</cp:revision>
  <dcterms:created xsi:type="dcterms:W3CDTF">2010-12-02T18:11:54Z</dcterms:created>
  <dcterms:modified xsi:type="dcterms:W3CDTF">2015-01-12T13:09:59Z</dcterms:modified>
</cp:coreProperties>
</file>