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2" r:id="rId6"/>
    <p:sldId id="273" r:id="rId7"/>
    <p:sldId id="277" r:id="rId8"/>
    <p:sldId id="274" r:id="rId9"/>
    <p:sldId id="275" r:id="rId10"/>
    <p:sldId id="276" r:id="rId11"/>
    <p:sldId id="284" r:id="rId12"/>
    <p:sldId id="267" r:id="rId13"/>
    <p:sldId id="285" r:id="rId14"/>
    <p:sldId id="269" r:id="rId15"/>
    <p:sldId id="270" r:id="rId16"/>
    <p:sldId id="271" r:id="rId17"/>
    <p:sldId id="272" r:id="rId18"/>
    <p:sldId id="283" r:id="rId19"/>
    <p:sldId id="282" r:id="rId20"/>
    <p:sldId id="286" r:id="rId21"/>
    <p:sldId id="268" r:id="rId22"/>
    <p:sldId id="287" r:id="rId23"/>
    <p:sldId id="278" r:id="rId24"/>
    <p:sldId id="279" r:id="rId25"/>
    <p:sldId id="280" r:id="rId26"/>
    <p:sldId id="281" r:id="rId27"/>
    <p:sldId id="288" r:id="rId28"/>
    <p:sldId id="289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4997B-CB4A-45BD-ABD0-5E3583FC622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1150F-0870-405E-AFA9-74096842B6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64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1150F-0870-405E-AFA9-74096842B68C}" type="slidenum">
              <a:rPr lang="id-ID" smtClean="0"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4031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7A9BAE-4F10-4BD0-8237-743A94E947B7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8EF8A8-3DB3-40A3-966F-1CA089646925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924800" cy="45720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FRAUD</a:t>
            </a:r>
            <a: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b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&amp; </a:t>
            </a:r>
            <a:b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computer fraud</a:t>
            </a:r>
            <a:endParaRPr lang="id-ID" sz="8000" dirty="0">
              <a:solidFill>
                <a:schemeClr val="accent2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702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Faktor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Pemicu</a:t>
            </a:r>
            <a:r>
              <a:rPr lang="en-US" dirty="0">
                <a:solidFill>
                  <a:srgbClr val="FFFF00"/>
                </a:solidFill>
              </a:rPr>
              <a:t> Fraud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Rockwell" pitchFamily="18" charset="0"/>
              </a:rPr>
              <a:t>Pelaku</a:t>
            </a:r>
            <a:r>
              <a:rPr lang="en-US" dirty="0" smtClean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i="1" dirty="0" smtClean="0">
                <a:solidFill>
                  <a:srgbClr val="FFFF00"/>
                </a:solidFill>
                <a:latin typeface="Rockwell" pitchFamily="18" charset="0"/>
              </a:rPr>
              <a:t>fraud</a:t>
            </a:r>
            <a:r>
              <a:rPr lang="en-US" dirty="0" smtClean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sering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disebut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dengan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Penjahat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berkerah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putih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(</a:t>
            </a:r>
            <a:r>
              <a:rPr lang="en-US" i="1" dirty="0">
                <a:solidFill>
                  <a:srgbClr val="FFFF00"/>
                </a:solidFill>
                <a:latin typeface="Rockwell" pitchFamily="18" charset="0"/>
              </a:rPr>
              <a:t>White Collar Criminals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) 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 non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fisik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dan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rahasia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membedakan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penjahat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dengan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  <a:sym typeface="Wingdings" pitchFamily="2" charset="2"/>
              </a:rPr>
              <a:t>kekerasan</a:t>
            </a:r>
            <a:endParaRPr lang="en-US" dirty="0">
              <a:solidFill>
                <a:srgbClr val="FFFF00"/>
              </a:solidFill>
              <a:latin typeface="Rockwell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62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escription: http://hbsgrill.weblogs.jp/photos/uncategorized/2007/12/31/fraud_triangle_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3058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155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i="1" dirty="0" smtClean="0"/>
              <a:t>Fraud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Penggelapan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aset</a:t>
            </a:r>
            <a:r>
              <a:rPr lang="en-US" sz="2400" dirty="0" smtClean="0">
                <a:solidFill>
                  <a:srgbClr val="FFFF00"/>
                </a:solidFill>
              </a:rPr>
              <a:t>  - </a:t>
            </a:r>
            <a:r>
              <a:rPr lang="en-US" sz="2400" i="1" dirty="0" smtClean="0">
                <a:solidFill>
                  <a:srgbClr val="FFFF00"/>
                </a:solidFill>
              </a:rPr>
              <a:t>(Misappropriation of Assets)</a:t>
            </a:r>
          </a:p>
          <a:p>
            <a:pPr marL="36576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	orang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>
                <a:solidFill>
                  <a:srgbClr val="FFFF00"/>
                </a:solidFill>
              </a:rPr>
              <a:t>Penipuan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Pelaporan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keuangan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(Fraudulent Financial Reporting)</a:t>
            </a:r>
          </a:p>
          <a:p>
            <a:pPr marL="36576" indent="0">
              <a:buNone/>
            </a:pPr>
            <a:r>
              <a:rPr lang="en-US" sz="2400" i="1" dirty="0"/>
              <a:t>	</a:t>
            </a:r>
            <a:r>
              <a:rPr lang="en-US" sz="2400" dirty="0" smtClean="0"/>
              <a:t>Tindakan yang </a:t>
            </a:r>
            <a:r>
              <a:rPr lang="en-US" sz="2400" dirty="0" err="1" smtClean="0"/>
              <a:t>disengaja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	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	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yang 	</a:t>
            </a:r>
            <a:r>
              <a:rPr lang="en-US" sz="2400" dirty="0" err="1" smtClean="0"/>
              <a:t>menyesatkan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	material</a:t>
            </a:r>
          </a:p>
          <a:p>
            <a:r>
              <a:rPr lang="en-US" sz="2400" dirty="0">
                <a:solidFill>
                  <a:srgbClr val="FFFF00"/>
                </a:solidFill>
              </a:rPr>
              <a:t>Computer Fraud</a:t>
            </a:r>
          </a:p>
          <a:p>
            <a:pPr marL="36576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Kejahatan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kecurangan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	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pengolahan</a:t>
            </a:r>
            <a:r>
              <a:rPr lang="en-US" sz="2400" dirty="0" smtClean="0"/>
              <a:t> data 	/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62402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Jenis-Jenis</a:t>
            </a:r>
            <a:r>
              <a:rPr lang="en-US" sz="3200" dirty="0" smtClean="0"/>
              <a:t> Fraud (</a:t>
            </a:r>
            <a:r>
              <a:rPr lang="id-ID" sz="3200" dirty="0" smtClean="0"/>
              <a:t>Raharjo </a:t>
            </a:r>
            <a:r>
              <a:rPr lang="en-US" sz="3200" dirty="0" smtClean="0"/>
              <a:t>, </a:t>
            </a:r>
            <a:r>
              <a:rPr lang="id-ID" sz="3200" dirty="0" smtClean="0"/>
              <a:t>1998</a:t>
            </a:r>
            <a:r>
              <a:rPr lang="en-US" sz="3200" dirty="0" smtClean="0"/>
              <a:t>)</a:t>
            </a:r>
            <a:r>
              <a:rPr lang="id-ID" sz="3200" dirty="0" smtClean="0"/>
              <a:t>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92500" lnSpcReduction="20000"/>
          </a:bodyPr>
          <a:lstStyle/>
          <a:p>
            <a:pPr lvl="0" fontAlgn="t"/>
            <a:r>
              <a:rPr lang="id-ID" dirty="0">
                <a:solidFill>
                  <a:srgbClr val="FFFF00"/>
                </a:solidFill>
              </a:rPr>
              <a:t>Penyalahgunaan wewenang/jabatan (</a:t>
            </a:r>
            <a:r>
              <a:rPr lang="id-ID" i="1" dirty="0">
                <a:solidFill>
                  <a:srgbClr val="FFFF00"/>
                </a:solidFill>
              </a:rPr>
              <a:t>Occupational Frauds</a:t>
            </a:r>
            <a:r>
              <a:rPr lang="id-ID" dirty="0"/>
              <a:t>); kecurangan yang dilakukan oleh individu- individu yang bekerja dalam suatu organisasi untuk mendapatkan keuntungan pribadi.</a:t>
            </a:r>
          </a:p>
          <a:p>
            <a:pPr lvl="0" fontAlgn="t"/>
            <a:r>
              <a:rPr lang="id-ID" dirty="0">
                <a:solidFill>
                  <a:srgbClr val="FFFF00"/>
                </a:solidFill>
              </a:rPr>
              <a:t>Kecurangan Organisatoris (</a:t>
            </a:r>
            <a:r>
              <a:rPr lang="id-ID" i="1" dirty="0">
                <a:solidFill>
                  <a:srgbClr val="FFFF00"/>
                </a:solidFill>
              </a:rPr>
              <a:t>Organisational Frauds</a:t>
            </a:r>
            <a:r>
              <a:rPr lang="id-ID" dirty="0">
                <a:solidFill>
                  <a:srgbClr val="FFFF00"/>
                </a:solidFill>
              </a:rPr>
              <a:t>); </a:t>
            </a:r>
            <a:r>
              <a:rPr lang="id-ID" dirty="0" smtClean="0"/>
              <a:t>kecurangan </a:t>
            </a:r>
            <a:r>
              <a:rPr lang="id-ID" dirty="0"/>
              <a:t>yang dilakukan oleh organisasi itu </a:t>
            </a:r>
            <a:r>
              <a:rPr lang="en-US" dirty="0" smtClean="0"/>
              <a:t>	</a:t>
            </a:r>
            <a:r>
              <a:rPr lang="id-ID" dirty="0" smtClean="0"/>
              <a:t>sendiri </a:t>
            </a:r>
            <a:r>
              <a:rPr lang="id-ID" dirty="0"/>
              <a:t>demi kepentingan/keuntungan organisasi </a:t>
            </a:r>
            <a:r>
              <a:rPr lang="en-US" dirty="0" smtClean="0"/>
              <a:t>	</a:t>
            </a:r>
            <a:r>
              <a:rPr lang="id-ID" dirty="0" smtClean="0"/>
              <a:t>itu</a:t>
            </a:r>
            <a:r>
              <a:rPr lang="id-ID" dirty="0"/>
              <a:t>.</a:t>
            </a:r>
          </a:p>
          <a:p>
            <a:pPr lvl="0" fontAlgn="t"/>
            <a:r>
              <a:rPr lang="id-ID" dirty="0">
                <a:solidFill>
                  <a:srgbClr val="FFFF00"/>
                </a:solidFill>
              </a:rPr>
              <a:t>Skema Kepercayaan (</a:t>
            </a:r>
            <a:r>
              <a:rPr lang="id-ID" i="1" dirty="0">
                <a:solidFill>
                  <a:srgbClr val="FFFF00"/>
                </a:solidFill>
              </a:rPr>
              <a:t>Confidence Schemes</a:t>
            </a:r>
            <a:r>
              <a:rPr lang="id-ID" dirty="0">
                <a:solidFill>
                  <a:srgbClr val="FFFF00"/>
                </a:solidFill>
              </a:rPr>
              <a:t>). </a:t>
            </a:r>
            <a:r>
              <a:rPr lang="id-ID" dirty="0" smtClean="0"/>
              <a:t>Dalam </a:t>
            </a:r>
            <a:r>
              <a:rPr lang="id-ID" dirty="0"/>
              <a:t>kategori ini, pelaku membuat suatu </a:t>
            </a:r>
            <a:r>
              <a:rPr lang="id-ID" dirty="0" smtClean="0"/>
              <a:t>skema </a:t>
            </a:r>
            <a:r>
              <a:rPr lang="id-ID" dirty="0"/>
              <a:t>kecurangan dengan menyalahgunakan </a:t>
            </a:r>
            <a:r>
              <a:rPr lang="id-ID" dirty="0" smtClean="0"/>
              <a:t>kepercayaan </a:t>
            </a:r>
            <a:r>
              <a:rPr lang="id-ID" dirty="0"/>
              <a:t>korban.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3847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i="1" dirty="0" smtClean="0"/>
              <a:t>Computer Fraud 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Pengkategorian</a:t>
            </a:r>
            <a:r>
              <a:rPr lang="en-US" sz="2800" dirty="0" smtClean="0"/>
              <a:t> Computer Fraud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model </a:t>
            </a:r>
            <a:r>
              <a:rPr lang="en-US" sz="2800" dirty="0" err="1" smtClean="0"/>
              <a:t>pemrosesan</a:t>
            </a:r>
            <a:r>
              <a:rPr lang="en-US" sz="2800" dirty="0" smtClean="0"/>
              <a:t> data (data processing model) :</a:t>
            </a:r>
            <a:endParaRPr lang="en-US" dirty="0" smtClean="0"/>
          </a:p>
          <a:p>
            <a:pPr marL="36576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1. Input </a:t>
            </a:r>
            <a:r>
              <a:rPr lang="en-US" sz="2400" dirty="0">
                <a:solidFill>
                  <a:srgbClr val="FFFF00"/>
                </a:solidFill>
              </a:rPr>
              <a:t>Fraud </a:t>
            </a:r>
          </a:p>
          <a:p>
            <a:pPr marL="338328" lvl="1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Fraud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mengubah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memodifikasi</a:t>
            </a:r>
            <a:r>
              <a:rPr lang="en-US" sz="2400" dirty="0" smtClean="0">
                <a:solidFill>
                  <a:srgbClr val="FFFF00"/>
                </a:solidFill>
              </a:rPr>
              <a:t> input 	computer</a:t>
            </a:r>
          </a:p>
          <a:p>
            <a:pPr marL="36576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C</a:t>
            </a:r>
            <a:r>
              <a:rPr lang="en-US" sz="2400" dirty="0" err="1" smtClean="0"/>
              <a:t>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penipuan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persediaan</a:t>
            </a:r>
            <a:r>
              <a:rPr lang="en-US" sz="2400" dirty="0" smtClean="0"/>
              <a:t>, </a:t>
            </a:r>
            <a:r>
              <a:rPr lang="en-US" sz="2400" dirty="0" err="1" smtClean="0"/>
              <a:t>memasukkan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ke</a:t>
            </a:r>
            <a:r>
              <a:rPr lang="en-US" sz="2400" dirty="0" smtClean="0"/>
              <a:t> 	</a:t>
            </a:r>
            <a:r>
              <a:rPr lang="en-US" sz="2400" dirty="0" err="1" smtClean="0"/>
              <a:t>dalam</a:t>
            </a:r>
            <a:r>
              <a:rPr lang="en-US" sz="2400" dirty="0" smtClean="0"/>
              <a:t> 	</a:t>
            </a:r>
            <a:r>
              <a:rPr lang="en-US" sz="2400" dirty="0" err="1" smtClean="0"/>
              <a:t>sistem</a:t>
            </a:r>
            <a:r>
              <a:rPr lang="en-US" sz="2400" dirty="0" smtClean="0"/>
              <a:t> 	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persediaan</a:t>
            </a:r>
            <a:r>
              <a:rPr lang="en-US" sz="2400" dirty="0" smtClean="0"/>
              <a:t> 	yang 	</a:t>
            </a:r>
            <a:r>
              <a:rPr lang="en-US" sz="2400" dirty="0" err="1" smtClean="0"/>
              <a:t>dicuri</a:t>
            </a:r>
            <a:r>
              <a:rPr lang="en-US" sz="2400" dirty="0" smtClean="0"/>
              <a:t> 	</a:t>
            </a:r>
            <a:r>
              <a:rPr lang="en-US" sz="2400" dirty="0" err="1" smtClean="0"/>
              <a:t>telah</a:t>
            </a:r>
            <a:r>
              <a:rPr lang="en-US" sz="2400" dirty="0" smtClean="0"/>
              <a:t> 	</a:t>
            </a:r>
            <a:r>
              <a:rPr lang="en-US" sz="2400" dirty="0" err="1" smtClean="0"/>
              <a:t>rusak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dijual</a:t>
            </a:r>
            <a:r>
              <a:rPr lang="en-US" sz="2400" dirty="0" smtClean="0"/>
              <a:t> 	</a:t>
            </a:r>
            <a:r>
              <a:rPr lang="en-US" sz="2400" dirty="0" err="1" smtClean="0"/>
              <a:t>untuk</a:t>
            </a:r>
            <a:r>
              <a:rPr lang="en-US" sz="2400" dirty="0" smtClean="0"/>
              <a:t> 	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	</a:t>
            </a:r>
            <a:r>
              <a:rPr lang="en-US" sz="2400" dirty="0" err="1" smtClean="0"/>
              <a:t>pribadi</a:t>
            </a:r>
            <a:r>
              <a:rPr lang="en-US" sz="2400" dirty="0" smtClean="0"/>
              <a:t>.</a:t>
            </a:r>
          </a:p>
          <a:p>
            <a:pPr marL="36576" indent="0">
              <a:buNone/>
            </a:pPr>
            <a:endParaRPr lang="en-US" sz="2400" dirty="0" smtClean="0"/>
          </a:p>
          <a:p>
            <a:pPr marL="36576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2. Processor Fraud : </a:t>
            </a:r>
          </a:p>
          <a:p>
            <a:pPr marL="36576" indent="0">
              <a:buNone/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Fraud yang </a:t>
            </a:r>
            <a:r>
              <a:rPr lang="en-US" sz="2400" dirty="0" err="1" smtClean="0">
                <a:solidFill>
                  <a:srgbClr val="FFFF00"/>
                </a:solidFill>
              </a:rPr>
              <a:t>dilakukan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melalui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penggunaan</a:t>
            </a:r>
            <a:r>
              <a:rPr lang="en-US" sz="2400" dirty="0" smtClean="0">
                <a:solidFill>
                  <a:srgbClr val="FFFF00"/>
                </a:solidFill>
              </a:rPr>
              <a:t> 	</a:t>
            </a:r>
            <a:r>
              <a:rPr lang="en-US" sz="2400" dirty="0" err="1" smtClean="0">
                <a:solidFill>
                  <a:srgbClr val="FFFF00"/>
                </a:solidFill>
              </a:rPr>
              <a:t>sistem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marL="36576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smtClean="0"/>
              <a:t>	(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 smtClean="0"/>
              <a:t>pencurian</a:t>
            </a:r>
            <a:r>
              <a:rPr lang="en-US" sz="2400" dirty="0" smtClean="0"/>
              <a:t> </a:t>
            </a:r>
            <a:r>
              <a:rPr lang="en-US" sz="2400" dirty="0" err="1"/>
              <a:t>waktu</a:t>
            </a:r>
            <a:r>
              <a:rPr lang="en-US" sz="2400" dirty="0"/>
              <a:t>)</a:t>
            </a:r>
          </a:p>
          <a:p>
            <a:pPr marL="36576" indent="0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4582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i="1" dirty="0"/>
              <a:t>Computer Fraud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76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3. Computer Instruction Fraud</a:t>
            </a:r>
          </a:p>
          <a:p>
            <a:r>
              <a:rPr lang="en-US" dirty="0" err="1" smtClean="0"/>
              <a:t>Penipuan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software yang </a:t>
            </a:r>
            <a:r>
              <a:rPr lang="en-US" dirty="0" err="1" smtClean="0"/>
              <a:t>memproses</a:t>
            </a:r>
            <a:r>
              <a:rPr lang="en-US" dirty="0" smtClean="0"/>
              <a:t> data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36576" indent="0">
              <a:lnSpc>
                <a:spcPct val="90000"/>
              </a:lnSpc>
              <a:buNone/>
            </a:pPr>
            <a:r>
              <a:rPr lang="en-US" sz="1900" dirty="0" smtClean="0"/>
              <a:t>	</a:t>
            </a:r>
          </a:p>
          <a:p>
            <a:pPr marL="36576" indent="0">
              <a:lnSpc>
                <a:spcPct val="90000"/>
              </a:lnSpc>
              <a:buNone/>
            </a:pPr>
            <a:r>
              <a:rPr lang="en-US" sz="1900" dirty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modifikasi</a:t>
            </a:r>
            <a:r>
              <a:rPr lang="en-US" sz="2400" dirty="0"/>
              <a:t> software </a:t>
            </a:r>
            <a:r>
              <a:rPr lang="en-US" sz="2400" dirty="0" smtClean="0"/>
              <a:t>	</a:t>
            </a:r>
            <a:r>
              <a:rPr lang="en-US" sz="2400" dirty="0" err="1" smtClean="0"/>
              <a:t>untuk</a:t>
            </a:r>
            <a:r>
              <a:rPr lang="en-US" sz="2400" dirty="0" smtClean="0"/>
              <a:t> 	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diotorisasi</a:t>
            </a:r>
            <a:r>
              <a:rPr lang="en-US" sz="2400" dirty="0" smtClean="0"/>
              <a:t>.</a:t>
            </a:r>
          </a:p>
          <a:p>
            <a:pPr marL="36576" indent="0">
              <a:lnSpc>
                <a:spcPct val="90000"/>
              </a:lnSpc>
              <a:buNone/>
            </a:pPr>
            <a:endParaRPr lang="en-US" sz="1900" dirty="0"/>
          </a:p>
          <a:p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396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i="1" dirty="0"/>
              <a:t>Computer Fraud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marL="36576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4. Data Fraud</a:t>
            </a:r>
          </a:p>
          <a:p>
            <a:r>
              <a:rPr lang="en-US" dirty="0" err="1" smtClean="0"/>
              <a:t>Penipuan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file data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menyalin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file-file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otorisasi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Pencurian</a:t>
            </a:r>
            <a:r>
              <a:rPr lang="en-US" dirty="0" smtClean="0"/>
              <a:t> data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(</a:t>
            </a:r>
            <a:r>
              <a:rPr lang="en-US" dirty="0" err="1" smtClean="0"/>
              <a:t>uang</a:t>
            </a:r>
            <a:r>
              <a:rPr lang="en-US" dirty="0" smtClean="0"/>
              <a:t>)</a:t>
            </a:r>
          </a:p>
          <a:p>
            <a:pPr marL="36576" indent="0">
              <a:buNone/>
            </a:pP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0245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i="1" dirty="0"/>
              <a:t>Computer Fraud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6576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5. Output Fraud</a:t>
            </a:r>
          </a:p>
          <a:p>
            <a:r>
              <a:rPr lang="en-US" dirty="0" err="1" smtClean="0"/>
              <a:t>Penipuan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menyalahgunakan</a:t>
            </a:r>
            <a:r>
              <a:rPr lang="en-US" dirty="0" smtClean="0"/>
              <a:t> output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output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dikertas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output </a:t>
            </a:r>
            <a:r>
              <a:rPr lang="en-US" dirty="0" err="1" smtClean="0"/>
              <a:t>cetakan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personal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fraud.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96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1143000"/>
          </a:xfrm>
        </p:spPr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</a:rPr>
              <a:t>Lapping</a:t>
            </a:r>
            <a:endParaRPr lang="id-ID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id-ID" i="1" dirty="0"/>
              <a:t>Lapping </a:t>
            </a:r>
            <a:r>
              <a:rPr lang="id-ID" dirty="0"/>
              <a:t>adalah tindak kecurangan dalam bentuk penyalahgunaan </a:t>
            </a:r>
            <a:r>
              <a:rPr lang="id-ID" dirty="0" smtClean="0"/>
              <a:t>hasil</a:t>
            </a:r>
            <a:r>
              <a:rPr lang="en-US" dirty="0" smtClean="0"/>
              <a:t> </a:t>
            </a:r>
            <a:r>
              <a:rPr lang="id-ID" dirty="0" smtClean="0"/>
              <a:t>pembayaran </a:t>
            </a:r>
            <a:r>
              <a:rPr lang="id-ID" dirty="0"/>
              <a:t>tagihan dari pelanggan untuk kepentingan </a:t>
            </a:r>
            <a:r>
              <a:rPr lang="id-ID" dirty="0" smtClean="0"/>
              <a:t>pribadi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P</a:t>
            </a:r>
            <a:r>
              <a:rPr lang="id-ID" dirty="0" smtClean="0"/>
              <a:t>emakaian </a:t>
            </a:r>
            <a:r>
              <a:rPr lang="id-ID" dirty="0"/>
              <a:t>uang sewa suatu aset ke rekening pribadi sementara biaya </a:t>
            </a:r>
            <a:r>
              <a:rPr lang="id-ID" dirty="0" smtClean="0"/>
              <a:t>operasional</a:t>
            </a:r>
            <a:r>
              <a:rPr lang="en-US" dirty="0" smtClean="0"/>
              <a:t> </a:t>
            </a:r>
            <a:r>
              <a:rPr lang="fi-FI" dirty="0" smtClean="0"/>
              <a:t>aset </a:t>
            </a:r>
            <a:r>
              <a:rPr lang="fi-FI" dirty="0"/>
              <a:t>tersebut diambilkan dari anggaran rutin </a:t>
            </a:r>
            <a:r>
              <a:rPr lang="fi-FI" dirty="0" smtClean="0"/>
              <a:t>organisasi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omisi </a:t>
            </a:r>
            <a:r>
              <a:rPr lang="fi-FI" dirty="0"/>
              <a:t>dari rekanan </a:t>
            </a:r>
            <a:r>
              <a:rPr lang="fi-FI" dirty="0" smtClean="0"/>
              <a:t>yang </a:t>
            </a:r>
            <a:r>
              <a:rPr lang="id-ID" dirty="0" smtClean="0"/>
              <a:t>menerima proyek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id-ID" dirty="0" smtClean="0"/>
              <a:t>ang </a:t>
            </a:r>
            <a:r>
              <a:rPr lang="id-ID" dirty="0"/>
              <a:t>hasil tagihan tidak langsung disetorkan ke </a:t>
            </a:r>
            <a:r>
              <a:rPr lang="id-ID" dirty="0" smtClean="0"/>
              <a:t>organisasi</a:t>
            </a:r>
            <a:r>
              <a:rPr lang="en-US" dirty="0" smtClean="0"/>
              <a:t> </a:t>
            </a:r>
            <a:r>
              <a:rPr lang="id-ID" dirty="0" smtClean="0"/>
              <a:t>tetapi </a:t>
            </a:r>
            <a:r>
              <a:rPr lang="id-ID" dirty="0"/>
              <a:t>disimpan dulu di rekening pribadi sampai masa penagihan </a:t>
            </a:r>
            <a:r>
              <a:rPr lang="id-ID" dirty="0" smtClean="0"/>
              <a:t>selesai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6343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5100" b="1" i="1" dirty="0" smtClean="0">
                <a:solidFill>
                  <a:srgbClr val="FFFF00"/>
                </a:solidFill>
              </a:rPr>
              <a:t>Kiting</a:t>
            </a:r>
            <a:r>
              <a:rPr lang="id-ID" i="1" dirty="0"/>
              <a:t/>
            </a:r>
            <a:br>
              <a:rPr lang="id-ID" i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76800"/>
          </a:xfrm>
        </p:spPr>
        <p:txBody>
          <a:bodyPr>
            <a:noAutofit/>
          </a:bodyPr>
          <a:lstStyle/>
          <a:p>
            <a:r>
              <a:rPr lang="id-ID" sz="2200" i="1" dirty="0" smtClean="0"/>
              <a:t>Kiting </a:t>
            </a:r>
            <a:r>
              <a:rPr lang="id-ID" sz="2200" dirty="0"/>
              <a:t>adalah tindak kecurangan dengan cara memanfaatkan transfer bank</a:t>
            </a:r>
            <a:r>
              <a:rPr lang="id-ID" sz="2200" dirty="0" smtClean="0"/>
              <a:t>.</a:t>
            </a:r>
            <a:endParaRPr lang="id-ID" sz="2200" dirty="0"/>
          </a:p>
          <a:p>
            <a:r>
              <a:rPr lang="id-ID" sz="2200" dirty="0"/>
              <a:t>Tindak kecurangan ini dilakukan dalam bentuk pengiriman transfer uang </a:t>
            </a:r>
            <a:r>
              <a:rPr lang="id-ID" sz="2200" dirty="0" smtClean="0"/>
              <a:t>ke</a:t>
            </a:r>
            <a:r>
              <a:rPr lang="en-US" sz="2200" dirty="0" smtClean="0"/>
              <a:t> </a:t>
            </a:r>
            <a:r>
              <a:rPr lang="id-ID" sz="2200" dirty="0" smtClean="0"/>
              <a:t>rekening </a:t>
            </a:r>
            <a:r>
              <a:rPr lang="id-ID" sz="2200" dirty="0"/>
              <a:t>sebuah institusi boneka (</a:t>
            </a:r>
            <a:r>
              <a:rPr lang="id-ID" sz="2200" i="1" dirty="0"/>
              <a:t>dummy instituation</a:t>
            </a:r>
            <a:r>
              <a:rPr lang="id-ID" sz="2200" dirty="0"/>
              <a:t>). </a:t>
            </a:r>
            <a:endParaRPr lang="en-US" sz="2200" dirty="0" smtClean="0"/>
          </a:p>
          <a:p>
            <a:r>
              <a:rPr lang="id-ID" sz="2200" dirty="0" smtClean="0"/>
              <a:t>Disebut </a:t>
            </a:r>
            <a:r>
              <a:rPr lang="id-ID" sz="2200" dirty="0"/>
              <a:t>sebagai </a:t>
            </a:r>
            <a:r>
              <a:rPr lang="id-ID" sz="2200" dirty="0" smtClean="0"/>
              <a:t>institusi</a:t>
            </a:r>
            <a:r>
              <a:rPr lang="en-US" sz="2200" dirty="0" smtClean="0"/>
              <a:t> </a:t>
            </a:r>
            <a:r>
              <a:rPr lang="id-ID" sz="2200" dirty="0" smtClean="0"/>
              <a:t>boneka </a:t>
            </a:r>
            <a:r>
              <a:rPr lang="id-ID" sz="2200" dirty="0"/>
              <a:t>karena institusi ini seakan-akan merupakan institusi rekanan </a:t>
            </a:r>
            <a:r>
              <a:rPr lang="id-ID" sz="2200" dirty="0" smtClean="0"/>
              <a:t>organisasi</a:t>
            </a:r>
            <a:r>
              <a:rPr lang="en-US" sz="2200" dirty="0" smtClean="0"/>
              <a:t>, </a:t>
            </a:r>
            <a:r>
              <a:rPr lang="en-US" sz="2200" dirty="0"/>
              <a:t>p</a:t>
            </a:r>
            <a:r>
              <a:rPr lang="id-ID" sz="2200" dirty="0" smtClean="0"/>
              <a:t>adahal </a:t>
            </a:r>
            <a:r>
              <a:rPr lang="id-ID" sz="2200" dirty="0"/>
              <a:t>instituasi ini hanyalah instituasi rekaan yang dibuat oleh oknum </a:t>
            </a:r>
            <a:r>
              <a:rPr lang="id-ID" sz="2200" dirty="0" smtClean="0"/>
              <a:t>dalam</a:t>
            </a:r>
            <a:r>
              <a:rPr lang="en-US" sz="2200" dirty="0" smtClean="0"/>
              <a:t> </a:t>
            </a:r>
            <a:r>
              <a:rPr lang="sv-SE" sz="2200" dirty="0" smtClean="0"/>
              <a:t>organisasi </a:t>
            </a:r>
            <a:r>
              <a:rPr lang="sv-SE" sz="2200" dirty="0"/>
              <a:t>untuk kepentingan pribadinya</a:t>
            </a:r>
            <a:r>
              <a:rPr lang="sv-SE" sz="2200" dirty="0" smtClean="0"/>
              <a:t>.</a:t>
            </a:r>
          </a:p>
          <a:p>
            <a:r>
              <a:rPr lang="sv-SE" sz="2200" dirty="0" smtClean="0"/>
              <a:t>Tindak </a:t>
            </a:r>
            <a:r>
              <a:rPr lang="sv-SE" sz="2200" dirty="0"/>
              <a:t>kecurangan </a:t>
            </a:r>
            <a:r>
              <a:rPr lang="sv-SE" sz="2200" i="1" dirty="0"/>
              <a:t>kiting </a:t>
            </a:r>
            <a:r>
              <a:rPr lang="sv-SE" sz="2200" dirty="0"/>
              <a:t>bisa </a:t>
            </a:r>
            <a:r>
              <a:rPr lang="sv-SE" sz="2200" dirty="0" smtClean="0"/>
              <a:t>juga </a:t>
            </a:r>
            <a:r>
              <a:rPr lang="id-ID" sz="2200" dirty="0" smtClean="0"/>
              <a:t>dilakukan </a:t>
            </a:r>
            <a:r>
              <a:rPr lang="id-ID" sz="2200" dirty="0"/>
              <a:t>dalam bentuk pembuatan daftar rekanan fiktif (nasabah fiktif, </a:t>
            </a:r>
            <a:r>
              <a:rPr lang="id-ID" sz="2200" dirty="0" smtClean="0"/>
              <a:t>supplier</a:t>
            </a:r>
            <a:r>
              <a:rPr lang="en-US" sz="2200" dirty="0" smtClean="0"/>
              <a:t> </a:t>
            </a:r>
            <a:r>
              <a:rPr lang="id-ID" sz="2200" dirty="0" smtClean="0"/>
              <a:t>fiktif</a:t>
            </a:r>
            <a:r>
              <a:rPr lang="id-ID" sz="2200" dirty="0"/>
              <a:t>); pendepositoan uang proyek terlebih dahulu untuk mendapatkan </a:t>
            </a:r>
            <a:r>
              <a:rPr lang="id-ID" sz="2200" dirty="0" smtClean="0"/>
              <a:t>bunganya</a:t>
            </a:r>
            <a:r>
              <a:rPr lang="en-US" sz="2200" dirty="0" smtClean="0"/>
              <a:t> </a:t>
            </a:r>
            <a:r>
              <a:rPr lang="id-ID" sz="2200" dirty="0" smtClean="0"/>
              <a:t>dan </a:t>
            </a:r>
            <a:r>
              <a:rPr lang="id-ID" sz="2200" dirty="0"/>
              <a:t>baru disetor kemudian pada saat akhir masa anggaran; dan lain-lain.</a:t>
            </a:r>
          </a:p>
        </p:txBody>
      </p:sp>
    </p:spTree>
    <p:extLst>
      <p:ext uri="{BB962C8B-B14F-4D97-AF65-F5344CB8AC3E}">
        <p14:creationId xmlns:p14="http://schemas.microsoft.com/office/powerpoint/2010/main" val="276420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1066800" y="3854450"/>
            <a:ext cx="4648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US" sz="6600" dirty="0">
                <a:latin typeface="Trebuchet MS" pitchFamily="34" charset="0"/>
              </a:rPr>
              <a:t> </a:t>
            </a: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381000" y="1687104"/>
            <a:ext cx="6614543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6600" dirty="0">
                <a:solidFill>
                  <a:srgbClr val="FFFF00"/>
                </a:solidFill>
                <a:latin typeface="Rockwell" pitchFamily="18" charset="0"/>
              </a:rPr>
              <a:t>Fraud=</a:t>
            </a: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en-US" sz="2800" dirty="0" err="1" smtClean="0">
                <a:latin typeface="Rockwell" pitchFamily="18" charset="0"/>
              </a:rPr>
              <a:t>Penipuan</a:t>
            </a:r>
            <a:r>
              <a:rPr lang="en-US" sz="2800" dirty="0" smtClean="0">
                <a:latin typeface="Rockwell" pitchFamily="18" charset="0"/>
              </a:rPr>
              <a:t> (Deception)</a:t>
            </a:r>
            <a:endParaRPr lang="en-US" sz="2800" dirty="0">
              <a:latin typeface="Rockwell" pitchFamily="18" charset="0"/>
            </a:endParaRP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en-US" sz="2800" dirty="0" err="1" smtClean="0">
                <a:latin typeface="Rockwell" pitchFamily="18" charset="0"/>
              </a:rPr>
              <a:t>Pencurian</a:t>
            </a:r>
            <a:r>
              <a:rPr lang="en-US" sz="2800" dirty="0" smtClean="0">
                <a:latin typeface="Rockwell" pitchFamily="18" charset="0"/>
              </a:rPr>
              <a:t> / </a:t>
            </a:r>
            <a:r>
              <a:rPr lang="en-US" sz="2800" dirty="0" err="1" smtClean="0">
                <a:latin typeface="Rockwell" pitchFamily="18" charset="0"/>
              </a:rPr>
              <a:t>penggelapan</a:t>
            </a:r>
            <a:r>
              <a:rPr lang="en-US" sz="2800" dirty="0" smtClean="0">
                <a:latin typeface="Rockwell" pitchFamily="18" charset="0"/>
              </a:rPr>
              <a:t> (Embezzlement)</a:t>
            </a:r>
            <a:endParaRPr lang="en-US" sz="2800" dirty="0">
              <a:latin typeface="Rockwell" pitchFamily="18" charset="0"/>
            </a:endParaRP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en-US" sz="2800" dirty="0" err="1" smtClean="0">
                <a:latin typeface="Rockwell" pitchFamily="18" charset="0"/>
              </a:rPr>
              <a:t>Korupsi</a:t>
            </a:r>
            <a:r>
              <a:rPr lang="en-US" sz="2800" dirty="0" smtClean="0">
                <a:latin typeface="Rockwell" pitchFamily="18" charset="0"/>
              </a:rPr>
              <a:t> (Corruption)</a:t>
            </a:r>
            <a:endParaRPr lang="en-US" sz="2800" dirty="0">
              <a:latin typeface="Rockwell" pitchFamily="18" charset="0"/>
            </a:endParaRP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en-US" sz="2800" dirty="0" err="1" smtClean="0">
                <a:latin typeface="Rockwell" pitchFamily="18" charset="0"/>
              </a:rPr>
              <a:t>Curang</a:t>
            </a:r>
            <a:r>
              <a:rPr lang="en-US" sz="2800" dirty="0" smtClean="0">
                <a:latin typeface="Rockwell" pitchFamily="18" charset="0"/>
              </a:rPr>
              <a:t> (Cheating)</a:t>
            </a:r>
            <a:endParaRPr lang="en-US" sz="2800" dirty="0">
              <a:latin typeface="Rockwell" pitchFamily="18" charset="0"/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18116" name="WordArt 4"/>
          <p:cNvSpPr>
            <a:spLocks noChangeArrowheads="1" noChangeShapeType="1" noTextEdit="1"/>
          </p:cNvSpPr>
          <p:nvPr/>
        </p:nvSpPr>
        <p:spPr bwMode="auto">
          <a:xfrm rot="-635846">
            <a:off x="5744750" y="1073947"/>
            <a:ext cx="3124200" cy="3657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0144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ook Antiqu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88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Computer Fraud        ?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334000"/>
          </a:xfrm>
        </p:spPr>
        <p:txBody>
          <a:bodyPr>
            <a:normAutofit fontScale="77500" lnSpcReduction="20000"/>
          </a:bodyPr>
          <a:lstStyle/>
          <a:p>
            <a:pPr lvl="0" fontAlgn="t"/>
            <a:r>
              <a:rPr lang="id-ID" dirty="0"/>
              <a:t>Aplikasi bisnis yang menggunakan (berbasis) teknologi informasi dan jaringan komputer semakin </a:t>
            </a:r>
            <a:r>
              <a:rPr lang="id-ID" dirty="0" smtClean="0"/>
              <a:t>meningkat</a:t>
            </a:r>
            <a:r>
              <a:rPr lang="en-US" dirty="0" smtClean="0"/>
              <a:t> : </a:t>
            </a:r>
            <a:r>
              <a:rPr lang="id-ID" i="1" dirty="0" smtClean="0"/>
              <a:t>on-line </a:t>
            </a:r>
            <a:r>
              <a:rPr lang="id-ID" i="1" dirty="0"/>
              <a:t>banking</a:t>
            </a:r>
            <a:r>
              <a:rPr lang="id-ID" dirty="0"/>
              <a:t>, </a:t>
            </a:r>
            <a:r>
              <a:rPr lang="id-ID" i="1" dirty="0"/>
              <a:t>electronic commerce (e-commerce)</a:t>
            </a:r>
            <a:r>
              <a:rPr lang="id-ID" dirty="0"/>
              <a:t>, </a:t>
            </a:r>
            <a:r>
              <a:rPr lang="id-ID" i="1" dirty="0"/>
              <a:t>Electronic Data Interchange </a:t>
            </a:r>
            <a:r>
              <a:rPr lang="id-ID" dirty="0"/>
              <a:t>(</a:t>
            </a:r>
            <a:r>
              <a:rPr lang="id-ID" dirty="0" smtClean="0"/>
              <a:t>EDI)</a:t>
            </a:r>
            <a:endParaRPr lang="en-US" dirty="0" smtClean="0"/>
          </a:p>
          <a:p>
            <a:pPr lvl="0" fontAlgn="t"/>
            <a:r>
              <a:rPr lang="id-ID" dirty="0" smtClean="0"/>
              <a:t>Desentralisasi </a:t>
            </a:r>
            <a:r>
              <a:rPr lang="id-ID" dirty="0"/>
              <a:t>server </a:t>
            </a:r>
            <a:r>
              <a:rPr lang="id-ID" dirty="0" smtClean="0"/>
              <a:t>sehingga lebih banyak sistem yang harus ditangani dan membutuhkan lebih banyak operator dan administrator yang handal. Padahal mencari operator dan administrator yang handal adalah sangat sulit.</a:t>
            </a:r>
          </a:p>
          <a:p>
            <a:pPr lvl="0" fontAlgn="t"/>
            <a:r>
              <a:rPr lang="id-ID" dirty="0" smtClean="0"/>
              <a:t>Transisi dari single vendor ke multi-vendor sehingga lebih banyak yang harus dimengerti antar vendor yang lebih sulit ditangani.</a:t>
            </a:r>
          </a:p>
          <a:p>
            <a:pPr lvl="0" fontAlgn="t"/>
            <a:r>
              <a:rPr lang="id-ID" dirty="0" smtClean="0"/>
              <a:t>Meningkatnya </a:t>
            </a:r>
            <a:r>
              <a:rPr lang="id-ID" dirty="0"/>
              <a:t>kemampuan pemakai di bidang komputer sehingga mulai banyak pemakai yang mencoba-coba bermain atau membongkar sistem yang digunakannya.</a:t>
            </a:r>
          </a:p>
          <a:p>
            <a:pPr lvl="0" fontAlgn="t"/>
            <a:r>
              <a:rPr lang="id-ID" dirty="0"/>
              <a:t>Kesulitan dari penegak hukum untuk mengejar kemajuan dunia komputer dan telekomunikasi yang sangat cepat.</a:t>
            </a:r>
          </a:p>
          <a:p>
            <a:endParaRPr lang="id-ID" dirty="0"/>
          </a:p>
        </p:txBody>
      </p:sp>
      <p:sp>
        <p:nvSpPr>
          <p:cNvPr id="4" name="Up Arrow 3"/>
          <p:cNvSpPr/>
          <p:nvPr/>
        </p:nvSpPr>
        <p:spPr>
          <a:xfrm>
            <a:off x="7239000" y="381000"/>
            <a:ext cx="609600" cy="6858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3881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4779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Tindakan </a:t>
            </a:r>
            <a:r>
              <a:rPr lang="en-US" sz="4000" dirty="0" err="1" smtClean="0">
                <a:solidFill>
                  <a:srgbClr val="FFFF00"/>
                </a:solidFill>
              </a:rPr>
              <a:t>untuk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mengurangi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penipuan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atas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Laporan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Keuangan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endParaRPr lang="id-ID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924800" cy="4038600"/>
          </a:xfrm>
        </p:spPr>
        <p:txBody>
          <a:bodyPr>
            <a:normAutofit fontScale="850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proses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penipuan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internal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penipuan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70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Mencegah</a:t>
            </a:r>
            <a:r>
              <a:rPr lang="en-US" dirty="0" smtClean="0">
                <a:solidFill>
                  <a:srgbClr val="FFFF00"/>
                </a:solidFill>
              </a:rPr>
              <a:t> Computer Fraud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t"/>
            <a:r>
              <a:rPr lang="id-ID" i="1" dirty="0"/>
              <a:t>Personnel screening.</a:t>
            </a:r>
            <a:endParaRPr lang="id-ID" dirty="0"/>
          </a:p>
          <a:p>
            <a:pPr lvl="0" fontAlgn="t"/>
            <a:r>
              <a:rPr lang="id-ID" dirty="0"/>
              <a:t>Definisi pekerjaan (</a:t>
            </a:r>
            <a:r>
              <a:rPr lang="id-ID" i="1" dirty="0"/>
              <a:t>job defined</a:t>
            </a:r>
            <a:r>
              <a:rPr lang="id-ID" dirty="0"/>
              <a:t>).</a:t>
            </a:r>
          </a:p>
          <a:p>
            <a:pPr lvl="0" fontAlgn="t"/>
            <a:r>
              <a:rPr lang="id-ID" dirty="0"/>
              <a:t>Pemisahan tugas (</a:t>
            </a:r>
            <a:r>
              <a:rPr lang="id-ID" i="1" dirty="0"/>
              <a:t>segregration of duties</a:t>
            </a:r>
            <a:r>
              <a:rPr lang="id-ID" dirty="0"/>
              <a:t>).</a:t>
            </a:r>
          </a:p>
          <a:p>
            <a:pPr lvl="0" fontAlgn="t"/>
            <a:r>
              <a:rPr lang="id-ID" dirty="0"/>
              <a:t>Etika profesional (</a:t>
            </a:r>
            <a:r>
              <a:rPr lang="id-ID" i="1" dirty="0"/>
              <a:t>professional ethics</a:t>
            </a:r>
            <a:r>
              <a:rPr lang="id-ID" dirty="0"/>
              <a:t>)</a:t>
            </a:r>
          </a:p>
          <a:p>
            <a:pPr lvl="0" fontAlgn="t"/>
            <a:r>
              <a:rPr lang="id-ID" dirty="0"/>
              <a:t>Lisensi (</a:t>
            </a:r>
            <a:r>
              <a:rPr lang="id-ID" i="1" dirty="0"/>
              <a:t>license</a:t>
            </a:r>
            <a:r>
              <a:rPr lang="id-ID" dirty="0"/>
              <a:t>)</a:t>
            </a:r>
          </a:p>
          <a:p>
            <a:pPr lvl="0" fontAlgn="t"/>
            <a:r>
              <a:rPr lang="id-ID" i="1" dirty="0"/>
              <a:t>System design control</a:t>
            </a:r>
            <a:endParaRPr lang="id-ID" dirty="0"/>
          </a:p>
          <a:p>
            <a:pPr lvl="0" fontAlgn="t"/>
            <a:r>
              <a:rPr lang="id-ID" i="1" dirty="0"/>
              <a:t>Physical access security</a:t>
            </a:r>
            <a:endParaRPr lang="id-ID" dirty="0"/>
          </a:p>
          <a:p>
            <a:pPr lvl="0" fontAlgn="t"/>
            <a:r>
              <a:rPr lang="id-ID" i="1" dirty="0"/>
              <a:t>Electronic access security.</a:t>
            </a:r>
            <a:endParaRPr lang="id-ID" dirty="0"/>
          </a:p>
          <a:p>
            <a:pPr lvl="0" fontAlgn="t"/>
            <a:r>
              <a:rPr lang="id-ID" i="1" dirty="0"/>
              <a:t>Internal control and edit.</a:t>
            </a:r>
            <a:endParaRPr lang="id-ID" dirty="0"/>
          </a:p>
          <a:p>
            <a:pPr marL="36576" indent="0">
              <a:buNone/>
            </a:pPr>
            <a:endParaRPr lang="id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82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SAS (Statement of Auditing </a:t>
            </a:r>
            <a:r>
              <a:rPr lang="en-US" dirty="0" err="1" smtClean="0">
                <a:solidFill>
                  <a:srgbClr val="FFFF00"/>
                </a:solidFill>
              </a:rPr>
              <a:t>Standars</a:t>
            </a:r>
            <a:r>
              <a:rPr lang="en-US" dirty="0" smtClean="0">
                <a:solidFill>
                  <a:srgbClr val="FFFF00"/>
                </a:solidFill>
              </a:rPr>
              <a:t>) 99 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algn="just"/>
            <a:r>
              <a:rPr lang="en-US" dirty="0" err="1" smtClean="0"/>
              <a:t>Regulasi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American Institute of Certified Public Accountant (AICPA).</a:t>
            </a:r>
          </a:p>
          <a:p>
            <a:pPr marL="36576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auditor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fraud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1867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SAS (Statement of Auditing </a:t>
            </a:r>
            <a:r>
              <a:rPr lang="en-US" dirty="0" err="1">
                <a:solidFill>
                  <a:srgbClr val="FFFF00"/>
                </a:solidFill>
              </a:rPr>
              <a:t>Standars</a:t>
            </a:r>
            <a:r>
              <a:rPr lang="en-US" dirty="0">
                <a:solidFill>
                  <a:srgbClr val="FFFF00"/>
                </a:solidFill>
              </a:rPr>
              <a:t>) 99 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fraud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karakteristiknya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fraud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disengaja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Auditor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auditee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brainstorming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fraud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auditee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9457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SAS (Statement of Auditing </a:t>
            </a:r>
            <a:r>
              <a:rPr lang="en-US" dirty="0" err="1">
                <a:solidFill>
                  <a:srgbClr val="FFFF00"/>
                </a:solidFill>
              </a:rPr>
              <a:t>Standars</a:t>
            </a:r>
            <a:r>
              <a:rPr lang="en-US" dirty="0">
                <a:solidFill>
                  <a:srgbClr val="FFFF00"/>
                </a:solidFill>
              </a:rPr>
              <a:t>) 99 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Auditor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fraud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 lvl="1" algn="just"/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interview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audit, </a:t>
            </a:r>
            <a:r>
              <a:rPr lang="en-US" dirty="0" err="1" smtClean="0"/>
              <a:t>tim</a:t>
            </a:r>
            <a:r>
              <a:rPr lang="en-US" dirty="0" smtClean="0"/>
              <a:t> internal audit,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staff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448056" lvl="1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Auditor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internal (control)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fraud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402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SAS (Statement of Auditing </a:t>
            </a:r>
            <a:r>
              <a:rPr lang="en-US" dirty="0" err="1">
                <a:solidFill>
                  <a:srgbClr val="FFFF00"/>
                </a:solidFill>
              </a:rPr>
              <a:t>Standars</a:t>
            </a:r>
            <a:r>
              <a:rPr lang="en-US" dirty="0">
                <a:solidFill>
                  <a:srgbClr val="FFFF00"/>
                </a:solidFill>
              </a:rPr>
              <a:t>) 99 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724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Auditor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fraud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proses audit yang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pPr marL="36576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Auditor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fraud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komite</a:t>
            </a:r>
            <a:r>
              <a:rPr lang="en-US" dirty="0" smtClean="0"/>
              <a:t> audit,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jumlahnya</a:t>
            </a:r>
            <a:endParaRPr lang="en-US" dirty="0" smtClean="0"/>
          </a:p>
          <a:p>
            <a:pPr marL="36576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audit fraud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58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rgbClr val="FFFF00"/>
                </a:solidFill>
              </a:rPr>
              <a:t>Regulasi Computer Fraud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/>
          <a:lstStyle/>
          <a:p>
            <a:r>
              <a:rPr lang="id-ID" dirty="0"/>
              <a:t>Amerika Serikat (USA) </a:t>
            </a:r>
            <a:r>
              <a:rPr lang="en-US" dirty="0" smtClean="0"/>
              <a:t>: </a:t>
            </a:r>
            <a:r>
              <a:rPr lang="id-ID" i="1" dirty="0" smtClean="0"/>
              <a:t>Computer </a:t>
            </a:r>
            <a:r>
              <a:rPr lang="id-ID" i="1" dirty="0"/>
              <a:t>fraud &amp; Abuse </a:t>
            </a:r>
            <a:r>
              <a:rPr lang="id-ID" i="1" dirty="0" smtClean="0"/>
              <a:t>Act</a:t>
            </a:r>
            <a:r>
              <a:rPr lang="en-US" i="1" dirty="0"/>
              <a:t> </a:t>
            </a:r>
            <a:r>
              <a:rPr lang="id-ID" b="1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id-ID" dirty="0" smtClean="0"/>
              <a:t> </a:t>
            </a:r>
            <a:r>
              <a:rPr lang="id-ID" dirty="0"/>
              <a:t>mempermudah bagi auditor dalam melakukan audit atas kasus yang terkait </a:t>
            </a:r>
            <a:r>
              <a:rPr lang="id-ID" i="1" dirty="0"/>
              <a:t>computer fraud</a:t>
            </a:r>
            <a:r>
              <a:rPr lang="id-ID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773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FFFF00"/>
                </a:solidFill>
              </a:rPr>
              <a:t>Regulasi Computer Fraud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/>
          <a:lstStyle/>
          <a:p>
            <a:r>
              <a:rPr lang="en-US" dirty="0"/>
              <a:t>Indonesia : </a:t>
            </a:r>
            <a:r>
              <a:rPr lang="id-ID" dirty="0"/>
              <a:t>tanggal 21 April 2008 </a:t>
            </a:r>
            <a:r>
              <a:rPr lang="en-US" dirty="0" err="1"/>
              <a:t>disahkan</a:t>
            </a:r>
            <a:r>
              <a:rPr lang="id-ID" dirty="0"/>
              <a:t> Undang-Undang (UU) No. 11/2008 tentang Informasi Transaksi Elektronik (ITE).</a:t>
            </a:r>
          </a:p>
          <a:p>
            <a:pPr lvl="1"/>
            <a:r>
              <a:rPr lang="en-US" dirty="0"/>
              <a:t>P</a:t>
            </a:r>
            <a:r>
              <a:rPr lang="id-ID" dirty="0" smtClean="0"/>
              <a:t>engakuan </a:t>
            </a:r>
            <a:r>
              <a:rPr lang="id-ID" dirty="0"/>
              <a:t>transaksi elektronik (</a:t>
            </a:r>
            <a:r>
              <a:rPr lang="id-ID" i="1" dirty="0"/>
              <a:t>electronic transaction</a:t>
            </a:r>
            <a:r>
              <a:rPr lang="id-ID" dirty="0"/>
              <a:t>) dan dokumen elektronik (</a:t>
            </a:r>
            <a:r>
              <a:rPr lang="id-ID" i="1" dirty="0"/>
              <a:t>electronic document</a:t>
            </a:r>
            <a:r>
              <a:rPr lang="id-ID" dirty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id-ID" dirty="0" smtClean="0"/>
              <a:t>ada </a:t>
            </a:r>
            <a:r>
              <a:rPr lang="id-ID" dirty="0"/>
              <a:t>kepastian hukum dalam pengungkapan kasus </a:t>
            </a:r>
            <a:r>
              <a:rPr lang="id-ID" i="1" dirty="0"/>
              <a:t>computer </a:t>
            </a:r>
            <a:r>
              <a:rPr lang="id-ID" i="1" dirty="0" smtClean="0"/>
              <a:t>fraud</a:t>
            </a:r>
            <a:endParaRPr lang="en-US" i="1" dirty="0" smtClean="0"/>
          </a:p>
          <a:p>
            <a:pPr lvl="1"/>
            <a:r>
              <a:rPr lang="en-US" dirty="0" err="1" smtClean="0"/>
              <a:t>Klasifikasi</a:t>
            </a:r>
            <a:r>
              <a:rPr lang="id-ID" dirty="0" smtClean="0"/>
              <a:t> </a:t>
            </a:r>
            <a:r>
              <a:rPr lang="id-ID" dirty="0"/>
              <a:t>penyalahgunaan teknologi informasi termasuk kualifikasi pelanggaran hukum dan disertai dengan sanksi pidananya</a:t>
            </a:r>
          </a:p>
        </p:txBody>
      </p:sp>
    </p:spTree>
    <p:extLst>
      <p:ext uri="{BB962C8B-B14F-4D97-AF65-F5344CB8AC3E}">
        <p14:creationId xmlns:p14="http://schemas.microsoft.com/office/powerpoint/2010/main" val="10144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1066800" y="3854450"/>
            <a:ext cx="4648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US" sz="6600" dirty="0">
                <a:latin typeface="Trebuchet MS" pitchFamily="34" charset="0"/>
              </a:rPr>
              <a:t> </a:t>
            </a:r>
            <a:r>
              <a:rPr lang="en-US" sz="6600" dirty="0">
                <a:solidFill>
                  <a:srgbClr val="FFFF00"/>
                </a:solidFill>
                <a:latin typeface="Rockwell" pitchFamily="18" charset="0"/>
              </a:rPr>
              <a:t>Crime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2320925" y="1550988"/>
            <a:ext cx="24352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6600" dirty="0">
                <a:solidFill>
                  <a:srgbClr val="FFFF00"/>
                </a:solidFill>
                <a:latin typeface="Rockwell" pitchFamily="18" charset="0"/>
              </a:rPr>
              <a:t>Fraud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3117850" y="2751138"/>
            <a:ext cx="8826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6600" dirty="0">
                <a:solidFill>
                  <a:srgbClr val="FFFF00"/>
                </a:solidFill>
                <a:latin typeface="Maiandra GD" pitchFamily="34" charset="0"/>
              </a:rPr>
              <a:t>=</a:t>
            </a:r>
          </a:p>
        </p:txBody>
      </p:sp>
      <p:sp>
        <p:nvSpPr>
          <p:cNvPr id="110597" name="WordArt 5"/>
          <p:cNvSpPr>
            <a:spLocks noChangeArrowheads="1" noChangeShapeType="1" noTextEdit="1"/>
          </p:cNvSpPr>
          <p:nvPr/>
        </p:nvSpPr>
        <p:spPr bwMode="auto">
          <a:xfrm rot="-635846">
            <a:off x="5334000" y="1295400"/>
            <a:ext cx="3124200" cy="3657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0144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Book Antiqu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451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Fraud &amp; Crime</a:t>
            </a:r>
          </a:p>
        </p:txBody>
      </p:sp>
      <p:sp>
        <p:nvSpPr>
          <p:cNvPr id="157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74676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Fraud is not usually classified as a crime against the person, because no direct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attact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on an individuals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Fraud involves greater losses than arising from theft, robbery and </a:t>
            </a:r>
            <a:r>
              <a:rPr lang="en-US" dirty="0" smtClean="0">
                <a:solidFill>
                  <a:srgbClr val="FFFF00"/>
                </a:solidFill>
                <a:latin typeface="Rockwell" pitchFamily="18" charset="0"/>
              </a:rPr>
              <a:t>put together</a:t>
            </a:r>
            <a:endParaRPr lang="en-US" dirty="0">
              <a:solidFill>
                <a:srgbClr val="FFFF00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2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Fraud is an Act of Behavior</a:t>
            </a:r>
            <a:br>
              <a:rPr lang="en-US" dirty="0">
                <a:solidFill>
                  <a:srgbClr val="FFFF00"/>
                </a:solidFill>
                <a:latin typeface="Rockwell" pitchFamily="18" charset="0"/>
              </a:rPr>
            </a:br>
            <a:endParaRPr lang="en-US" sz="2400" b="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3420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Perilaku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 fraudster  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bukan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refleks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semata-mata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(</a:t>
            </a:r>
            <a:r>
              <a:rPr lang="en-US" i="1" dirty="0">
                <a:solidFill>
                  <a:srgbClr val="FFFF00"/>
                </a:solidFill>
                <a:latin typeface="Rockwell" pitchFamily="18" charset="0"/>
              </a:rPr>
              <a:t>not reflex action only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Ada pressure/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tekanan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depriviasi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(</a:t>
            </a:r>
            <a:r>
              <a:rPr lang="en-US" i="1" dirty="0">
                <a:solidFill>
                  <a:srgbClr val="FFFF00"/>
                </a:solidFill>
                <a:latin typeface="Rockwell" pitchFamily="18" charset="0"/>
              </a:rPr>
              <a:t>lack of money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Ada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banyak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pilihan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perilaku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( </a:t>
            </a:r>
            <a:r>
              <a:rPr lang="en-US" i="1" dirty="0">
                <a:solidFill>
                  <a:srgbClr val="FFFF00"/>
                </a:solidFill>
                <a:latin typeface="Rockwell" pitchFamily="18" charset="0"/>
              </a:rPr>
              <a:t>choices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)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Ia</a:t>
            </a:r>
            <a:r>
              <a:rPr lang="en-US" i="1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memilih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melakukan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kecurangan</a:t>
            </a:r>
            <a:r>
              <a:rPr lang="en-US" i="1" dirty="0">
                <a:solidFill>
                  <a:srgbClr val="FFFF00"/>
                </a:solidFill>
                <a:latin typeface="Rockwell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Keputusan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yang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diambil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menghasilkan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(</a:t>
            </a:r>
            <a:r>
              <a:rPr lang="en-US" i="1" dirty="0">
                <a:solidFill>
                  <a:srgbClr val="FFFF00"/>
                </a:solidFill>
                <a:latin typeface="Rockwell" pitchFamily="18" charset="0"/>
              </a:rPr>
              <a:t>yielded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),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yakni</a:t>
            </a:r>
            <a:r>
              <a:rPr lang="en-US" dirty="0">
                <a:solidFill>
                  <a:srgbClr val="FFFF00"/>
                </a:solidFill>
                <a:latin typeface="Rockwell" pitchFamily="18" charset="0"/>
              </a:rPr>
              <a:t>  </a:t>
            </a:r>
            <a:r>
              <a:rPr lang="en-US" dirty="0" err="1">
                <a:solidFill>
                  <a:srgbClr val="FFFF00"/>
                </a:solidFill>
                <a:latin typeface="Rockwell" pitchFamily="18" charset="0"/>
              </a:rPr>
              <a:t>uang</a:t>
            </a:r>
            <a:endParaRPr lang="en-US" dirty="0">
              <a:solidFill>
                <a:srgbClr val="FFFF00"/>
              </a:solidFill>
              <a:latin typeface="Rockwell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olidFill>
                <a:srgbClr val="FFFF66"/>
              </a:solidFill>
              <a:latin typeface="Rockwell" pitchFamily="18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05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Faktor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</a:t>
            </a:r>
            <a:r>
              <a:rPr lang="en-US" dirty="0" err="1" smtClean="0">
                <a:solidFill>
                  <a:srgbClr val="FFFF00"/>
                </a:solidFill>
              </a:rPr>
              <a:t>emicu</a:t>
            </a:r>
            <a:r>
              <a:rPr lang="en-US" dirty="0" smtClean="0">
                <a:solidFill>
                  <a:srgbClr val="FFFF00"/>
                </a:solidFill>
              </a:rPr>
              <a:t> Fraud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0292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Penyebab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faktor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pemicu</a:t>
            </a:r>
            <a:r>
              <a:rPr lang="en-US" dirty="0" smtClean="0">
                <a:solidFill>
                  <a:srgbClr val="FFFF00"/>
                </a:solidFill>
              </a:rPr>
              <a:t> fraud  </a:t>
            </a:r>
            <a:r>
              <a:rPr lang="en-US" dirty="0" err="1" smtClean="0">
                <a:solidFill>
                  <a:srgbClr val="FFFF00"/>
                </a:solidFill>
              </a:rPr>
              <a:t>menurut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Fraud Triangle 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marL="36576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550926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Tekanan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i="1" dirty="0" smtClean="0">
                <a:solidFill>
                  <a:srgbClr val="FFFF00"/>
                </a:solidFill>
              </a:rPr>
              <a:t>Pressure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marL="550926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Peluang</a:t>
            </a:r>
            <a:r>
              <a:rPr lang="en-US" dirty="0" smtClean="0">
                <a:solidFill>
                  <a:srgbClr val="FFFF00"/>
                </a:solidFill>
              </a:rPr>
              <a:t> / </a:t>
            </a:r>
            <a:r>
              <a:rPr lang="en-US" dirty="0" err="1" smtClean="0">
                <a:solidFill>
                  <a:srgbClr val="FFFF00"/>
                </a:solidFill>
              </a:rPr>
              <a:t>kesempatan</a:t>
            </a:r>
            <a:r>
              <a:rPr lang="en-US" dirty="0" smtClean="0">
                <a:solidFill>
                  <a:srgbClr val="FFFF00"/>
                </a:solidFill>
              </a:rPr>
              <a:t> (Opportunity)</a:t>
            </a:r>
          </a:p>
          <a:p>
            <a:pPr marL="550926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Rasionalisasi</a:t>
            </a:r>
            <a:endParaRPr lang="en-US" dirty="0" smtClean="0">
              <a:solidFill>
                <a:srgbClr val="FFFF00"/>
              </a:solidFill>
            </a:endParaRPr>
          </a:p>
          <a:p>
            <a:pPr marL="36576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36576" indent="0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Faktor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Pemicu</a:t>
            </a:r>
            <a:r>
              <a:rPr lang="en-US" dirty="0">
                <a:solidFill>
                  <a:srgbClr val="FFFF00"/>
                </a:solidFill>
              </a:rPr>
              <a:t> Fraud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Tekanan</a:t>
            </a:r>
            <a:r>
              <a:rPr lang="en-US" dirty="0">
                <a:solidFill>
                  <a:srgbClr val="FFFF00"/>
                </a:solidFill>
              </a:rPr>
              <a:t> (</a:t>
            </a:r>
            <a:r>
              <a:rPr lang="en-US" i="1" dirty="0">
                <a:solidFill>
                  <a:srgbClr val="FFFF00"/>
                </a:solidFill>
              </a:rPr>
              <a:t>Pressure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>
                <a:solidFill>
                  <a:srgbClr val="FFFF00"/>
                </a:solidFill>
              </a:rPr>
              <a:t>Motivasi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seseorang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melakukan</a:t>
            </a:r>
            <a:r>
              <a:rPr lang="en-US" dirty="0">
                <a:solidFill>
                  <a:srgbClr val="FFFF00"/>
                </a:solidFill>
              </a:rPr>
              <a:t> fraud.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FFFF00"/>
                </a:solidFill>
              </a:rPr>
              <a:t>Ada </a:t>
            </a:r>
            <a:r>
              <a:rPr lang="en-US" dirty="0" err="1">
                <a:solidFill>
                  <a:srgbClr val="FFFF00"/>
                </a:solidFill>
              </a:rPr>
              <a:t>intensi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motif </a:t>
            </a: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mendapatkan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uang</a:t>
            </a:r>
            <a:endParaRPr lang="en-US" dirty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>
                <a:solidFill>
                  <a:srgbClr val="FFFF00"/>
                </a:solidFill>
              </a:rPr>
              <a:t>Motivasi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melakukan</a:t>
            </a:r>
            <a:r>
              <a:rPr lang="en-US" dirty="0">
                <a:solidFill>
                  <a:srgbClr val="FFFF00"/>
                </a:solidFill>
              </a:rPr>
              <a:t> fraud </a:t>
            </a:r>
            <a:r>
              <a:rPr lang="en-US" dirty="0" err="1">
                <a:solidFill>
                  <a:srgbClr val="FFFF00"/>
                </a:solidFill>
              </a:rPr>
              <a:t>antara</a:t>
            </a:r>
            <a:r>
              <a:rPr lang="en-US" dirty="0">
                <a:solidFill>
                  <a:srgbClr val="FFFF00"/>
                </a:solidFill>
              </a:rPr>
              <a:t> lain </a:t>
            </a:r>
            <a:r>
              <a:rPr lang="en-US" dirty="0" err="1">
                <a:solidFill>
                  <a:srgbClr val="FFFF00"/>
                </a:solidFill>
              </a:rPr>
              <a:t>motivasi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ekonomi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alasan</a:t>
            </a:r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dirty="0" err="1">
                <a:solidFill>
                  <a:srgbClr val="FFFF00"/>
                </a:solidFill>
              </a:rPr>
              <a:t>emosional</a:t>
            </a:r>
            <a:r>
              <a:rPr lang="en-US" dirty="0">
                <a:solidFill>
                  <a:srgbClr val="FFFF00"/>
                </a:solidFill>
              </a:rPr>
              <a:t> (</a:t>
            </a:r>
            <a:r>
              <a:rPr lang="en-US" dirty="0" err="1">
                <a:solidFill>
                  <a:srgbClr val="FFFF00"/>
                </a:solidFill>
              </a:rPr>
              <a:t>balas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dendam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kekuasaaan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gengsi</a:t>
            </a:r>
            <a:r>
              <a:rPr lang="en-US" dirty="0" smtClean="0">
                <a:solidFill>
                  <a:srgbClr val="FFFF00"/>
                </a:solidFill>
              </a:rPr>
              <a:t>),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gaya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hidup</a:t>
            </a:r>
            <a:endParaRPr lang="en-US" dirty="0">
              <a:solidFill>
                <a:srgbClr val="FFFF00"/>
              </a:solidFill>
            </a:endParaRPr>
          </a:p>
          <a:p>
            <a:pPr marL="36576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42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Faktor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Pemicu</a:t>
            </a:r>
            <a:r>
              <a:rPr lang="en-US" dirty="0">
                <a:solidFill>
                  <a:srgbClr val="FFFF00"/>
                </a:solidFill>
              </a:rPr>
              <a:t> Fraud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50926" indent="-514350">
              <a:buFont typeface="+mj-lt"/>
              <a:buAutoNum type="arabicPeriod" startAt="2"/>
            </a:pPr>
            <a:r>
              <a:rPr lang="en-US" dirty="0" err="1">
                <a:solidFill>
                  <a:srgbClr val="FFFF00"/>
                </a:solidFill>
              </a:rPr>
              <a:t>Peluang</a:t>
            </a:r>
            <a:r>
              <a:rPr lang="en-US" dirty="0">
                <a:solidFill>
                  <a:srgbClr val="FFFF00"/>
                </a:solidFill>
              </a:rPr>
              <a:t> (Opportunity)</a:t>
            </a:r>
          </a:p>
          <a:p>
            <a:pPr marL="36576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Kondisi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situasi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yang </a:t>
            </a:r>
            <a:r>
              <a:rPr lang="en-US" dirty="0" err="1" smtClean="0">
                <a:solidFill>
                  <a:srgbClr val="FFFF00"/>
                </a:solidFill>
              </a:rPr>
              <a:t>memungkinkan</a:t>
            </a:r>
            <a:r>
              <a:rPr lang="en-US" dirty="0" smtClean="0">
                <a:solidFill>
                  <a:srgbClr val="FFFF00"/>
                </a:solidFill>
              </a:rPr>
              <a:t> 	</a:t>
            </a:r>
            <a:r>
              <a:rPr lang="en-US" dirty="0" err="1" smtClean="0">
                <a:solidFill>
                  <a:srgbClr val="FFFF00"/>
                </a:solidFill>
              </a:rPr>
              <a:t>seseorang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melakukan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menutupi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tindakan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jujur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 </a:t>
            </a:r>
            <a:r>
              <a:rPr lang="en-US" dirty="0" err="1" smtClean="0">
                <a:solidFill>
                  <a:srgbClr val="FFFF00"/>
                </a:solidFill>
              </a:rPr>
              <a:t>lemahnya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	internal </a:t>
            </a:r>
            <a:r>
              <a:rPr lang="en-US" dirty="0" smtClean="0">
                <a:solidFill>
                  <a:srgbClr val="FFFF00"/>
                </a:solidFill>
              </a:rPr>
              <a:t>	control </a:t>
            </a:r>
            <a:r>
              <a:rPr lang="en-US" dirty="0" err="1" smtClean="0">
                <a:solidFill>
                  <a:srgbClr val="FFFF00"/>
                </a:solidFill>
              </a:rPr>
              <a:t>atau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pengawasan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921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Faktor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Pemicu</a:t>
            </a:r>
            <a:r>
              <a:rPr lang="en-US" dirty="0">
                <a:solidFill>
                  <a:srgbClr val="FFFF00"/>
                </a:solidFill>
              </a:rPr>
              <a:t> Fraud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50926" indent="-514350">
              <a:buFont typeface="+mj-lt"/>
              <a:buAutoNum type="arabicPeriod" startAt="3"/>
            </a:pPr>
            <a:r>
              <a:rPr lang="en-US" dirty="0" err="1">
                <a:solidFill>
                  <a:srgbClr val="FFFF00"/>
                </a:solidFill>
              </a:rPr>
              <a:t>Rasionalisasi</a:t>
            </a:r>
            <a:endParaRPr lang="en-US" dirty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sz="2800" dirty="0" err="1">
                <a:solidFill>
                  <a:srgbClr val="FFFF00"/>
                </a:solidFill>
              </a:rPr>
              <a:t>Lemahnya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tingkat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integritas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	</a:t>
            </a:r>
            <a:r>
              <a:rPr lang="en-US" sz="2800" dirty="0" err="1" smtClean="0">
                <a:solidFill>
                  <a:srgbClr val="FFFF00"/>
                </a:solidFill>
              </a:rPr>
              <a:t>pembenaran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(</a:t>
            </a:r>
            <a:r>
              <a:rPr lang="en-US" sz="2800" dirty="0" err="1">
                <a:solidFill>
                  <a:srgbClr val="FFFF00"/>
                </a:solidFill>
              </a:rPr>
              <a:t>justifikasi</a:t>
            </a:r>
            <a:r>
              <a:rPr lang="en-US" sz="2800" dirty="0">
                <a:solidFill>
                  <a:srgbClr val="FFFF00"/>
                </a:solidFill>
              </a:rPr>
              <a:t>) 	</a:t>
            </a:r>
            <a:r>
              <a:rPr lang="en-US" sz="2800" dirty="0" err="1">
                <a:solidFill>
                  <a:srgbClr val="FFFF00"/>
                </a:solidFill>
              </a:rPr>
              <a:t>atas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	</a:t>
            </a:r>
            <a:r>
              <a:rPr lang="en-US" sz="2800" dirty="0" err="1" smtClean="0">
                <a:solidFill>
                  <a:srgbClr val="FFFF00"/>
                </a:solidFill>
              </a:rPr>
              <a:t>tindakan</a:t>
            </a:r>
            <a:r>
              <a:rPr lang="en-US" sz="2800" dirty="0" smtClean="0">
                <a:solidFill>
                  <a:srgbClr val="FFFF00"/>
                </a:solidFill>
              </a:rPr>
              <a:t> 	</a:t>
            </a:r>
            <a:r>
              <a:rPr lang="en-US" sz="2800" dirty="0" err="1" smtClean="0">
                <a:solidFill>
                  <a:srgbClr val="FFFF00"/>
                </a:solidFill>
              </a:rPr>
              <a:t>tidak</a:t>
            </a:r>
            <a:r>
              <a:rPr lang="en-US" sz="2800" dirty="0" smtClean="0">
                <a:solidFill>
                  <a:srgbClr val="FFFF00"/>
                </a:solidFill>
              </a:rPr>
              <a:t> 	</a:t>
            </a:r>
            <a:r>
              <a:rPr lang="en-US" sz="2800" dirty="0" err="1" smtClean="0">
                <a:solidFill>
                  <a:srgbClr val="FFFF00"/>
                </a:solidFill>
              </a:rPr>
              <a:t>jujur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(</a:t>
            </a:r>
            <a:r>
              <a:rPr lang="en-US" sz="2800" i="1" dirty="0">
                <a:solidFill>
                  <a:srgbClr val="FFFF00"/>
                </a:solidFill>
              </a:rPr>
              <a:t>fraud</a:t>
            </a:r>
            <a:r>
              <a:rPr lang="en-US" sz="2800" i="1" dirty="0" smtClean="0">
                <a:solidFill>
                  <a:srgbClr val="FFFF00"/>
                </a:solidFill>
              </a:rPr>
              <a:t>) </a:t>
            </a:r>
            <a:r>
              <a:rPr lang="en-US" sz="2800" dirty="0" smtClean="0">
                <a:solidFill>
                  <a:srgbClr val="FFFF00"/>
                </a:solidFill>
              </a:rPr>
              <a:t>yang </a:t>
            </a:r>
            <a:r>
              <a:rPr lang="en-US" sz="2800" dirty="0" err="1" smtClean="0">
                <a:solidFill>
                  <a:srgbClr val="FFFF00"/>
                </a:solidFill>
              </a:rPr>
              <a:t>mengalahkan</a:t>
            </a:r>
            <a:r>
              <a:rPr lang="en-US" sz="2800" dirty="0" smtClean="0">
                <a:solidFill>
                  <a:srgbClr val="FFFF00"/>
                </a:solidFill>
              </a:rPr>
              <a:t> 	</a:t>
            </a:r>
            <a:r>
              <a:rPr lang="en-US" sz="2800" dirty="0" err="1" smtClean="0">
                <a:solidFill>
                  <a:srgbClr val="FFFF00"/>
                </a:solidFill>
              </a:rPr>
              <a:t>perasaan</a:t>
            </a:r>
            <a:r>
              <a:rPr lang="en-US" sz="2800" dirty="0" smtClean="0">
                <a:solidFill>
                  <a:srgbClr val="FFFF00"/>
                </a:solidFill>
              </a:rPr>
              <a:t> 	</a:t>
            </a:r>
            <a:r>
              <a:rPr lang="en-US" sz="2800" dirty="0" err="1" smtClean="0">
                <a:solidFill>
                  <a:srgbClr val="FFFF00"/>
                </a:solidFill>
              </a:rPr>
              <a:t>bersalah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i="1" dirty="0" smtClean="0">
                <a:solidFill>
                  <a:srgbClr val="FFFF00"/>
                </a:solidFill>
              </a:rPr>
              <a:t>(feeling </a:t>
            </a:r>
            <a:r>
              <a:rPr lang="en-US" sz="2800" i="1" dirty="0">
                <a:solidFill>
                  <a:srgbClr val="FFFF00"/>
                </a:solidFill>
              </a:rPr>
              <a:t>of guilty)</a:t>
            </a:r>
          </a:p>
          <a:p>
            <a:pPr marL="36576" indent="0">
              <a:buNone/>
            </a:pPr>
            <a:endParaRPr lang="id-ID" sz="2800" dirty="0">
              <a:solidFill>
                <a:srgbClr val="FFFF00"/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FF00"/>
                </a:solidFill>
              </a:rPr>
              <a:t>Kealpaan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kesalahan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administrasi</a:t>
            </a:r>
            <a:endParaRPr lang="en-US" dirty="0">
              <a:solidFill>
                <a:srgbClr val="FFFF00"/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FF00"/>
                </a:solidFill>
              </a:rPr>
              <a:t>Imbalan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jerih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payah</a:t>
            </a:r>
            <a:endParaRPr lang="en-US" dirty="0">
              <a:solidFill>
                <a:srgbClr val="FFFF00"/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rgbClr val="FFFF00"/>
                </a:solidFill>
              </a:rPr>
              <a:t>I don’t get paid enough!!!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I </a:t>
            </a:r>
            <a:r>
              <a:rPr lang="en-US" dirty="0">
                <a:solidFill>
                  <a:srgbClr val="FFFF00"/>
                </a:solidFill>
              </a:rPr>
              <a:t>didn’t steal, it’s mine!!! , </a:t>
            </a:r>
            <a:r>
              <a:rPr lang="en-US" dirty="0" err="1">
                <a:solidFill>
                  <a:srgbClr val="FFFF00"/>
                </a:solidFill>
              </a:rPr>
              <a:t>Itu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bagian</a:t>
            </a:r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dirty="0" err="1">
                <a:solidFill>
                  <a:srgbClr val="FFFF00"/>
                </a:solidFill>
              </a:rPr>
              <a:t>saya</a:t>
            </a:r>
            <a:endParaRPr lang="en-US" dirty="0">
              <a:solidFill>
                <a:srgbClr val="FFFF00"/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Everyone </a:t>
            </a:r>
            <a:r>
              <a:rPr lang="en-US" dirty="0">
                <a:solidFill>
                  <a:srgbClr val="FFFF00"/>
                </a:solidFill>
              </a:rPr>
              <a:t>else was doing it!!!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FF00"/>
                </a:solidFill>
              </a:rPr>
              <a:t>Bukan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buat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tapi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……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id-ID" sz="3200" dirty="0" smtClean="0">
              <a:solidFill>
                <a:srgbClr val="FFFF00"/>
              </a:solidFill>
              <a:latin typeface="Rockwell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id-ID" sz="3200" dirty="0" err="1" smtClean="0">
                <a:solidFill>
                  <a:srgbClr val="FFFF00"/>
                </a:solidFill>
                <a:latin typeface="Rockwell" pitchFamily="18" charset="0"/>
              </a:rPr>
              <a:t>Apapun</a:t>
            </a:r>
            <a:r>
              <a:rPr lang="en-US" altLang="id-ID" sz="3200" dirty="0" smtClean="0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en-US" altLang="id-ID" sz="3200" dirty="0" err="1">
                <a:solidFill>
                  <a:srgbClr val="FFFF00"/>
                </a:solidFill>
                <a:latin typeface="Rockwell" pitchFamily="18" charset="0"/>
              </a:rPr>
              <a:t>alasannya</a:t>
            </a:r>
            <a:r>
              <a:rPr lang="en-US" altLang="id-ID" sz="3200" dirty="0">
                <a:solidFill>
                  <a:srgbClr val="FFFF00"/>
                </a:solidFill>
                <a:latin typeface="Rockwell" pitchFamily="18" charset="0"/>
              </a:rPr>
              <a:t> 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id-ID" sz="3200" dirty="0">
                <a:solidFill>
                  <a:srgbClr val="FFFF00"/>
                </a:solidFill>
                <a:latin typeface="Rockwell" pitchFamily="18" charset="0"/>
              </a:rPr>
              <a:t>They are Breaking the Law!!!!!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380</TotalTime>
  <Words>1038</Words>
  <Application>Microsoft Office PowerPoint</Application>
  <PresentationFormat>On-screen Show (4:3)</PresentationFormat>
  <Paragraphs>144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Technic</vt:lpstr>
      <vt:lpstr>FRAUD  &amp;  computer fraud</vt:lpstr>
      <vt:lpstr>PowerPoint Presentation</vt:lpstr>
      <vt:lpstr>PowerPoint Presentation</vt:lpstr>
      <vt:lpstr>Fraud &amp; Crime</vt:lpstr>
      <vt:lpstr>Fraud is an Act of Behavior </vt:lpstr>
      <vt:lpstr>Faktor Pemicu Fraud</vt:lpstr>
      <vt:lpstr>Faktor Pemicu Fraud</vt:lpstr>
      <vt:lpstr>Faktor Pemicu Fraud</vt:lpstr>
      <vt:lpstr>Faktor Pemicu Fraud</vt:lpstr>
      <vt:lpstr>Faktor Pemicu Fraud</vt:lpstr>
      <vt:lpstr>PowerPoint Presentation</vt:lpstr>
      <vt:lpstr>Jenis – jenis Fraud</vt:lpstr>
      <vt:lpstr>Jenis-Jenis Fraud (Raharjo , 1998) </vt:lpstr>
      <vt:lpstr>Kategori Computer Fraud :</vt:lpstr>
      <vt:lpstr>Kategori Computer Fraud</vt:lpstr>
      <vt:lpstr>Kategori Computer Fraud</vt:lpstr>
      <vt:lpstr>Kategori Computer Fraud</vt:lpstr>
      <vt:lpstr>Lapping</vt:lpstr>
      <vt:lpstr>Kiting </vt:lpstr>
      <vt:lpstr>Mengapa Computer Fraud        ? </vt:lpstr>
      <vt:lpstr>Tindakan untuk mengurangi penipuan atas Laporan Keuangan </vt:lpstr>
      <vt:lpstr>Mencegah Computer Fraud</vt:lpstr>
      <vt:lpstr>SAS (Statement of Auditing Standars) 99 </vt:lpstr>
      <vt:lpstr>SAS (Statement of Auditing Standars) 99 </vt:lpstr>
      <vt:lpstr>SAS (Statement of Auditing Standars) 99 </vt:lpstr>
      <vt:lpstr>SAS (Statement of Auditing Standars) 99 </vt:lpstr>
      <vt:lpstr>Regulasi Computer Fraud </vt:lpstr>
      <vt:lpstr>Regulasi Computer Fraud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</dc:title>
  <dc:creator>Irma Paramita Sofia</dc:creator>
  <cp:lastModifiedBy>Irma Paramita Sofia</cp:lastModifiedBy>
  <cp:revision>37</cp:revision>
  <dcterms:created xsi:type="dcterms:W3CDTF">2012-03-10T15:58:42Z</dcterms:created>
  <dcterms:modified xsi:type="dcterms:W3CDTF">2015-01-08T01:59:54Z</dcterms:modified>
</cp:coreProperties>
</file>