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8"/>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id-ID"/>
    </a:defPPr>
    <a:lvl1pPr marL="0" algn="l" defTabSz="914107" rtl="0" eaLnBrk="1" latinLnBrk="0" hangingPunct="1">
      <a:defRPr sz="1800" kern="1200">
        <a:solidFill>
          <a:schemeClr val="tx1"/>
        </a:solidFill>
        <a:latin typeface="+mn-lt"/>
        <a:ea typeface="+mn-ea"/>
        <a:cs typeface="+mn-cs"/>
      </a:defRPr>
    </a:lvl1pPr>
    <a:lvl2pPr marL="457054"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1" algn="l" defTabSz="914107" rtl="0" eaLnBrk="1" latinLnBrk="0" hangingPunct="1">
      <a:defRPr sz="1800" kern="1200">
        <a:solidFill>
          <a:schemeClr val="tx1"/>
        </a:solidFill>
        <a:latin typeface="+mn-lt"/>
        <a:ea typeface="+mn-ea"/>
        <a:cs typeface="+mn-cs"/>
      </a:defRPr>
    </a:lvl4pPr>
    <a:lvl5pPr marL="1828215" algn="l" defTabSz="914107" rtl="0" eaLnBrk="1" latinLnBrk="0" hangingPunct="1">
      <a:defRPr sz="1800" kern="1200">
        <a:solidFill>
          <a:schemeClr val="tx1"/>
        </a:solidFill>
        <a:latin typeface="+mn-lt"/>
        <a:ea typeface="+mn-ea"/>
        <a:cs typeface="+mn-cs"/>
      </a:defRPr>
    </a:lvl5pPr>
    <a:lvl6pPr marL="2285268" algn="l" defTabSz="914107" rtl="0" eaLnBrk="1" latinLnBrk="0" hangingPunct="1">
      <a:defRPr sz="1800" kern="1200">
        <a:solidFill>
          <a:schemeClr val="tx1"/>
        </a:solidFill>
        <a:latin typeface="+mn-lt"/>
        <a:ea typeface="+mn-ea"/>
        <a:cs typeface="+mn-cs"/>
      </a:defRPr>
    </a:lvl6pPr>
    <a:lvl7pPr marL="2742322" algn="l" defTabSz="914107" rtl="0" eaLnBrk="1" latinLnBrk="0" hangingPunct="1">
      <a:defRPr sz="1800" kern="1200">
        <a:solidFill>
          <a:schemeClr val="tx1"/>
        </a:solidFill>
        <a:latin typeface="+mn-lt"/>
        <a:ea typeface="+mn-ea"/>
        <a:cs typeface="+mn-cs"/>
      </a:defRPr>
    </a:lvl7pPr>
    <a:lvl8pPr marL="3199376" algn="l" defTabSz="914107" rtl="0" eaLnBrk="1" latinLnBrk="0" hangingPunct="1">
      <a:defRPr sz="1800" kern="1200">
        <a:solidFill>
          <a:schemeClr val="tx1"/>
        </a:solidFill>
        <a:latin typeface="+mn-lt"/>
        <a:ea typeface="+mn-ea"/>
        <a:cs typeface="+mn-cs"/>
      </a:defRPr>
    </a:lvl8pPr>
    <a:lvl9pPr marL="3656430" algn="l" defTabSz="91410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498" autoAdjust="0"/>
    <p:restoredTop sz="93333" autoAdjust="0"/>
  </p:normalViewPr>
  <p:slideViewPr>
    <p:cSldViewPr>
      <p:cViewPr varScale="1">
        <p:scale>
          <a:sx n="70" d="100"/>
          <a:sy n="70" d="100"/>
        </p:scale>
        <p:origin x="1128" y="54"/>
      </p:cViewPr>
      <p:guideLst>
        <p:guide orient="horz" pos="2160"/>
        <p:guide pos="2880"/>
      </p:guideLst>
    </p:cSldViewPr>
  </p:slideViewPr>
  <p:notesTextViewPr>
    <p:cViewPr>
      <p:scale>
        <a:sx n="1" d="1"/>
        <a:sy n="1" d="1"/>
      </p:scale>
      <p:origin x="0" y="0"/>
    </p:cViewPr>
  </p:notesTextViewPr>
  <p:sorterViewPr>
    <p:cViewPr>
      <p:scale>
        <a:sx n="100" d="100"/>
        <a:sy n="100" d="100"/>
      </p:scale>
      <p:origin x="0" y="-23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pPr/>
              <a:t>07/11/2018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pPr/>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107" rtl="0" eaLnBrk="1" latinLnBrk="0" hangingPunct="1">
      <a:defRPr sz="1200" kern="1200">
        <a:solidFill>
          <a:schemeClr val="tx1"/>
        </a:solidFill>
        <a:latin typeface="+mn-lt"/>
        <a:ea typeface="+mn-ea"/>
        <a:cs typeface="+mn-cs"/>
      </a:defRPr>
    </a:lvl1pPr>
    <a:lvl2pPr marL="457054" algn="l" defTabSz="914107" rtl="0" eaLnBrk="1" latinLnBrk="0" hangingPunct="1">
      <a:defRPr sz="1200" kern="1200">
        <a:solidFill>
          <a:schemeClr val="tx1"/>
        </a:solidFill>
        <a:latin typeface="+mn-lt"/>
        <a:ea typeface="+mn-ea"/>
        <a:cs typeface="+mn-cs"/>
      </a:defRPr>
    </a:lvl2pPr>
    <a:lvl3pPr marL="914107" algn="l" defTabSz="914107" rtl="0" eaLnBrk="1" latinLnBrk="0" hangingPunct="1">
      <a:defRPr sz="1200" kern="1200">
        <a:solidFill>
          <a:schemeClr val="tx1"/>
        </a:solidFill>
        <a:latin typeface="+mn-lt"/>
        <a:ea typeface="+mn-ea"/>
        <a:cs typeface="+mn-cs"/>
      </a:defRPr>
    </a:lvl3pPr>
    <a:lvl4pPr marL="1371161" algn="l" defTabSz="914107" rtl="0" eaLnBrk="1" latinLnBrk="0" hangingPunct="1">
      <a:defRPr sz="1200" kern="1200">
        <a:solidFill>
          <a:schemeClr val="tx1"/>
        </a:solidFill>
        <a:latin typeface="+mn-lt"/>
        <a:ea typeface="+mn-ea"/>
        <a:cs typeface="+mn-cs"/>
      </a:defRPr>
    </a:lvl4pPr>
    <a:lvl5pPr marL="1828215" algn="l" defTabSz="914107" rtl="0" eaLnBrk="1" latinLnBrk="0" hangingPunct="1">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0" name="Rectangle 9"/>
          <p:cNvSpPr/>
          <p:nvPr/>
        </p:nvSpPr>
        <p:spPr>
          <a:xfrm>
            <a:off x="1" y="3675528"/>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pPr/>
              <a:t>07/11/2018</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pPr/>
              <a:t>‹#›</a:t>
            </a:fld>
            <a:endParaRPr lang="id-ID"/>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
        <p:nvSpPr>
          <p:cNvPr id="7" name="Title 1"/>
          <p:cNvSpPr txBox="1">
            <a:spLocks/>
          </p:cNvSpPr>
          <p:nvPr userDrawn="1"/>
        </p:nvSpPr>
        <p:spPr>
          <a:xfrm>
            <a:off x="0" y="-23408"/>
            <a:ext cx="8121080" cy="356065"/>
          </a:xfrm>
          <a:prstGeom prst="rect">
            <a:avLst/>
          </a:prstGeom>
        </p:spPr>
        <p:txBody>
          <a:bodyPr vert="horz"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pPr/>
              <a:t>07/11/2018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pPr/>
              <a:t>07/11/2018</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pPr/>
              <a:t>07/11/2018</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pPr/>
              <a:t>07/11/2018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pPr/>
              <a:t>07/11/2018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05"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pPr/>
              <a:t>07/11/2018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9" name="Rectangle 28"/>
          <p:cNvSpPr/>
          <p:nvPr/>
        </p:nvSpPr>
        <p:spPr>
          <a:xfrm>
            <a:off x="0" y="0"/>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0" name="Rectangle 29"/>
          <p:cNvSpPr/>
          <p:nvPr/>
        </p:nvSpPr>
        <p:spPr>
          <a:xfrm>
            <a:off x="1" y="308277"/>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1" name="Rectangle 30"/>
          <p:cNvSpPr/>
          <p:nvPr/>
        </p:nvSpPr>
        <p:spPr>
          <a:xfrm flipV="1">
            <a:off x="5410182" y="360247"/>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2" name="Rectangle 31"/>
          <p:cNvSpPr/>
          <p:nvPr/>
        </p:nvSpPr>
        <p:spPr>
          <a:xfrm flipV="1">
            <a:off x="5410201" y="440113"/>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lIns="91411" tIns="45705" rIns="91411" bIns="45705"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lIns="91411" tIns="45705" rIns="91411" bIns="4570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lIns="91411" tIns="45705" rIns="91411" bIns="45705"/>
          <a:lstStyle>
            <a:lvl1pPr algn="l" eaLnBrk="1" latinLnBrk="0" hangingPunct="1">
              <a:defRPr kumimoji="0" sz="800">
                <a:solidFill>
                  <a:schemeClr val="accent2"/>
                </a:solidFill>
              </a:defRPr>
            </a:lvl1pPr>
          </a:lstStyle>
          <a:p>
            <a:fld id="{C815B4FD-92E0-4978-907F-923BCA868FE5}" type="datetimeFigureOut">
              <a:rPr lang="id-ID" smtClean="0"/>
              <a:pPr/>
              <a:t>07/11/2018</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lIns="91411" tIns="45705" rIns="91411" bIns="45705"/>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lIns="91411" tIns="45705" rIns="91411" bIns="45705" anchor="b"/>
          <a:lstStyle>
            <a:lvl1pPr algn="r" eaLnBrk="1" latinLnBrk="0" hangingPunct="1">
              <a:defRPr kumimoji="0" sz="1800">
                <a:solidFill>
                  <a:srgbClr val="FFFFFF"/>
                </a:solidFill>
              </a:defRPr>
            </a:lvl1pPr>
          </a:lstStyle>
          <a:p>
            <a:fld id="{0D71EAF9-DB67-464C-8987-984D7DE842F6}" type="slidenum">
              <a:rPr lang="id-ID" smtClean="0"/>
              <a:pPr/>
              <a:t>‹#›</a:t>
            </a:fld>
            <a:endParaRPr lang="id-ID"/>
          </a:p>
        </p:txBody>
      </p:sp>
      <p:pic>
        <p:nvPicPr>
          <p:cNvPr id="20" name="Picture 1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643" indent="-255950"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157" indent="-246809"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249" indent="-21938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198" indent="-201104"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443" indent="-182821"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560" y="1052736"/>
            <a:ext cx="8458200" cy="1470025"/>
          </a:xfrm>
        </p:spPr>
        <p:txBody>
          <a:bodyPr anchor="ctr">
            <a:normAutofit/>
          </a:bodyPr>
          <a:lstStyle/>
          <a:p>
            <a:pPr algn="ctr"/>
            <a:r>
              <a:rPr lang="en-US" sz="4800" dirty="0" err="1" smtClean="0">
                <a:effectLst>
                  <a:outerShdw blurRad="38100" dist="38100" dir="2700000" algn="tl">
                    <a:srgbClr val="000000">
                      <a:alpha val="43137"/>
                    </a:srgbClr>
                  </a:outerShdw>
                </a:effectLst>
              </a:rPr>
              <a:t>Aplikasi</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Komputer</a:t>
            </a:r>
            <a:endParaRPr lang="id-ID"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85000" lnSpcReduction="20000"/>
          </a:bodyPr>
          <a:lstStyle/>
          <a:p>
            <a:r>
              <a:rPr lang="en-US" dirty="0" err="1" smtClean="0"/>
              <a:t>Pertemuan</a:t>
            </a:r>
            <a:r>
              <a:rPr lang="en-US" dirty="0" smtClean="0"/>
              <a:t> </a:t>
            </a:r>
            <a:r>
              <a:rPr lang="id-ID" dirty="0" smtClean="0"/>
              <a:t>8</a:t>
            </a:r>
            <a:endParaRPr lang="en-US" dirty="0" smtClean="0"/>
          </a:p>
          <a:p>
            <a:r>
              <a:rPr lang="id-ID" dirty="0" smtClean="0"/>
              <a:t>Dasar Algoritma</a:t>
            </a:r>
          </a:p>
          <a:p>
            <a:r>
              <a:rPr lang="id-ID" dirty="0" smtClean="0"/>
              <a:t>Membuat flowchart dengan Ms Visio</a:t>
            </a:r>
            <a:endParaRPr lang="en-US" dirty="0" smtClean="0"/>
          </a:p>
          <a:p>
            <a:r>
              <a:rPr lang="en-US" dirty="0" err="1" smtClean="0"/>
              <a:t>Rabu</a:t>
            </a:r>
            <a:r>
              <a:rPr lang="en-US" dirty="0" smtClean="0"/>
              <a:t>, </a:t>
            </a:r>
            <a:r>
              <a:rPr lang="id-ID" dirty="0" smtClean="0"/>
              <a:t>31 Oktober </a:t>
            </a:r>
            <a:r>
              <a:rPr lang="en-US" dirty="0" smtClean="0"/>
              <a:t>2018</a:t>
            </a:r>
          </a:p>
          <a:p>
            <a:endParaRPr lang="en-US" dirty="0"/>
          </a:p>
          <a:p>
            <a:r>
              <a:rPr lang="en-US" dirty="0" err="1" smtClean="0"/>
              <a:t>Safitri</a:t>
            </a:r>
            <a:r>
              <a:rPr lang="en-US" dirty="0" smtClean="0"/>
              <a:t> Jaya, </a:t>
            </a:r>
            <a:r>
              <a:rPr lang="en-US" dirty="0" err="1" smtClean="0"/>
              <a:t>S.Kom</a:t>
            </a:r>
            <a:r>
              <a:rPr lang="en-US" dirty="0" smtClean="0"/>
              <a:t>, M.T.I</a:t>
            </a:r>
            <a:endParaRPr lang="id-ID" dirty="0"/>
          </a:p>
        </p:txBody>
      </p:sp>
    </p:spTree>
    <p:extLst>
      <p:ext uri="{BB962C8B-B14F-4D97-AF65-F5344CB8AC3E}">
        <p14:creationId xmlns:p14="http://schemas.microsoft.com/office/powerpoint/2010/main" val="3274577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Flowchart</a:t>
            </a:r>
            <a:endParaRPr lang="id-ID" sz="3200" dirty="0"/>
          </a:p>
        </p:txBody>
      </p:sp>
      <p:sp>
        <p:nvSpPr>
          <p:cNvPr id="3" name="Content Placeholder 2"/>
          <p:cNvSpPr>
            <a:spLocks noGrp="1"/>
          </p:cNvSpPr>
          <p:nvPr>
            <p:ph idx="1"/>
          </p:nvPr>
        </p:nvSpPr>
        <p:spPr/>
        <p:txBody>
          <a:bodyPr>
            <a:noAutofit/>
          </a:bodyPr>
          <a:lstStyle/>
          <a:p>
            <a:r>
              <a:rPr lang="id-ID" sz="2400" dirty="0" smtClean="0"/>
              <a:t>Flow </a:t>
            </a:r>
            <a:r>
              <a:rPr lang="id-ID" sz="2400" dirty="0"/>
              <a:t>chart selalu diawali dan diakhiri dengan lambang terminator. Aliran yang ada pada flow chart selalu mulai dari atas ke bawah dan dari kiri ke kanan, langkah demi langkah. Dalam flow chart tidak ada proses yang dikerjakan secara bersamaan secara sekaligus, sehingga flow chart ini selalu dikerjakan satu persatu. </a:t>
            </a:r>
            <a:endParaRPr lang="id-ID" sz="2400" dirty="0" smtClean="0"/>
          </a:p>
          <a:p>
            <a:r>
              <a:rPr lang="id-ID" sz="2400" dirty="0" smtClean="0"/>
              <a:t>Flow </a:t>
            </a:r>
            <a:r>
              <a:rPr lang="id-ID" sz="2400" dirty="0"/>
              <a:t>chart ini merupakan penggambaran yang dibuat untuk mengidentifikasi proses dari permasalahan yang akan diselesaikan. Terdapat 3 proses yang dibuat untuk menyelesaikan permasalahan : </a:t>
            </a:r>
            <a:r>
              <a:rPr lang="id-ID" sz="2400" i="1" dirty="0">
                <a:solidFill>
                  <a:srgbClr val="FF0000"/>
                </a:solidFill>
              </a:rPr>
              <a:t>input, process, dan output</a:t>
            </a:r>
            <a:r>
              <a:rPr lang="id-ID" sz="2400" dirty="0"/>
              <a:t>.</a:t>
            </a:r>
          </a:p>
        </p:txBody>
      </p:sp>
    </p:spTree>
    <p:extLst>
      <p:ext uri="{BB962C8B-B14F-4D97-AF65-F5344CB8AC3E}">
        <p14:creationId xmlns:p14="http://schemas.microsoft.com/office/powerpoint/2010/main" val="821144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Simbol Flowchart</a:t>
            </a:r>
            <a:endParaRPr lang="id-ID" sz="3200" dirty="0"/>
          </a:p>
        </p:txBody>
      </p:sp>
      <p:pic>
        <p:nvPicPr>
          <p:cNvPr id="5" name="Picture 26"/>
          <p:cNvPicPr>
            <a:picLocks noChangeAspect="1" noChangeArrowheads="1"/>
          </p:cNvPicPr>
          <p:nvPr/>
        </p:nvPicPr>
        <p:blipFill>
          <a:blip r:embed="rId2" cstate="print"/>
          <a:srcRect/>
          <a:stretch>
            <a:fillRect/>
          </a:stretch>
        </p:blipFill>
        <p:spPr bwMode="auto">
          <a:xfrm>
            <a:off x="1808584" y="1628800"/>
            <a:ext cx="5526832" cy="4709155"/>
          </a:xfrm>
          <a:prstGeom prst="rect">
            <a:avLst/>
          </a:prstGeom>
          <a:noFill/>
          <a:ln w="9525">
            <a:noFill/>
            <a:miter lim="800000"/>
            <a:headEnd/>
            <a:tailEnd/>
          </a:ln>
        </p:spPr>
      </p:pic>
    </p:spTree>
    <p:extLst>
      <p:ext uri="{BB962C8B-B14F-4D97-AF65-F5344CB8AC3E}">
        <p14:creationId xmlns:p14="http://schemas.microsoft.com/office/powerpoint/2010/main" val="16342967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Contoh Flowchart</a:t>
            </a:r>
            <a:endParaRPr lang="id-ID" sz="3200" dirty="0"/>
          </a:p>
        </p:txBody>
      </p:sp>
      <p:grpSp>
        <p:nvGrpSpPr>
          <p:cNvPr id="4" name="Group 3"/>
          <p:cNvGrpSpPr/>
          <p:nvPr/>
        </p:nvGrpSpPr>
        <p:grpSpPr>
          <a:xfrm>
            <a:off x="3429000" y="2057400"/>
            <a:ext cx="3522700" cy="4563122"/>
            <a:chOff x="2057400" y="1600200"/>
            <a:chExt cx="3810000" cy="5105400"/>
          </a:xfrm>
        </p:grpSpPr>
        <p:sp>
          <p:nvSpPr>
            <p:cNvPr id="6" name="AutoShape 3"/>
            <p:cNvSpPr>
              <a:spLocks noChangeArrowheads="1"/>
            </p:cNvSpPr>
            <p:nvPr/>
          </p:nvSpPr>
          <p:spPr bwMode="auto">
            <a:xfrm>
              <a:off x="2667000" y="1600200"/>
              <a:ext cx="990600" cy="457200"/>
            </a:xfrm>
            <a:prstGeom prst="flowChartTerminator">
              <a:avLst/>
            </a:prstGeom>
            <a:solidFill>
              <a:srgbClr val="FFFF00"/>
            </a:solidFill>
            <a:ln w="9525">
              <a:solidFill>
                <a:schemeClr val="tx1"/>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dirty="0">
                  <a:latin typeface="Tahoma" pitchFamily="34" charset="0"/>
                  <a:cs typeface="Tahoma" pitchFamily="34" charset="0"/>
                </a:rPr>
                <a:t>Start</a:t>
              </a:r>
            </a:p>
          </p:txBody>
        </p:sp>
        <p:sp>
          <p:nvSpPr>
            <p:cNvPr id="7" name="AutoShape 4"/>
            <p:cNvSpPr>
              <a:spLocks noChangeArrowheads="1"/>
            </p:cNvSpPr>
            <p:nvPr/>
          </p:nvSpPr>
          <p:spPr bwMode="auto">
            <a:xfrm>
              <a:off x="2057400" y="2971800"/>
              <a:ext cx="2133600" cy="381000"/>
            </a:xfrm>
            <a:prstGeom prst="flowChartProcess">
              <a:avLst/>
            </a:prstGeom>
            <a:solidFill>
              <a:srgbClr val="FFFF00"/>
            </a:solidFill>
            <a:ln w="9525">
              <a:solidFill>
                <a:schemeClr val="tx1"/>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dirty="0">
                  <a:solidFill>
                    <a:schemeClr val="bg2"/>
                  </a:solidFill>
                  <a:latin typeface="Tahoma" pitchFamily="34" charset="0"/>
                  <a:cs typeface="Tahoma" pitchFamily="34" charset="0"/>
                </a:rPr>
                <a:t> </a:t>
              </a:r>
              <a:r>
                <a:rPr lang="en-US" altLang="en-US" sz="1600" dirty="0">
                  <a:latin typeface="Tahoma" pitchFamily="34" charset="0"/>
                  <a:cs typeface="Tahoma" pitchFamily="34" charset="0"/>
                </a:rPr>
                <a:t>d = b^2 – 4ac</a:t>
              </a:r>
            </a:p>
          </p:txBody>
        </p:sp>
        <p:sp>
          <p:nvSpPr>
            <p:cNvPr id="8" name="AutoShape 5"/>
            <p:cNvSpPr>
              <a:spLocks noChangeArrowheads="1"/>
            </p:cNvSpPr>
            <p:nvPr/>
          </p:nvSpPr>
          <p:spPr bwMode="auto">
            <a:xfrm>
              <a:off x="2286000" y="3581400"/>
              <a:ext cx="1676400" cy="457200"/>
            </a:xfrm>
            <a:prstGeom prst="flowChartDecision">
              <a:avLst/>
            </a:prstGeom>
            <a:solidFill>
              <a:srgbClr val="FFFF00"/>
            </a:solidFill>
            <a:ln w="9525">
              <a:solidFill>
                <a:schemeClr val="tx1"/>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a:latin typeface="Tahoma" pitchFamily="34" charset="0"/>
                  <a:cs typeface="Tahoma" pitchFamily="34" charset="0"/>
                </a:rPr>
                <a:t> d &lt; 0</a:t>
              </a:r>
            </a:p>
          </p:txBody>
        </p:sp>
        <p:sp>
          <p:nvSpPr>
            <p:cNvPr id="9" name="AutoShape 6"/>
            <p:cNvSpPr>
              <a:spLocks noChangeArrowheads="1"/>
            </p:cNvSpPr>
            <p:nvPr/>
          </p:nvSpPr>
          <p:spPr bwMode="auto">
            <a:xfrm>
              <a:off x="4267200" y="4495800"/>
              <a:ext cx="1600200" cy="685800"/>
            </a:xfrm>
            <a:prstGeom prst="flowChartProcess">
              <a:avLst/>
            </a:prstGeom>
            <a:solidFill>
              <a:srgbClr val="FFFF00"/>
            </a:solidFill>
            <a:ln w="9525">
              <a:solidFill>
                <a:schemeClr val="tx1"/>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a:latin typeface="Tahoma" pitchFamily="34" charset="0"/>
                  <a:cs typeface="Tahoma" pitchFamily="34" charset="0"/>
                </a:rPr>
                <a:t>Print message</a:t>
              </a:r>
            </a:p>
            <a:p>
              <a:pPr algn="ctr"/>
              <a:r>
                <a:rPr lang="en-US" altLang="en-US" sz="1600">
                  <a:latin typeface="Tahoma" pitchFamily="34" charset="0"/>
                  <a:cs typeface="Tahoma" pitchFamily="34" charset="0"/>
                </a:rPr>
                <a:t>“Imaginary”</a:t>
              </a:r>
            </a:p>
          </p:txBody>
        </p:sp>
        <p:sp>
          <p:nvSpPr>
            <p:cNvPr id="10" name="AutoShape 7"/>
            <p:cNvSpPr>
              <a:spLocks noChangeArrowheads="1"/>
            </p:cNvSpPr>
            <p:nvPr/>
          </p:nvSpPr>
          <p:spPr bwMode="auto">
            <a:xfrm>
              <a:off x="2057400" y="4495800"/>
              <a:ext cx="2057400" cy="685800"/>
            </a:xfrm>
            <a:prstGeom prst="flowChartProcess">
              <a:avLst/>
            </a:prstGeom>
            <a:solidFill>
              <a:srgbClr val="FFFF00"/>
            </a:solidFill>
            <a:ln w="9525">
              <a:solidFill>
                <a:schemeClr val="tx1"/>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a:solidFill>
                    <a:schemeClr val="bg2"/>
                  </a:solidFill>
                  <a:latin typeface="Tahoma" pitchFamily="34" charset="0"/>
                  <a:cs typeface="Tahoma" pitchFamily="34" charset="0"/>
                </a:rPr>
                <a:t> </a:t>
              </a:r>
              <a:r>
                <a:rPr lang="en-US" altLang="en-US" sz="1600">
                  <a:latin typeface="Tahoma" pitchFamily="34" charset="0"/>
                  <a:cs typeface="Tahoma" pitchFamily="34" charset="0"/>
                </a:rPr>
                <a:t>x1=(-b+sqrt(d))/2a</a:t>
              </a:r>
            </a:p>
            <a:p>
              <a:pPr algn="ctr"/>
              <a:r>
                <a:rPr lang="en-US" altLang="en-US" sz="1600">
                  <a:latin typeface="Tahoma" pitchFamily="34" charset="0"/>
                  <a:cs typeface="Tahoma" pitchFamily="34" charset="0"/>
                </a:rPr>
                <a:t> x2 =(-b-sqrt(d))/2a</a:t>
              </a:r>
            </a:p>
          </p:txBody>
        </p:sp>
        <p:sp>
          <p:nvSpPr>
            <p:cNvPr id="11" name="AutoShape 8"/>
            <p:cNvSpPr>
              <a:spLocks noChangeArrowheads="1"/>
            </p:cNvSpPr>
            <p:nvPr/>
          </p:nvSpPr>
          <p:spPr bwMode="auto">
            <a:xfrm>
              <a:off x="2209800" y="5486400"/>
              <a:ext cx="1828800" cy="457200"/>
            </a:xfrm>
            <a:prstGeom prst="flowChartProcess">
              <a:avLst/>
            </a:prstGeom>
            <a:solidFill>
              <a:srgbClr val="FFFF00"/>
            </a:solidFill>
            <a:ln w="9525">
              <a:solidFill>
                <a:schemeClr val="tx1"/>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a:latin typeface="Tahoma" pitchFamily="34" charset="0"/>
                  <a:cs typeface="Tahoma" pitchFamily="34" charset="0"/>
                </a:rPr>
                <a:t>Print: x1, x2</a:t>
              </a:r>
            </a:p>
          </p:txBody>
        </p:sp>
        <p:sp>
          <p:nvSpPr>
            <p:cNvPr id="12" name="AutoShape 9"/>
            <p:cNvSpPr>
              <a:spLocks noChangeArrowheads="1"/>
            </p:cNvSpPr>
            <p:nvPr/>
          </p:nvSpPr>
          <p:spPr bwMode="auto">
            <a:xfrm>
              <a:off x="2667000" y="6248400"/>
              <a:ext cx="990600" cy="457200"/>
            </a:xfrm>
            <a:prstGeom prst="flowChartTerminator">
              <a:avLst/>
            </a:prstGeom>
            <a:solidFill>
              <a:srgbClr val="FFFF00"/>
            </a:solidFill>
            <a:ln w="9525">
              <a:solidFill>
                <a:schemeClr val="tx1"/>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a:latin typeface="Tahoma" pitchFamily="34" charset="0"/>
                  <a:cs typeface="Tahoma" pitchFamily="34" charset="0"/>
                </a:rPr>
                <a:t>Stop</a:t>
              </a:r>
            </a:p>
          </p:txBody>
        </p:sp>
        <p:sp>
          <p:nvSpPr>
            <p:cNvPr id="13" name="Line 10"/>
            <p:cNvSpPr>
              <a:spLocks noChangeShapeType="1"/>
            </p:cNvSpPr>
            <p:nvPr/>
          </p:nvSpPr>
          <p:spPr bwMode="auto">
            <a:xfrm>
              <a:off x="3124200" y="2057400"/>
              <a:ext cx="0" cy="2286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11"/>
            <p:cNvSpPr>
              <a:spLocks noChangeShapeType="1"/>
            </p:cNvSpPr>
            <p:nvPr/>
          </p:nvSpPr>
          <p:spPr bwMode="auto">
            <a:xfrm>
              <a:off x="3124200" y="2667000"/>
              <a:ext cx="0" cy="304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12"/>
            <p:cNvSpPr>
              <a:spLocks noChangeShapeType="1"/>
            </p:cNvSpPr>
            <p:nvPr/>
          </p:nvSpPr>
          <p:spPr bwMode="auto">
            <a:xfrm>
              <a:off x="3124200" y="3352800"/>
              <a:ext cx="0" cy="2286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a:off x="3124200" y="4038600"/>
              <a:ext cx="0" cy="4572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4"/>
            <p:cNvSpPr>
              <a:spLocks noChangeShapeType="1"/>
            </p:cNvSpPr>
            <p:nvPr/>
          </p:nvSpPr>
          <p:spPr bwMode="auto">
            <a:xfrm>
              <a:off x="3124200" y="5181600"/>
              <a:ext cx="0" cy="304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15"/>
            <p:cNvSpPr>
              <a:spLocks noChangeShapeType="1"/>
            </p:cNvSpPr>
            <p:nvPr/>
          </p:nvSpPr>
          <p:spPr bwMode="auto">
            <a:xfrm>
              <a:off x="3124200" y="5943600"/>
              <a:ext cx="0" cy="304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16"/>
            <p:cNvSpPr>
              <a:spLocks noChangeShapeType="1"/>
            </p:cNvSpPr>
            <p:nvPr/>
          </p:nvSpPr>
          <p:spPr bwMode="auto">
            <a:xfrm>
              <a:off x="3962400" y="3810000"/>
              <a:ext cx="10668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7"/>
            <p:cNvSpPr>
              <a:spLocks noChangeShapeType="1"/>
            </p:cNvSpPr>
            <p:nvPr/>
          </p:nvSpPr>
          <p:spPr bwMode="auto">
            <a:xfrm>
              <a:off x="5029200" y="3810000"/>
              <a:ext cx="0" cy="685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18"/>
            <p:cNvSpPr>
              <a:spLocks noChangeShapeType="1"/>
            </p:cNvSpPr>
            <p:nvPr/>
          </p:nvSpPr>
          <p:spPr bwMode="auto">
            <a:xfrm>
              <a:off x="5029200" y="5181600"/>
              <a:ext cx="0" cy="91440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9"/>
            <p:cNvSpPr>
              <a:spLocks noChangeShapeType="1"/>
            </p:cNvSpPr>
            <p:nvPr/>
          </p:nvSpPr>
          <p:spPr bwMode="auto">
            <a:xfrm flipH="1">
              <a:off x="3200400" y="6096000"/>
              <a:ext cx="1828800" cy="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 name="Text Box 20"/>
            <p:cNvSpPr txBox="1">
              <a:spLocks noChangeArrowheads="1"/>
            </p:cNvSpPr>
            <p:nvPr/>
          </p:nvSpPr>
          <p:spPr bwMode="auto">
            <a:xfrm>
              <a:off x="3962400" y="35052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spcBef>
                  <a:spcPct val="50000"/>
                </a:spcBef>
              </a:pPr>
              <a:r>
                <a:rPr lang="en-US" altLang="en-US" sz="1600">
                  <a:latin typeface="Tahoma" pitchFamily="34" charset="0"/>
                  <a:cs typeface="Tahoma" pitchFamily="34" charset="0"/>
                </a:rPr>
                <a:t>Y</a:t>
              </a:r>
            </a:p>
          </p:txBody>
        </p:sp>
        <p:sp>
          <p:nvSpPr>
            <p:cNvPr id="24" name="Text Box 21"/>
            <p:cNvSpPr txBox="1">
              <a:spLocks noChangeArrowheads="1"/>
            </p:cNvSpPr>
            <p:nvPr/>
          </p:nvSpPr>
          <p:spPr bwMode="auto">
            <a:xfrm>
              <a:off x="3124200" y="40386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spcBef>
                  <a:spcPct val="50000"/>
                </a:spcBef>
              </a:pPr>
              <a:r>
                <a:rPr lang="en-US" altLang="en-US" sz="1600">
                  <a:latin typeface="Tahoma" pitchFamily="34" charset="0"/>
                  <a:cs typeface="Tahoma" pitchFamily="34" charset="0"/>
                </a:rPr>
                <a:t>T</a:t>
              </a:r>
            </a:p>
          </p:txBody>
        </p:sp>
        <p:sp>
          <p:nvSpPr>
            <p:cNvPr id="25" name="AutoShape 23"/>
            <p:cNvSpPr>
              <a:spLocks noChangeArrowheads="1"/>
            </p:cNvSpPr>
            <p:nvPr/>
          </p:nvSpPr>
          <p:spPr bwMode="auto">
            <a:xfrm>
              <a:off x="2057400" y="2286000"/>
              <a:ext cx="2133600" cy="381000"/>
            </a:xfrm>
            <a:prstGeom prst="flowChartProcess">
              <a:avLst/>
            </a:prstGeom>
            <a:solidFill>
              <a:srgbClr val="FFFF00"/>
            </a:solidFill>
            <a:ln w="9525">
              <a:solidFill>
                <a:schemeClr val="tx1"/>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a:solidFill>
                    <a:schemeClr val="bg2"/>
                  </a:solidFill>
                  <a:latin typeface="Tahoma" pitchFamily="34" charset="0"/>
                  <a:cs typeface="Tahoma" pitchFamily="34" charset="0"/>
                </a:rPr>
                <a:t> </a:t>
              </a:r>
              <a:r>
                <a:rPr lang="en-US" altLang="en-US" sz="1600">
                  <a:latin typeface="Tahoma" pitchFamily="34" charset="0"/>
                  <a:cs typeface="Tahoma" pitchFamily="34" charset="0"/>
                </a:rPr>
                <a:t>Input a,b,c</a:t>
              </a:r>
            </a:p>
          </p:txBody>
        </p:sp>
      </p:grpSp>
    </p:spTree>
    <p:extLst>
      <p:ext uri="{BB962C8B-B14F-4D97-AF65-F5344CB8AC3E}">
        <p14:creationId xmlns:p14="http://schemas.microsoft.com/office/powerpoint/2010/main" val="2125842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Konsep Percabangan (IF condition)</a:t>
            </a:r>
            <a:endParaRPr lang="id-ID" sz="3200" dirty="0"/>
          </a:p>
        </p:txBody>
      </p:sp>
      <p:sp>
        <p:nvSpPr>
          <p:cNvPr id="27" name="Content Placeholder 2"/>
          <p:cNvSpPr>
            <a:spLocks noGrp="1"/>
          </p:cNvSpPr>
          <p:nvPr>
            <p:ph idx="1"/>
          </p:nvPr>
        </p:nvSpPr>
        <p:spPr>
          <a:xfrm>
            <a:off x="990600" y="1981200"/>
            <a:ext cx="8001000" cy="4267200"/>
          </a:xfrm>
        </p:spPr>
        <p:txBody>
          <a:bodyPr/>
          <a:lstStyle/>
          <a:p>
            <a:pPr algn="just">
              <a:lnSpc>
                <a:spcPct val="90000"/>
              </a:lnSpc>
              <a:buFont typeface="Symbol" pitchFamily="18" charset="2"/>
              <a:buChar char=""/>
            </a:pPr>
            <a:r>
              <a:rPr lang="en-US" sz="2400" dirty="0">
                <a:latin typeface="Tahoma" pitchFamily="34" charset="0"/>
                <a:cs typeface="Tahoma" pitchFamily="34" charset="0"/>
              </a:rPr>
              <a:t>Flow Chart of </a:t>
            </a:r>
            <a:r>
              <a:rPr lang="en-US" sz="2400" b="1" dirty="0">
                <a:latin typeface="Tahoma" pitchFamily="34" charset="0"/>
                <a:cs typeface="Tahoma" pitchFamily="34" charset="0"/>
              </a:rPr>
              <a:t>IF </a:t>
            </a:r>
            <a:r>
              <a:rPr lang="en-US" sz="2400" dirty="0">
                <a:latin typeface="Tahoma" pitchFamily="34" charset="0"/>
                <a:cs typeface="Tahoma" pitchFamily="34" charset="0"/>
              </a:rPr>
              <a:t>Statement</a:t>
            </a:r>
          </a:p>
          <a:p>
            <a:pPr algn="just">
              <a:lnSpc>
                <a:spcPct val="90000"/>
              </a:lnSpc>
              <a:buFontTx/>
              <a:buNone/>
            </a:pPr>
            <a:endParaRPr lang="id-ID" sz="2400" dirty="0">
              <a:latin typeface="Tahoma" pitchFamily="34" charset="0"/>
              <a:cs typeface="Tahoma" pitchFamily="34" charset="0"/>
            </a:endParaRPr>
          </a:p>
          <a:p>
            <a:endParaRPr lang="id-ID" dirty="0"/>
          </a:p>
        </p:txBody>
      </p:sp>
      <p:grpSp>
        <p:nvGrpSpPr>
          <p:cNvPr id="28" name="Group 4"/>
          <p:cNvGrpSpPr>
            <a:grpSpLocks/>
          </p:cNvGrpSpPr>
          <p:nvPr/>
        </p:nvGrpSpPr>
        <p:grpSpPr bwMode="auto">
          <a:xfrm>
            <a:off x="1809750" y="2514600"/>
            <a:ext cx="6572250" cy="3581400"/>
            <a:chOff x="1020" y="1296"/>
            <a:chExt cx="4140" cy="2256"/>
          </a:xfrm>
        </p:grpSpPr>
        <p:sp>
          <p:nvSpPr>
            <p:cNvPr id="29" name="Freeform 5"/>
            <p:cNvSpPr>
              <a:spLocks/>
            </p:cNvSpPr>
            <p:nvPr/>
          </p:nvSpPr>
          <p:spPr bwMode="auto">
            <a:xfrm>
              <a:off x="2760" y="1424"/>
              <a:ext cx="208" cy="248"/>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19958"/>
                  </a:moveTo>
                  <a:lnTo>
                    <a:pt x="0" y="0"/>
                  </a:lnTo>
                </a:path>
              </a:pathLst>
            </a:custGeom>
            <a:noFill/>
            <a:ln w="28575">
              <a:solidFill>
                <a:srgbClr val="000000"/>
              </a:solidFill>
              <a:round/>
              <a:headEnd type="triangle" w="lg" len="lg"/>
              <a:tailEnd/>
            </a:ln>
          </p:spPr>
          <p:txBody>
            <a:bodyPr/>
            <a:lstStyle/>
            <a:p>
              <a:endParaRPr lang="id-ID"/>
            </a:p>
          </p:txBody>
        </p:sp>
        <p:sp>
          <p:nvSpPr>
            <p:cNvPr id="30" name="Oval 6"/>
            <p:cNvSpPr>
              <a:spLocks noChangeArrowheads="1"/>
            </p:cNvSpPr>
            <p:nvPr/>
          </p:nvSpPr>
          <p:spPr bwMode="auto">
            <a:xfrm>
              <a:off x="2672" y="1296"/>
              <a:ext cx="173" cy="136"/>
            </a:xfrm>
            <a:prstGeom prst="ellipse">
              <a:avLst/>
            </a:prstGeom>
            <a:noFill/>
            <a:ln w="28575">
              <a:solidFill>
                <a:srgbClr val="000000"/>
              </a:solidFill>
              <a:round/>
              <a:headEnd/>
              <a:tailEnd/>
            </a:ln>
          </p:spPr>
          <p:txBody>
            <a:bodyPr/>
            <a:lstStyle/>
            <a:p>
              <a:endParaRPr lang="id-ID"/>
            </a:p>
          </p:txBody>
        </p:sp>
        <p:sp>
          <p:nvSpPr>
            <p:cNvPr id="31" name="Rectangle 7"/>
            <p:cNvSpPr>
              <a:spLocks noChangeArrowheads="1"/>
            </p:cNvSpPr>
            <p:nvPr/>
          </p:nvSpPr>
          <p:spPr bwMode="auto">
            <a:xfrm>
              <a:off x="3816" y="1584"/>
              <a:ext cx="613" cy="272"/>
            </a:xfrm>
            <a:prstGeom prst="rect">
              <a:avLst/>
            </a:prstGeom>
            <a:noFill/>
            <a:ln w="28575">
              <a:noFill/>
              <a:miter lim="800000"/>
              <a:headEnd/>
              <a:tailEnd/>
            </a:ln>
          </p:spPr>
          <p:txBody>
            <a:bodyPr lIns="0" tIns="0" rIns="0" bIns="0"/>
            <a:lstStyle/>
            <a:p>
              <a:r>
                <a:rPr lang="en-US" sz="1600" b="1">
                  <a:solidFill>
                    <a:srgbClr val="000000"/>
                  </a:solidFill>
                  <a:latin typeface="Tahoma" pitchFamily="34" charset="0"/>
                  <a:cs typeface="Tahoma" pitchFamily="34" charset="0"/>
                </a:rPr>
                <a:t>true</a:t>
              </a:r>
            </a:p>
            <a:p>
              <a:pPr eaLnBrk="0" hangingPunct="0"/>
              <a:endParaRPr lang="en-US" sz="1600" b="1">
                <a:latin typeface="Tahoma" pitchFamily="34" charset="0"/>
                <a:cs typeface="Tahoma" pitchFamily="34" charset="0"/>
              </a:endParaRPr>
            </a:p>
          </p:txBody>
        </p:sp>
        <p:sp>
          <p:nvSpPr>
            <p:cNvPr id="32" name="Freeform 8"/>
            <p:cNvSpPr>
              <a:spLocks/>
            </p:cNvSpPr>
            <p:nvPr/>
          </p:nvSpPr>
          <p:spPr bwMode="auto">
            <a:xfrm>
              <a:off x="2752" y="3312"/>
              <a:ext cx="64" cy="24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19958"/>
                  </a:moveTo>
                  <a:lnTo>
                    <a:pt x="0" y="0"/>
                  </a:lnTo>
                </a:path>
              </a:pathLst>
            </a:custGeom>
            <a:noFill/>
            <a:ln w="28575">
              <a:solidFill>
                <a:srgbClr val="000000"/>
              </a:solidFill>
              <a:round/>
              <a:headEnd type="triangle" w="lg" len="lg"/>
              <a:tailEnd/>
            </a:ln>
          </p:spPr>
          <p:txBody>
            <a:bodyPr/>
            <a:lstStyle/>
            <a:p>
              <a:endParaRPr lang="id-ID"/>
            </a:p>
          </p:txBody>
        </p:sp>
        <p:sp>
          <p:nvSpPr>
            <p:cNvPr id="33" name="Oval 9"/>
            <p:cNvSpPr>
              <a:spLocks noChangeArrowheads="1"/>
            </p:cNvSpPr>
            <p:nvPr/>
          </p:nvSpPr>
          <p:spPr bwMode="auto">
            <a:xfrm>
              <a:off x="2664" y="3184"/>
              <a:ext cx="173" cy="136"/>
            </a:xfrm>
            <a:prstGeom prst="ellipse">
              <a:avLst/>
            </a:prstGeom>
            <a:noFill/>
            <a:ln w="28575">
              <a:solidFill>
                <a:srgbClr val="000000"/>
              </a:solidFill>
              <a:round/>
              <a:headEnd/>
              <a:tailEnd/>
            </a:ln>
          </p:spPr>
          <p:txBody>
            <a:bodyPr/>
            <a:lstStyle/>
            <a:p>
              <a:endParaRPr lang="id-ID"/>
            </a:p>
          </p:txBody>
        </p:sp>
        <p:sp>
          <p:nvSpPr>
            <p:cNvPr id="34" name="Rectangle 10"/>
            <p:cNvSpPr>
              <a:spLocks noChangeArrowheads="1"/>
            </p:cNvSpPr>
            <p:nvPr/>
          </p:nvSpPr>
          <p:spPr bwMode="auto">
            <a:xfrm>
              <a:off x="1032" y="1632"/>
              <a:ext cx="750" cy="271"/>
            </a:xfrm>
            <a:prstGeom prst="rect">
              <a:avLst/>
            </a:prstGeom>
            <a:noFill/>
            <a:ln w="0">
              <a:noFill/>
              <a:miter lim="800000"/>
              <a:headEnd/>
              <a:tailEnd/>
            </a:ln>
          </p:spPr>
          <p:txBody>
            <a:bodyPr lIns="0" tIns="0" rIns="0" bIns="0"/>
            <a:lstStyle/>
            <a:p>
              <a:r>
                <a:rPr lang="en-US" sz="1600" b="1">
                  <a:solidFill>
                    <a:srgbClr val="000000"/>
                  </a:solidFill>
                  <a:latin typeface="Tahoma" pitchFamily="34" charset="0"/>
                  <a:cs typeface="Tahoma" pitchFamily="34" charset="0"/>
                </a:rPr>
                <a:t>false</a:t>
              </a:r>
            </a:p>
            <a:p>
              <a:pPr eaLnBrk="0" hangingPunct="0"/>
              <a:endParaRPr lang="en-US" sz="1600" b="1">
                <a:latin typeface="Tahoma" pitchFamily="34" charset="0"/>
                <a:cs typeface="Tahoma" pitchFamily="34" charset="0"/>
              </a:endParaRPr>
            </a:p>
          </p:txBody>
        </p:sp>
        <p:sp>
          <p:nvSpPr>
            <p:cNvPr id="35" name="Freeform 11"/>
            <p:cNvSpPr>
              <a:spLocks/>
            </p:cNvSpPr>
            <p:nvPr/>
          </p:nvSpPr>
          <p:spPr bwMode="auto">
            <a:xfrm>
              <a:off x="3784" y="1952"/>
              <a:ext cx="6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28575">
              <a:solidFill>
                <a:srgbClr val="000000"/>
              </a:solidFill>
              <a:round/>
              <a:headEnd/>
              <a:tailEnd/>
            </a:ln>
          </p:spPr>
          <p:txBody>
            <a:bodyPr/>
            <a:lstStyle/>
            <a:p>
              <a:endParaRPr lang="id-ID"/>
            </a:p>
          </p:txBody>
        </p:sp>
        <p:sp>
          <p:nvSpPr>
            <p:cNvPr id="36" name="Freeform 12"/>
            <p:cNvSpPr>
              <a:spLocks/>
            </p:cNvSpPr>
            <p:nvPr/>
          </p:nvSpPr>
          <p:spPr bwMode="auto">
            <a:xfrm>
              <a:off x="4464" y="1960"/>
              <a:ext cx="0" cy="130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28575">
              <a:solidFill>
                <a:srgbClr val="000000"/>
              </a:solidFill>
              <a:round/>
              <a:headEnd/>
              <a:tailEnd/>
            </a:ln>
          </p:spPr>
          <p:txBody>
            <a:bodyPr/>
            <a:lstStyle/>
            <a:p>
              <a:endParaRPr lang="id-ID"/>
            </a:p>
          </p:txBody>
        </p:sp>
        <p:sp>
          <p:nvSpPr>
            <p:cNvPr id="37" name="Freeform 13"/>
            <p:cNvSpPr>
              <a:spLocks/>
            </p:cNvSpPr>
            <p:nvPr/>
          </p:nvSpPr>
          <p:spPr bwMode="auto">
            <a:xfrm>
              <a:off x="2829" y="3256"/>
              <a:ext cx="1627" cy="144"/>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0"/>
                  </a:moveTo>
                  <a:lnTo>
                    <a:pt x="19983" y="0"/>
                  </a:lnTo>
                </a:path>
              </a:pathLst>
            </a:custGeom>
            <a:noFill/>
            <a:ln w="28575">
              <a:solidFill>
                <a:srgbClr val="000000"/>
              </a:solidFill>
              <a:round/>
              <a:headEnd type="triangle" w="lg" len="lg"/>
              <a:tailEnd/>
            </a:ln>
          </p:spPr>
          <p:txBody>
            <a:bodyPr/>
            <a:lstStyle/>
            <a:p>
              <a:endParaRPr lang="id-ID"/>
            </a:p>
          </p:txBody>
        </p:sp>
        <p:grpSp>
          <p:nvGrpSpPr>
            <p:cNvPr id="38" name="Group 14"/>
            <p:cNvGrpSpPr>
              <a:grpSpLocks/>
            </p:cNvGrpSpPr>
            <p:nvPr/>
          </p:nvGrpSpPr>
          <p:grpSpPr bwMode="auto">
            <a:xfrm>
              <a:off x="3768" y="2496"/>
              <a:ext cx="1392" cy="232"/>
              <a:chOff x="0" y="0"/>
              <a:chExt cx="20000" cy="20000"/>
            </a:xfrm>
          </p:grpSpPr>
          <p:sp>
            <p:nvSpPr>
              <p:cNvPr id="45" name="Freeform 15"/>
              <p:cNvSpPr>
                <a:spLocks/>
              </p:cNvSpPr>
              <p:nvPr/>
            </p:nvSpPr>
            <p:spPr bwMode="auto">
              <a:xfrm>
                <a:off x="0" y="0"/>
                <a:ext cx="20000" cy="19417"/>
              </a:xfrm>
              <a:custGeom>
                <a:avLst/>
                <a:gdLst>
                  <a:gd name="T0" fmla="*/ 19985 w 20000"/>
                  <a:gd name="T1" fmla="*/ 0 h 20000"/>
                  <a:gd name="T2" fmla="*/ 19985 w 20000"/>
                  <a:gd name="T3" fmla="*/ 13546 h 20000"/>
                  <a:gd name="T4" fmla="*/ 0 w 20000"/>
                  <a:gd name="T5" fmla="*/ 13546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00"/>
                    </a:lnTo>
                    <a:lnTo>
                      <a:pt x="0" y="19900"/>
                    </a:lnTo>
                    <a:lnTo>
                      <a:pt x="0" y="0"/>
                    </a:lnTo>
                    <a:lnTo>
                      <a:pt x="19985" y="0"/>
                    </a:lnTo>
                    <a:close/>
                  </a:path>
                </a:pathLst>
              </a:custGeom>
              <a:solidFill>
                <a:schemeClr val="bg1"/>
              </a:solidFill>
              <a:ln w="22225">
                <a:solidFill>
                  <a:srgbClr val="000000"/>
                </a:solidFill>
                <a:round/>
                <a:headEnd/>
                <a:tailEnd/>
              </a:ln>
            </p:spPr>
            <p:txBody>
              <a:bodyPr/>
              <a:lstStyle/>
              <a:p>
                <a:endParaRPr lang="id-ID"/>
              </a:p>
            </p:txBody>
          </p:sp>
          <p:sp>
            <p:nvSpPr>
              <p:cNvPr id="46" name="Rectangle 16"/>
              <p:cNvSpPr>
                <a:spLocks noChangeArrowheads="1"/>
              </p:cNvSpPr>
              <p:nvPr/>
            </p:nvSpPr>
            <p:spPr bwMode="auto">
              <a:xfrm>
                <a:off x="2712" y="3301"/>
                <a:ext cx="14561" cy="16699"/>
              </a:xfrm>
              <a:prstGeom prst="rect">
                <a:avLst/>
              </a:prstGeom>
              <a:noFill/>
              <a:ln w="0">
                <a:noFill/>
                <a:miter lim="800000"/>
                <a:headEnd/>
                <a:tailEnd/>
              </a:ln>
            </p:spPr>
            <p:txBody>
              <a:bodyPr lIns="0" tIns="0" rIns="0" bIns="0"/>
              <a:lstStyle/>
              <a:p>
                <a:pPr algn="ctr"/>
                <a:r>
                  <a:rPr lang="en-US" sz="1600" b="1">
                    <a:solidFill>
                      <a:srgbClr val="000000"/>
                    </a:solidFill>
                    <a:latin typeface="Tahoma" pitchFamily="34" charset="0"/>
                    <a:cs typeface="Tahoma" pitchFamily="34" charset="0"/>
                  </a:rPr>
                  <a:t>statements</a:t>
                </a:r>
              </a:p>
              <a:p>
                <a:pPr eaLnBrk="0" hangingPunct="0"/>
                <a:endParaRPr lang="en-US" sz="1600" b="1">
                  <a:latin typeface="Tahoma" pitchFamily="34" charset="0"/>
                  <a:cs typeface="Tahoma" pitchFamily="34" charset="0"/>
                </a:endParaRPr>
              </a:p>
            </p:txBody>
          </p:sp>
        </p:grpSp>
        <p:grpSp>
          <p:nvGrpSpPr>
            <p:cNvPr id="39" name="Group 17"/>
            <p:cNvGrpSpPr>
              <a:grpSpLocks/>
            </p:cNvGrpSpPr>
            <p:nvPr/>
          </p:nvGrpSpPr>
          <p:grpSpPr bwMode="auto">
            <a:xfrm>
              <a:off x="1720" y="1672"/>
              <a:ext cx="2077" cy="560"/>
              <a:chOff x="0" y="0"/>
              <a:chExt cx="20000" cy="20000"/>
            </a:xfrm>
          </p:grpSpPr>
          <p:sp>
            <p:nvSpPr>
              <p:cNvPr id="43" name="Freeform 18"/>
              <p:cNvSpPr>
                <a:spLocks/>
              </p:cNvSpPr>
              <p:nvPr/>
            </p:nvSpPr>
            <p:spPr bwMode="auto">
              <a:xfrm>
                <a:off x="0" y="0"/>
                <a:ext cx="20000" cy="20000"/>
              </a:xfrm>
              <a:custGeom>
                <a:avLst/>
                <a:gdLst>
                  <a:gd name="T0" fmla="*/ 19986 w 20000"/>
                  <a:gd name="T1" fmla="*/ 9980 h 20000"/>
                  <a:gd name="T2" fmla="*/ 9986 w 20000"/>
                  <a:gd name="T3" fmla="*/ 19960 h 20000"/>
                  <a:gd name="T4" fmla="*/ 0 w 20000"/>
                  <a:gd name="T5" fmla="*/ 9980 h 20000"/>
                  <a:gd name="T6" fmla="*/ 9986 w 20000"/>
                  <a:gd name="T7" fmla="*/ 0 h 20000"/>
                  <a:gd name="T8" fmla="*/ 19986 w 20000"/>
                  <a:gd name="T9" fmla="*/ 998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6" y="9980"/>
                    </a:moveTo>
                    <a:lnTo>
                      <a:pt x="9986" y="19960"/>
                    </a:lnTo>
                    <a:lnTo>
                      <a:pt x="0" y="9980"/>
                    </a:lnTo>
                    <a:lnTo>
                      <a:pt x="9986" y="0"/>
                    </a:lnTo>
                    <a:lnTo>
                      <a:pt x="19986" y="9980"/>
                    </a:lnTo>
                    <a:close/>
                  </a:path>
                </a:pathLst>
              </a:custGeom>
              <a:solidFill>
                <a:schemeClr val="bg1"/>
              </a:solidFill>
              <a:ln w="22225">
                <a:solidFill>
                  <a:srgbClr val="000000"/>
                </a:solidFill>
                <a:round/>
                <a:headEnd/>
                <a:tailEnd/>
              </a:ln>
            </p:spPr>
            <p:txBody>
              <a:bodyPr/>
              <a:lstStyle/>
              <a:p>
                <a:endParaRPr lang="id-ID"/>
              </a:p>
            </p:txBody>
          </p:sp>
          <p:sp>
            <p:nvSpPr>
              <p:cNvPr id="44" name="Rectangle 19"/>
              <p:cNvSpPr>
                <a:spLocks noChangeArrowheads="1"/>
              </p:cNvSpPr>
              <p:nvPr/>
            </p:nvSpPr>
            <p:spPr bwMode="auto">
              <a:xfrm>
                <a:off x="3319" y="7273"/>
                <a:ext cx="13348" cy="7111"/>
              </a:xfrm>
              <a:prstGeom prst="rect">
                <a:avLst/>
              </a:prstGeom>
              <a:noFill/>
              <a:ln w="0">
                <a:noFill/>
                <a:miter lim="800000"/>
                <a:headEnd/>
                <a:tailEnd/>
              </a:ln>
            </p:spPr>
            <p:txBody>
              <a:bodyPr lIns="0" tIns="0" rIns="0" bIns="0"/>
              <a:lstStyle/>
              <a:p>
                <a:pPr algn="ctr"/>
                <a:r>
                  <a:rPr lang="en-US" sz="1600" b="1">
                    <a:solidFill>
                      <a:srgbClr val="000000"/>
                    </a:solidFill>
                    <a:latin typeface="Tahoma" pitchFamily="34" charset="0"/>
                    <a:cs typeface="Tahoma" pitchFamily="34" charset="0"/>
                  </a:rPr>
                  <a:t>condition</a:t>
                </a:r>
              </a:p>
              <a:p>
                <a:pPr eaLnBrk="0" hangingPunct="0"/>
                <a:endParaRPr lang="en-US" sz="1600" b="1">
                  <a:latin typeface="Tahoma" pitchFamily="34" charset="0"/>
                  <a:cs typeface="Tahoma" pitchFamily="34" charset="0"/>
                </a:endParaRPr>
              </a:p>
            </p:txBody>
          </p:sp>
        </p:grpSp>
        <p:sp>
          <p:nvSpPr>
            <p:cNvPr id="40" name="Freeform 20"/>
            <p:cNvSpPr>
              <a:spLocks/>
            </p:cNvSpPr>
            <p:nvPr/>
          </p:nvSpPr>
          <p:spPr bwMode="auto">
            <a:xfrm flipH="1">
              <a:off x="1020" y="1952"/>
              <a:ext cx="6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28575">
              <a:solidFill>
                <a:srgbClr val="000000"/>
              </a:solidFill>
              <a:round/>
              <a:headEnd/>
              <a:tailEnd/>
            </a:ln>
          </p:spPr>
          <p:txBody>
            <a:bodyPr/>
            <a:lstStyle/>
            <a:p>
              <a:endParaRPr lang="id-ID"/>
            </a:p>
          </p:txBody>
        </p:sp>
        <p:sp>
          <p:nvSpPr>
            <p:cNvPr id="41" name="Freeform 21"/>
            <p:cNvSpPr>
              <a:spLocks/>
            </p:cNvSpPr>
            <p:nvPr/>
          </p:nvSpPr>
          <p:spPr bwMode="auto">
            <a:xfrm flipH="1">
              <a:off x="1032" y="1960"/>
              <a:ext cx="0" cy="130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28575">
              <a:solidFill>
                <a:srgbClr val="000000"/>
              </a:solidFill>
              <a:round/>
              <a:headEnd/>
              <a:tailEnd/>
            </a:ln>
          </p:spPr>
          <p:txBody>
            <a:bodyPr/>
            <a:lstStyle/>
            <a:p>
              <a:endParaRPr lang="id-ID"/>
            </a:p>
          </p:txBody>
        </p:sp>
        <p:sp>
          <p:nvSpPr>
            <p:cNvPr id="42" name="Freeform 22"/>
            <p:cNvSpPr>
              <a:spLocks/>
            </p:cNvSpPr>
            <p:nvPr/>
          </p:nvSpPr>
          <p:spPr bwMode="auto">
            <a:xfrm flipH="1">
              <a:off x="1040" y="3256"/>
              <a:ext cx="1627" cy="144"/>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0"/>
                  </a:moveTo>
                  <a:lnTo>
                    <a:pt x="19983" y="0"/>
                  </a:lnTo>
                </a:path>
              </a:pathLst>
            </a:custGeom>
            <a:noFill/>
            <a:ln w="28575">
              <a:solidFill>
                <a:srgbClr val="000000"/>
              </a:solidFill>
              <a:round/>
              <a:headEnd type="triangle" w="lg" len="lg"/>
              <a:tailEnd/>
            </a:ln>
          </p:spPr>
          <p:txBody>
            <a:bodyPr/>
            <a:lstStyle/>
            <a:p>
              <a:endParaRPr lang="id-ID"/>
            </a:p>
          </p:txBody>
        </p:sp>
      </p:grpSp>
      <p:sp>
        <p:nvSpPr>
          <p:cNvPr id="47" name="Text Box 4"/>
          <p:cNvSpPr txBox="1">
            <a:spLocks noChangeArrowheads="1"/>
          </p:cNvSpPr>
          <p:nvPr/>
        </p:nvSpPr>
        <p:spPr bwMode="auto">
          <a:xfrm>
            <a:off x="1394619" y="6162675"/>
            <a:ext cx="63246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id-ID" altLang="en-US" sz="2400" b="1" dirty="0" smtClean="0">
                <a:latin typeface="Tahoma" pitchFamily="34" charset="0"/>
                <a:cs typeface="Tahoma" pitchFamily="34" charset="0"/>
              </a:rPr>
              <a:t>Next process</a:t>
            </a:r>
            <a:endParaRPr lang="en-US" altLang="en-US" sz="2400" b="1" dirty="0">
              <a:latin typeface="Tahoma" pitchFamily="34" charset="0"/>
              <a:cs typeface="Tahoma" pitchFamily="34" charset="0"/>
            </a:endParaRPr>
          </a:p>
        </p:txBody>
      </p:sp>
    </p:spTree>
    <p:extLst>
      <p:ext uri="{BB962C8B-B14F-4D97-AF65-F5344CB8AC3E}">
        <p14:creationId xmlns:p14="http://schemas.microsoft.com/office/powerpoint/2010/main" val="581873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Konsep Percabangan (IF condition)</a:t>
            </a:r>
            <a:endParaRPr lang="id-ID" sz="3200" dirty="0"/>
          </a:p>
        </p:txBody>
      </p:sp>
      <p:sp>
        <p:nvSpPr>
          <p:cNvPr id="25" name="Content Placeholder 2"/>
          <p:cNvSpPr>
            <a:spLocks noGrp="1"/>
          </p:cNvSpPr>
          <p:nvPr>
            <p:ph idx="1"/>
          </p:nvPr>
        </p:nvSpPr>
        <p:spPr>
          <a:xfrm>
            <a:off x="990600" y="1981200"/>
            <a:ext cx="8001000" cy="4267200"/>
          </a:xfrm>
        </p:spPr>
        <p:txBody>
          <a:bodyPr/>
          <a:lstStyle/>
          <a:p>
            <a:pPr algn="just">
              <a:lnSpc>
                <a:spcPct val="90000"/>
              </a:lnSpc>
              <a:buFont typeface="Symbol" pitchFamily="18" charset="2"/>
              <a:buChar char=""/>
            </a:pPr>
            <a:r>
              <a:rPr lang="en-US" sz="2400" dirty="0">
                <a:latin typeface="Tahoma" pitchFamily="34" charset="0"/>
                <a:cs typeface="Tahoma" pitchFamily="34" charset="0"/>
              </a:rPr>
              <a:t>Flow Chart of </a:t>
            </a:r>
            <a:r>
              <a:rPr lang="en-US" sz="2400" b="1" dirty="0" smtClean="0">
                <a:latin typeface="Tahoma" pitchFamily="34" charset="0"/>
                <a:cs typeface="Tahoma" pitchFamily="34" charset="0"/>
              </a:rPr>
              <a:t>IF-ELSE </a:t>
            </a:r>
            <a:r>
              <a:rPr lang="en-US" sz="2400" dirty="0">
                <a:latin typeface="Tahoma" pitchFamily="34" charset="0"/>
                <a:cs typeface="Tahoma" pitchFamily="34" charset="0"/>
              </a:rPr>
              <a:t>Statement</a:t>
            </a:r>
          </a:p>
          <a:p>
            <a:pPr algn="just">
              <a:lnSpc>
                <a:spcPct val="90000"/>
              </a:lnSpc>
              <a:buFontTx/>
              <a:buNone/>
            </a:pPr>
            <a:endParaRPr lang="id-ID" sz="2400" dirty="0">
              <a:latin typeface="Tahoma" pitchFamily="34" charset="0"/>
              <a:cs typeface="Tahoma" pitchFamily="34" charset="0"/>
            </a:endParaRPr>
          </a:p>
          <a:p>
            <a:pPr algn="just">
              <a:lnSpc>
                <a:spcPct val="90000"/>
              </a:lnSpc>
              <a:buFontTx/>
              <a:buNone/>
            </a:pPr>
            <a:endParaRPr lang="id-ID" sz="2400" dirty="0">
              <a:latin typeface="Tahoma" pitchFamily="34" charset="0"/>
              <a:cs typeface="Tahoma" pitchFamily="34" charset="0"/>
            </a:endParaRPr>
          </a:p>
          <a:p>
            <a:endParaRPr lang="id-ID" dirty="0"/>
          </a:p>
        </p:txBody>
      </p:sp>
      <p:grpSp>
        <p:nvGrpSpPr>
          <p:cNvPr id="26" name="Group 4"/>
          <p:cNvGrpSpPr>
            <a:grpSpLocks/>
          </p:cNvGrpSpPr>
          <p:nvPr/>
        </p:nvGrpSpPr>
        <p:grpSpPr bwMode="auto">
          <a:xfrm>
            <a:off x="1181100" y="2590800"/>
            <a:ext cx="7658100" cy="3581400"/>
            <a:chOff x="264" y="1344"/>
            <a:chExt cx="4824" cy="2256"/>
          </a:xfrm>
        </p:grpSpPr>
        <p:sp>
          <p:nvSpPr>
            <p:cNvPr id="48" name="Freeform 5"/>
            <p:cNvSpPr>
              <a:spLocks/>
            </p:cNvSpPr>
            <p:nvPr/>
          </p:nvSpPr>
          <p:spPr bwMode="auto">
            <a:xfrm>
              <a:off x="2688" y="1472"/>
              <a:ext cx="208" cy="248"/>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19958"/>
                  </a:moveTo>
                  <a:lnTo>
                    <a:pt x="0" y="0"/>
                  </a:lnTo>
                </a:path>
              </a:pathLst>
            </a:custGeom>
            <a:noFill/>
            <a:ln w="28575">
              <a:solidFill>
                <a:srgbClr val="000000"/>
              </a:solidFill>
              <a:round/>
              <a:headEnd type="triangle" w="lg" len="lg"/>
              <a:tailEnd/>
            </a:ln>
          </p:spPr>
          <p:txBody>
            <a:bodyPr/>
            <a:lstStyle/>
            <a:p>
              <a:endParaRPr lang="id-ID"/>
            </a:p>
          </p:txBody>
        </p:sp>
        <p:sp>
          <p:nvSpPr>
            <p:cNvPr id="49" name="Oval 6"/>
            <p:cNvSpPr>
              <a:spLocks noChangeArrowheads="1"/>
            </p:cNvSpPr>
            <p:nvPr/>
          </p:nvSpPr>
          <p:spPr bwMode="auto">
            <a:xfrm>
              <a:off x="2600" y="1344"/>
              <a:ext cx="173" cy="136"/>
            </a:xfrm>
            <a:prstGeom prst="ellipse">
              <a:avLst/>
            </a:prstGeom>
            <a:noFill/>
            <a:ln w="28575">
              <a:solidFill>
                <a:srgbClr val="000000"/>
              </a:solidFill>
              <a:round/>
              <a:headEnd/>
              <a:tailEnd/>
            </a:ln>
          </p:spPr>
          <p:txBody>
            <a:bodyPr/>
            <a:lstStyle/>
            <a:p>
              <a:endParaRPr lang="id-ID"/>
            </a:p>
          </p:txBody>
        </p:sp>
        <p:sp>
          <p:nvSpPr>
            <p:cNvPr id="50" name="Rectangle 7"/>
            <p:cNvSpPr>
              <a:spLocks noChangeArrowheads="1"/>
            </p:cNvSpPr>
            <p:nvPr/>
          </p:nvSpPr>
          <p:spPr bwMode="auto">
            <a:xfrm>
              <a:off x="3744" y="1632"/>
              <a:ext cx="613" cy="272"/>
            </a:xfrm>
            <a:prstGeom prst="rect">
              <a:avLst/>
            </a:prstGeom>
            <a:noFill/>
            <a:ln w="28575">
              <a:noFill/>
              <a:miter lim="800000"/>
              <a:headEnd/>
              <a:tailEnd/>
            </a:ln>
          </p:spPr>
          <p:txBody>
            <a:bodyPr lIns="0" tIns="0" rIns="0" bIns="0"/>
            <a:lstStyle/>
            <a:p>
              <a:r>
                <a:rPr lang="en-US" sz="1400" b="1">
                  <a:solidFill>
                    <a:srgbClr val="000000"/>
                  </a:solidFill>
                  <a:latin typeface="Courier New" pitchFamily="49" charset="0"/>
                  <a:cs typeface="Times New Roman" pitchFamily="18" charset="0"/>
                </a:rPr>
                <a:t>true</a:t>
              </a:r>
            </a:p>
            <a:p>
              <a:pPr eaLnBrk="0" hangingPunct="0"/>
              <a:endParaRPr lang="en-US" sz="1400" b="1">
                <a:latin typeface="Courier New" pitchFamily="49" charset="0"/>
              </a:endParaRPr>
            </a:p>
          </p:txBody>
        </p:sp>
        <p:sp>
          <p:nvSpPr>
            <p:cNvPr id="51" name="Freeform 8"/>
            <p:cNvSpPr>
              <a:spLocks/>
            </p:cNvSpPr>
            <p:nvPr/>
          </p:nvSpPr>
          <p:spPr bwMode="auto">
            <a:xfrm>
              <a:off x="2680" y="3360"/>
              <a:ext cx="64" cy="24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19958"/>
                  </a:moveTo>
                  <a:lnTo>
                    <a:pt x="0" y="0"/>
                  </a:lnTo>
                </a:path>
              </a:pathLst>
            </a:custGeom>
            <a:noFill/>
            <a:ln w="28575">
              <a:solidFill>
                <a:srgbClr val="000000"/>
              </a:solidFill>
              <a:round/>
              <a:headEnd type="triangle" w="lg" len="lg"/>
              <a:tailEnd/>
            </a:ln>
          </p:spPr>
          <p:txBody>
            <a:bodyPr/>
            <a:lstStyle/>
            <a:p>
              <a:endParaRPr lang="id-ID"/>
            </a:p>
          </p:txBody>
        </p:sp>
        <p:sp>
          <p:nvSpPr>
            <p:cNvPr id="52" name="Oval 9"/>
            <p:cNvSpPr>
              <a:spLocks noChangeArrowheads="1"/>
            </p:cNvSpPr>
            <p:nvPr/>
          </p:nvSpPr>
          <p:spPr bwMode="auto">
            <a:xfrm>
              <a:off x="2592" y="3232"/>
              <a:ext cx="173" cy="136"/>
            </a:xfrm>
            <a:prstGeom prst="ellipse">
              <a:avLst/>
            </a:prstGeom>
            <a:noFill/>
            <a:ln w="28575">
              <a:solidFill>
                <a:srgbClr val="000000"/>
              </a:solidFill>
              <a:round/>
              <a:headEnd/>
              <a:tailEnd/>
            </a:ln>
          </p:spPr>
          <p:txBody>
            <a:bodyPr/>
            <a:lstStyle/>
            <a:p>
              <a:endParaRPr lang="id-ID"/>
            </a:p>
          </p:txBody>
        </p:sp>
        <p:sp>
          <p:nvSpPr>
            <p:cNvPr id="53" name="Rectangle 10"/>
            <p:cNvSpPr>
              <a:spLocks noChangeArrowheads="1"/>
            </p:cNvSpPr>
            <p:nvPr/>
          </p:nvSpPr>
          <p:spPr bwMode="auto">
            <a:xfrm>
              <a:off x="960" y="1680"/>
              <a:ext cx="750" cy="271"/>
            </a:xfrm>
            <a:prstGeom prst="rect">
              <a:avLst/>
            </a:prstGeom>
            <a:noFill/>
            <a:ln w="0">
              <a:noFill/>
              <a:miter lim="800000"/>
              <a:headEnd/>
              <a:tailEnd/>
            </a:ln>
          </p:spPr>
          <p:txBody>
            <a:bodyPr lIns="0" tIns="0" rIns="0" bIns="0"/>
            <a:lstStyle/>
            <a:p>
              <a:r>
                <a:rPr lang="en-US" sz="1400" b="1">
                  <a:solidFill>
                    <a:srgbClr val="000000"/>
                  </a:solidFill>
                  <a:latin typeface="Courier New" pitchFamily="49" charset="0"/>
                  <a:cs typeface="Times New Roman" pitchFamily="18" charset="0"/>
                </a:rPr>
                <a:t>false</a:t>
              </a:r>
            </a:p>
            <a:p>
              <a:pPr eaLnBrk="0" hangingPunct="0"/>
              <a:endParaRPr lang="en-US" sz="1400" b="1">
                <a:latin typeface="Courier New" pitchFamily="49" charset="0"/>
              </a:endParaRPr>
            </a:p>
          </p:txBody>
        </p:sp>
        <p:sp>
          <p:nvSpPr>
            <p:cNvPr id="54" name="Freeform 11"/>
            <p:cNvSpPr>
              <a:spLocks/>
            </p:cNvSpPr>
            <p:nvPr/>
          </p:nvSpPr>
          <p:spPr bwMode="auto">
            <a:xfrm>
              <a:off x="3712" y="2000"/>
              <a:ext cx="6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28575">
              <a:solidFill>
                <a:srgbClr val="000000"/>
              </a:solidFill>
              <a:round/>
              <a:headEnd/>
              <a:tailEnd/>
            </a:ln>
          </p:spPr>
          <p:txBody>
            <a:bodyPr/>
            <a:lstStyle/>
            <a:p>
              <a:endParaRPr lang="id-ID"/>
            </a:p>
          </p:txBody>
        </p:sp>
        <p:sp>
          <p:nvSpPr>
            <p:cNvPr id="55" name="Freeform 12"/>
            <p:cNvSpPr>
              <a:spLocks/>
            </p:cNvSpPr>
            <p:nvPr/>
          </p:nvSpPr>
          <p:spPr bwMode="auto">
            <a:xfrm>
              <a:off x="4392" y="2008"/>
              <a:ext cx="0" cy="130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28575">
              <a:solidFill>
                <a:srgbClr val="000000"/>
              </a:solidFill>
              <a:round/>
              <a:headEnd/>
              <a:tailEnd/>
            </a:ln>
          </p:spPr>
          <p:txBody>
            <a:bodyPr/>
            <a:lstStyle/>
            <a:p>
              <a:endParaRPr lang="id-ID"/>
            </a:p>
          </p:txBody>
        </p:sp>
        <p:sp>
          <p:nvSpPr>
            <p:cNvPr id="56" name="Freeform 13"/>
            <p:cNvSpPr>
              <a:spLocks/>
            </p:cNvSpPr>
            <p:nvPr/>
          </p:nvSpPr>
          <p:spPr bwMode="auto">
            <a:xfrm>
              <a:off x="2757" y="3304"/>
              <a:ext cx="1627" cy="144"/>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0"/>
                  </a:moveTo>
                  <a:lnTo>
                    <a:pt x="19983" y="0"/>
                  </a:lnTo>
                </a:path>
              </a:pathLst>
            </a:custGeom>
            <a:noFill/>
            <a:ln w="28575">
              <a:solidFill>
                <a:srgbClr val="000000"/>
              </a:solidFill>
              <a:round/>
              <a:headEnd type="triangle" w="lg" len="lg"/>
              <a:tailEnd/>
            </a:ln>
          </p:spPr>
          <p:txBody>
            <a:bodyPr/>
            <a:lstStyle/>
            <a:p>
              <a:endParaRPr lang="id-ID"/>
            </a:p>
          </p:txBody>
        </p:sp>
        <p:grpSp>
          <p:nvGrpSpPr>
            <p:cNvPr id="57" name="Group 14"/>
            <p:cNvGrpSpPr>
              <a:grpSpLocks/>
            </p:cNvGrpSpPr>
            <p:nvPr/>
          </p:nvGrpSpPr>
          <p:grpSpPr bwMode="auto">
            <a:xfrm>
              <a:off x="3696" y="2544"/>
              <a:ext cx="1392" cy="232"/>
              <a:chOff x="0" y="0"/>
              <a:chExt cx="20000" cy="20000"/>
            </a:xfrm>
          </p:grpSpPr>
          <p:sp>
            <p:nvSpPr>
              <p:cNvPr id="68" name="Freeform 15"/>
              <p:cNvSpPr>
                <a:spLocks/>
              </p:cNvSpPr>
              <p:nvPr/>
            </p:nvSpPr>
            <p:spPr bwMode="auto">
              <a:xfrm>
                <a:off x="0" y="0"/>
                <a:ext cx="20000" cy="19417"/>
              </a:xfrm>
              <a:custGeom>
                <a:avLst/>
                <a:gdLst>
                  <a:gd name="T0" fmla="*/ 19985 w 20000"/>
                  <a:gd name="T1" fmla="*/ 0 h 20000"/>
                  <a:gd name="T2" fmla="*/ 19985 w 20000"/>
                  <a:gd name="T3" fmla="*/ 13953 h 20000"/>
                  <a:gd name="T4" fmla="*/ 0 w 20000"/>
                  <a:gd name="T5" fmla="*/ 13953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00"/>
                    </a:lnTo>
                    <a:lnTo>
                      <a:pt x="0" y="19900"/>
                    </a:lnTo>
                    <a:lnTo>
                      <a:pt x="0" y="0"/>
                    </a:lnTo>
                    <a:lnTo>
                      <a:pt x="19985" y="0"/>
                    </a:lnTo>
                    <a:close/>
                  </a:path>
                </a:pathLst>
              </a:custGeom>
              <a:solidFill>
                <a:schemeClr val="bg1"/>
              </a:solidFill>
              <a:ln w="22225">
                <a:solidFill>
                  <a:srgbClr val="000000"/>
                </a:solidFill>
                <a:round/>
                <a:headEnd/>
                <a:tailEnd/>
              </a:ln>
            </p:spPr>
            <p:txBody>
              <a:bodyPr/>
              <a:lstStyle/>
              <a:p>
                <a:endParaRPr lang="id-ID"/>
              </a:p>
            </p:txBody>
          </p:sp>
          <p:sp>
            <p:nvSpPr>
              <p:cNvPr id="69" name="Rectangle 16"/>
              <p:cNvSpPr>
                <a:spLocks noChangeArrowheads="1"/>
              </p:cNvSpPr>
              <p:nvPr/>
            </p:nvSpPr>
            <p:spPr bwMode="auto">
              <a:xfrm>
                <a:off x="2712" y="3301"/>
                <a:ext cx="14561" cy="16699"/>
              </a:xfrm>
              <a:prstGeom prst="rect">
                <a:avLst/>
              </a:prstGeom>
              <a:noFill/>
              <a:ln w="0">
                <a:noFill/>
                <a:miter lim="800000"/>
                <a:headEnd/>
                <a:tailEnd/>
              </a:ln>
            </p:spPr>
            <p:txBody>
              <a:bodyPr lIns="0" tIns="0" rIns="0" bIns="0"/>
              <a:lstStyle/>
              <a:p>
                <a:pPr algn="ctr"/>
                <a:r>
                  <a:rPr lang="en-US" sz="1400" b="1">
                    <a:solidFill>
                      <a:srgbClr val="000000"/>
                    </a:solidFill>
                    <a:latin typeface="Courier New" pitchFamily="49" charset="0"/>
                    <a:cs typeface="Times New Roman" pitchFamily="18" charset="0"/>
                  </a:rPr>
                  <a:t>statements 1</a:t>
                </a:r>
              </a:p>
              <a:p>
                <a:pPr eaLnBrk="0" hangingPunct="0"/>
                <a:endParaRPr lang="en-US" sz="1400" b="1">
                  <a:latin typeface="Courier New" pitchFamily="49" charset="0"/>
                </a:endParaRPr>
              </a:p>
            </p:txBody>
          </p:sp>
        </p:grpSp>
        <p:grpSp>
          <p:nvGrpSpPr>
            <p:cNvPr id="58" name="Group 17"/>
            <p:cNvGrpSpPr>
              <a:grpSpLocks/>
            </p:cNvGrpSpPr>
            <p:nvPr/>
          </p:nvGrpSpPr>
          <p:grpSpPr bwMode="auto">
            <a:xfrm>
              <a:off x="1648" y="1720"/>
              <a:ext cx="2077" cy="560"/>
              <a:chOff x="0" y="0"/>
              <a:chExt cx="20000" cy="20000"/>
            </a:xfrm>
          </p:grpSpPr>
          <p:sp>
            <p:nvSpPr>
              <p:cNvPr id="66" name="Freeform 18"/>
              <p:cNvSpPr>
                <a:spLocks/>
              </p:cNvSpPr>
              <p:nvPr/>
            </p:nvSpPr>
            <p:spPr bwMode="auto">
              <a:xfrm>
                <a:off x="0" y="0"/>
                <a:ext cx="20000" cy="20000"/>
              </a:xfrm>
              <a:custGeom>
                <a:avLst/>
                <a:gdLst>
                  <a:gd name="T0" fmla="*/ 19986 w 20000"/>
                  <a:gd name="T1" fmla="*/ 9980 h 20000"/>
                  <a:gd name="T2" fmla="*/ 9986 w 20000"/>
                  <a:gd name="T3" fmla="*/ 19960 h 20000"/>
                  <a:gd name="T4" fmla="*/ 0 w 20000"/>
                  <a:gd name="T5" fmla="*/ 9980 h 20000"/>
                  <a:gd name="T6" fmla="*/ 9986 w 20000"/>
                  <a:gd name="T7" fmla="*/ 0 h 20000"/>
                  <a:gd name="T8" fmla="*/ 19986 w 20000"/>
                  <a:gd name="T9" fmla="*/ 998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6" y="9980"/>
                    </a:moveTo>
                    <a:lnTo>
                      <a:pt x="9986" y="19960"/>
                    </a:lnTo>
                    <a:lnTo>
                      <a:pt x="0" y="9980"/>
                    </a:lnTo>
                    <a:lnTo>
                      <a:pt x="9986" y="0"/>
                    </a:lnTo>
                    <a:lnTo>
                      <a:pt x="19986" y="9980"/>
                    </a:lnTo>
                    <a:close/>
                  </a:path>
                </a:pathLst>
              </a:custGeom>
              <a:solidFill>
                <a:schemeClr val="bg1"/>
              </a:solidFill>
              <a:ln w="22225">
                <a:solidFill>
                  <a:srgbClr val="000000"/>
                </a:solidFill>
                <a:round/>
                <a:headEnd/>
                <a:tailEnd/>
              </a:ln>
            </p:spPr>
            <p:txBody>
              <a:bodyPr/>
              <a:lstStyle/>
              <a:p>
                <a:endParaRPr lang="id-ID"/>
              </a:p>
            </p:txBody>
          </p:sp>
          <p:sp>
            <p:nvSpPr>
              <p:cNvPr id="67" name="Rectangle 19"/>
              <p:cNvSpPr>
                <a:spLocks noChangeArrowheads="1"/>
              </p:cNvSpPr>
              <p:nvPr/>
            </p:nvSpPr>
            <p:spPr bwMode="auto">
              <a:xfrm>
                <a:off x="3319" y="7273"/>
                <a:ext cx="13348" cy="7111"/>
              </a:xfrm>
              <a:prstGeom prst="rect">
                <a:avLst/>
              </a:prstGeom>
              <a:noFill/>
              <a:ln w="0">
                <a:noFill/>
                <a:miter lim="800000"/>
                <a:headEnd/>
                <a:tailEnd/>
              </a:ln>
            </p:spPr>
            <p:txBody>
              <a:bodyPr lIns="0" tIns="0" rIns="0" bIns="0"/>
              <a:lstStyle/>
              <a:p>
                <a:pPr algn="ctr"/>
                <a:r>
                  <a:rPr lang="en-US" sz="1400" b="1">
                    <a:solidFill>
                      <a:srgbClr val="000000"/>
                    </a:solidFill>
                    <a:latin typeface="Courier New" pitchFamily="49" charset="0"/>
                    <a:cs typeface="Times New Roman" pitchFamily="18" charset="0"/>
                  </a:rPr>
                  <a:t>condition</a:t>
                </a:r>
              </a:p>
              <a:p>
                <a:pPr eaLnBrk="0" hangingPunct="0"/>
                <a:endParaRPr lang="en-US" sz="1400" b="1">
                  <a:latin typeface="Courier New" pitchFamily="49" charset="0"/>
                </a:endParaRPr>
              </a:p>
            </p:txBody>
          </p:sp>
        </p:grpSp>
        <p:grpSp>
          <p:nvGrpSpPr>
            <p:cNvPr id="59" name="Group 20"/>
            <p:cNvGrpSpPr>
              <a:grpSpLocks/>
            </p:cNvGrpSpPr>
            <p:nvPr/>
          </p:nvGrpSpPr>
          <p:grpSpPr bwMode="auto">
            <a:xfrm flipH="1">
              <a:off x="264" y="2000"/>
              <a:ext cx="2331" cy="1448"/>
              <a:chOff x="381" y="2152"/>
              <a:chExt cx="2331" cy="1448"/>
            </a:xfrm>
          </p:grpSpPr>
          <p:sp>
            <p:nvSpPr>
              <p:cNvPr id="60" name="Freeform 21"/>
              <p:cNvSpPr>
                <a:spLocks/>
              </p:cNvSpPr>
              <p:nvPr/>
            </p:nvSpPr>
            <p:spPr bwMode="auto">
              <a:xfrm>
                <a:off x="1336" y="2152"/>
                <a:ext cx="6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28575">
                <a:solidFill>
                  <a:srgbClr val="000000"/>
                </a:solidFill>
                <a:round/>
                <a:headEnd/>
                <a:tailEnd/>
              </a:ln>
            </p:spPr>
            <p:txBody>
              <a:bodyPr/>
              <a:lstStyle/>
              <a:p>
                <a:endParaRPr lang="id-ID"/>
              </a:p>
            </p:txBody>
          </p:sp>
          <p:sp>
            <p:nvSpPr>
              <p:cNvPr id="61" name="Freeform 22"/>
              <p:cNvSpPr>
                <a:spLocks/>
              </p:cNvSpPr>
              <p:nvPr/>
            </p:nvSpPr>
            <p:spPr bwMode="auto">
              <a:xfrm>
                <a:off x="2016" y="2160"/>
                <a:ext cx="0" cy="130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28575">
                <a:solidFill>
                  <a:srgbClr val="000000"/>
                </a:solidFill>
                <a:round/>
                <a:headEnd/>
                <a:tailEnd/>
              </a:ln>
            </p:spPr>
            <p:txBody>
              <a:bodyPr/>
              <a:lstStyle/>
              <a:p>
                <a:endParaRPr lang="id-ID"/>
              </a:p>
            </p:txBody>
          </p:sp>
          <p:sp>
            <p:nvSpPr>
              <p:cNvPr id="62" name="Freeform 23"/>
              <p:cNvSpPr>
                <a:spLocks/>
              </p:cNvSpPr>
              <p:nvPr/>
            </p:nvSpPr>
            <p:spPr bwMode="auto">
              <a:xfrm>
                <a:off x="381" y="3456"/>
                <a:ext cx="1627" cy="144"/>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0"/>
                    </a:moveTo>
                    <a:lnTo>
                      <a:pt x="19983" y="0"/>
                    </a:lnTo>
                  </a:path>
                </a:pathLst>
              </a:custGeom>
              <a:noFill/>
              <a:ln w="28575">
                <a:solidFill>
                  <a:srgbClr val="000000"/>
                </a:solidFill>
                <a:round/>
                <a:headEnd type="triangle" w="lg" len="lg"/>
                <a:tailEnd/>
              </a:ln>
            </p:spPr>
            <p:txBody>
              <a:bodyPr/>
              <a:lstStyle/>
              <a:p>
                <a:endParaRPr lang="id-ID"/>
              </a:p>
            </p:txBody>
          </p:sp>
          <p:grpSp>
            <p:nvGrpSpPr>
              <p:cNvPr id="63" name="Group 24"/>
              <p:cNvGrpSpPr>
                <a:grpSpLocks/>
              </p:cNvGrpSpPr>
              <p:nvPr/>
            </p:nvGrpSpPr>
            <p:grpSpPr bwMode="auto">
              <a:xfrm>
                <a:off x="1320" y="2696"/>
                <a:ext cx="1392" cy="232"/>
                <a:chOff x="0" y="0"/>
                <a:chExt cx="20000" cy="20000"/>
              </a:xfrm>
            </p:grpSpPr>
            <p:sp>
              <p:nvSpPr>
                <p:cNvPr id="64" name="Freeform 25"/>
                <p:cNvSpPr>
                  <a:spLocks/>
                </p:cNvSpPr>
                <p:nvPr/>
              </p:nvSpPr>
              <p:spPr bwMode="auto">
                <a:xfrm flipH="1" flipV="1">
                  <a:off x="0" y="0"/>
                  <a:ext cx="20000" cy="19417"/>
                </a:xfrm>
                <a:custGeom>
                  <a:avLst/>
                  <a:gdLst>
                    <a:gd name="T0" fmla="*/ 19985 w 20000"/>
                    <a:gd name="T1" fmla="*/ 0 h 20000"/>
                    <a:gd name="T2" fmla="*/ 19985 w 20000"/>
                    <a:gd name="T3" fmla="*/ 13953 h 20000"/>
                    <a:gd name="T4" fmla="*/ 0 w 20000"/>
                    <a:gd name="T5" fmla="*/ 13953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00"/>
                      </a:lnTo>
                      <a:lnTo>
                        <a:pt x="0" y="19900"/>
                      </a:lnTo>
                      <a:lnTo>
                        <a:pt x="0" y="0"/>
                      </a:lnTo>
                      <a:lnTo>
                        <a:pt x="19985" y="0"/>
                      </a:lnTo>
                      <a:close/>
                    </a:path>
                  </a:pathLst>
                </a:custGeom>
                <a:solidFill>
                  <a:schemeClr val="bg1"/>
                </a:solidFill>
                <a:ln w="22225">
                  <a:solidFill>
                    <a:srgbClr val="000000"/>
                  </a:solidFill>
                  <a:round/>
                  <a:headEnd/>
                  <a:tailEnd/>
                </a:ln>
              </p:spPr>
              <p:txBody>
                <a:bodyPr/>
                <a:lstStyle/>
                <a:p>
                  <a:endParaRPr lang="id-ID"/>
                </a:p>
              </p:txBody>
            </p:sp>
            <p:sp>
              <p:nvSpPr>
                <p:cNvPr id="65" name="Rectangle 26"/>
                <p:cNvSpPr>
                  <a:spLocks noChangeArrowheads="1"/>
                </p:cNvSpPr>
                <p:nvPr/>
              </p:nvSpPr>
              <p:spPr bwMode="auto">
                <a:xfrm flipH="1">
                  <a:off x="2712" y="3301"/>
                  <a:ext cx="14561" cy="16699"/>
                </a:xfrm>
                <a:prstGeom prst="rect">
                  <a:avLst/>
                </a:prstGeom>
                <a:noFill/>
                <a:ln w="0">
                  <a:noFill/>
                  <a:miter lim="800000"/>
                  <a:headEnd/>
                  <a:tailEnd/>
                </a:ln>
              </p:spPr>
              <p:txBody>
                <a:bodyPr lIns="0" tIns="0" rIns="0" bIns="0"/>
                <a:lstStyle/>
                <a:p>
                  <a:pPr algn="ctr"/>
                  <a:r>
                    <a:rPr lang="en-US" sz="1400" b="1">
                      <a:solidFill>
                        <a:srgbClr val="000000"/>
                      </a:solidFill>
                      <a:latin typeface="Courier New" pitchFamily="49" charset="0"/>
                      <a:cs typeface="Times New Roman" pitchFamily="18" charset="0"/>
                    </a:rPr>
                    <a:t>statements 2</a:t>
                  </a:r>
                </a:p>
                <a:p>
                  <a:pPr eaLnBrk="0" hangingPunct="0"/>
                  <a:endParaRPr lang="en-US" sz="1400" b="1">
                    <a:latin typeface="Courier New" pitchFamily="49" charset="0"/>
                  </a:endParaRPr>
                </a:p>
              </p:txBody>
            </p:sp>
          </p:grpSp>
        </p:grpSp>
      </p:grpSp>
      <p:sp>
        <p:nvSpPr>
          <p:cNvPr id="70" name="Text Box 4"/>
          <p:cNvSpPr txBox="1">
            <a:spLocks noChangeArrowheads="1"/>
          </p:cNvSpPr>
          <p:nvPr/>
        </p:nvSpPr>
        <p:spPr bwMode="auto">
          <a:xfrm>
            <a:off x="1447800" y="6238875"/>
            <a:ext cx="63246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id-ID" altLang="en-US" sz="2400" b="1" dirty="0" smtClean="0">
                <a:latin typeface="Tahoma" pitchFamily="34" charset="0"/>
                <a:cs typeface="Tahoma" pitchFamily="34" charset="0"/>
              </a:rPr>
              <a:t>Next process</a:t>
            </a:r>
            <a:endParaRPr lang="en-US" altLang="en-US" sz="2400" b="1" dirty="0">
              <a:latin typeface="Tahoma" pitchFamily="34" charset="0"/>
              <a:cs typeface="Tahoma" pitchFamily="34" charset="0"/>
            </a:endParaRPr>
          </a:p>
        </p:txBody>
      </p:sp>
    </p:spTree>
    <p:extLst>
      <p:ext uri="{BB962C8B-B14F-4D97-AF65-F5344CB8AC3E}">
        <p14:creationId xmlns:p14="http://schemas.microsoft.com/office/powerpoint/2010/main" val="1694286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a:t>Latihan flowchart (1) – Pendaftaran Kepesertaan</a:t>
            </a:r>
            <a:endParaRPr lang="id-ID" sz="3200" dirty="0"/>
          </a:p>
        </p:txBody>
      </p:sp>
      <p:sp>
        <p:nvSpPr>
          <p:cNvPr id="4" name="Content Placeholder 3"/>
          <p:cNvSpPr>
            <a:spLocks noGrp="1"/>
          </p:cNvSpPr>
          <p:nvPr>
            <p:ph idx="1"/>
          </p:nvPr>
        </p:nvSpPr>
        <p:spPr/>
        <p:txBody>
          <a:bodyPr>
            <a:normAutofit fontScale="77500" lnSpcReduction="20000"/>
          </a:bodyPr>
          <a:lstStyle/>
          <a:p>
            <a:pPr marL="624043" indent="-514350">
              <a:buFont typeface="+mj-lt"/>
              <a:buAutoNum type="arabicPeriod"/>
            </a:pPr>
            <a:r>
              <a:rPr lang="id-ID" dirty="0" smtClean="0"/>
              <a:t>Admedika menerima data plan setting dari asuransi</a:t>
            </a:r>
          </a:p>
          <a:p>
            <a:pPr marL="624043" indent="-514350">
              <a:buFont typeface="+mj-lt"/>
              <a:buAutoNum type="arabicPeriod"/>
            </a:pPr>
            <a:r>
              <a:rPr lang="id-ID" dirty="0" smtClean="0"/>
              <a:t>Pemisahan data plan setting. Txt langsung diupload ke ADCPS (</a:t>
            </a:r>
            <a:r>
              <a:rPr lang="id-ID" i="1" dirty="0" smtClean="0"/>
              <a:t>Admedika </a:t>
            </a:r>
            <a:r>
              <a:rPr lang="id-ID" i="1" dirty="0"/>
              <a:t>Data Claim Processing </a:t>
            </a:r>
            <a:r>
              <a:rPr lang="id-ID" i="1" dirty="0" smtClean="0"/>
              <a:t>System</a:t>
            </a:r>
            <a:r>
              <a:rPr lang="id-ID" dirty="0" smtClean="0"/>
              <a:t>), sedangkan jenis file lainnya langsung diinput secara manual</a:t>
            </a:r>
          </a:p>
          <a:p>
            <a:pPr marL="624043" indent="-514350">
              <a:buFont typeface="+mj-lt"/>
              <a:buAutoNum type="arabicPeriod"/>
            </a:pPr>
            <a:r>
              <a:rPr lang="id-ID" dirty="0" smtClean="0"/>
              <a:t>Data dalam bentuk txt akan langsung diupload ke ADCPS, menggunakan plan import</a:t>
            </a:r>
          </a:p>
          <a:p>
            <a:pPr marL="624043" indent="-514350">
              <a:buFont typeface="+mj-lt"/>
              <a:buAutoNum type="arabicPeriod"/>
            </a:pPr>
            <a:r>
              <a:rPr lang="id-ID" dirty="0" smtClean="0"/>
              <a:t>Data bentuk lainnya (selain txt), diinput secara manual </a:t>
            </a:r>
          </a:p>
          <a:p>
            <a:pPr marL="624043" indent="-514350">
              <a:buFont typeface="+mj-lt"/>
              <a:buAutoNum type="arabicPeriod"/>
            </a:pPr>
            <a:r>
              <a:rPr lang="id-ID" dirty="0" smtClean="0"/>
              <a:t>Untuk data dengan sumber non txt, ADCPS akan menghasilkan contoh LoA (</a:t>
            </a:r>
            <a:r>
              <a:rPr lang="id-ID" i="1" dirty="0" smtClean="0"/>
              <a:t>Letter of Authorization</a:t>
            </a:r>
            <a:r>
              <a:rPr lang="id-ID" dirty="0" smtClean="0"/>
              <a:t>)</a:t>
            </a:r>
          </a:p>
          <a:p>
            <a:pPr marL="624043" indent="-514350">
              <a:buFont typeface="+mj-lt"/>
              <a:buAutoNum type="arabicPeriod"/>
            </a:pPr>
            <a:r>
              <a:rPr lang="id-ID" dirty="0" smtClean="0"/>
              <a:t>Untuk data dengan sumber txt, ADCPS akan menghasilkan SOB (</a:t>
            </a:r>
            <a:r>
              <a:rPr lang="id-ID" i="1" dirty="0" smtClean="0"/>
              <a:t>Schedule of Benefit</a:t>
            </a:r>
            <a:r>
              <a:rPr lang="id-ID" dirty="0" smtClean="0"/>
              <a:t>) dan contoh LoA</a:t>
            </a:r>
          </a:p>
          <a:p>
            <a:pPr marL="624043" indent="-514350">
              <a:buFont typeface="+mj-lt"/>
              <a:buAutoNum type="arabicPeriod"/>
            </a:pPr>
            <a:r>
              <a:rPr lang="id-ID" dirty="0" smtClean="0"/>
              <a:t>SOB dan LoA akan dikirim ke asuransi untuk diverifikasi</a:t>
            </a:r>
          </a:p>
          <a:p>
            <a:pPr marL="624043" indent="-514350">
              <a:buFont typeface="+mj-lt"/>
              <a:buAutoNum type="arabicPeriod"/>
            </a:pPr>
            <a:r>
              <a:rPr lang="id-ID" dirty="0" smtClean="0"/>
              <a:t>Jika ada revisi, asuransi akan mengirimkan data revisi ke Admedika</a:t>
            </a:r>
            <a:endParaRPr lang="id-ID" dirty="0"/>
          </a:p>
        </p:txBody>
      </p:sp>
    </p:spTree>
    <p:extLst>
      <p:ext uri="{BB962C8B-B14F-4D97-AF65-F5344CB8AC3E}">
        <p14:creationId xmlns:p14="http://schemas.microsoft.com/office/powerpoint/2010/main" val="3837171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a:t>Latihan flowchart (2) – Pencetakan </a:t>
            </a:r>
            <a:r>
              <a:rPr lang="id-ID" sz="2800" dirty="0" smtClean="0"/>
              <a:t>Kartu </a:t>
            </a:r>
            <a:endParaRPr lang="id-ID" sz="2800" dirty="0"/>
          </a:p>
        </p:txBody>
      </p:sp>
      <p:sp>
        <p:nvSpPr>
          <p:cNvPr id="4" name="Content Placeholder 3"/>
          <p:cNvSpPr>
            <a:spLocks noGrp="1"/>
          </p:cNvSpPr>
          <p:nvPr>
            <p:ph idx="1"/>
          </p:nvPr>
        </p:nvSpPr>
        <p:spPr>
          <a:xfrm>
            <a:off x="457200" y="1556792"/>
            <a:ext cx="8229600" cy="4798232"/>
          </a:xfrm>
        </p:spPr>
        <p:txBody>
          <a:bodyPr>
            <a:noAutofit/>
          </a:bodyPr>
          <a:lstStyle/>
          <a:p>
            <a:pPr marL="624043" indent="-514350">
              <a:buFont typeface="+mj-lt"/>
              <a:buAutoNum type="arabicPeriod"/>
            </a:pPr>
            <a:r>
              <a:rPr lang="id-ID" sz="2000" dirty="0" smtClean="0"/>
              <a:t>Penerimaan PO dari asuransi</a:t>
            </a:r>
          </a:p>
          <a:p>
            <a:pPr marL="624043" indent="-514350">
              <a:buFont typeface="+mj-lt"/>
              <a:buAutoNum type="arabicPeriod"/>
            </a:pPr>
            <a:r>
              <a:rPr lang="id-ID" sz="2000" dirty="0" smtClean="0"/>
              <a:t>Proses pemisahan data (</a:t>
            </a:r>
            <a:r>
              <a:rPr lang="id-ID" sz="2000" i="1" dirty="0" smtClean="0"/>
              <a:t>principle, dependent, emboss</a:t>
            </a:r>
            <a:r>
              <a:rPr lang="id-ID" sz="2000" dirty="0" smtClean="0"/>
              <a:t>)</a:t>
            </a:r>
          </a:p>
          <a:p>
            <a:pPr marL="624043" indent="-514350">
              <a:buFont typeface="+mj-lt"/>
              <a:buAutoNum type="arabicPeriod"/>
            </a:pPr>
            <a:r>
              <a:rPr lang="id-ID" sz="2000" dirty="0" smtClean="0"/>
              <a:t>Upload data ke modul ADHMS (</a:t>
            </a:r>
            <a:r>
              <a:rPr lang="id-ID" sz="2000" i="1" dirty="0" smtClean="0"/>
              <a:t>Admedika Healthcare Mgt System</a:t>
            </a:r>
            <a:r>
              <a:rPr lang="id-ID" sz="2000" dirty="0" smtClean="0"/>
              <a:t>) untuk disesuaikan pencetakan kartu dengan desain yang diinginkan oleh perusahaan asuransi</a:t>
            </a:r>
          </a:p>
          <a:p>
            <a:pPr marL="624043" indent="-514350">
              <a:buFont typeface="+mj-lt"/>
              <a:buAutoNum type="arabicPeriod"/>
            </a:pPr>
            <a:r>
              <a:rPr lang="id-ID" sz="2000" dirty="0" smtClean="0"/>
              <a:t>Upload data output dari ADHMS ke modul </a:t>
            </a:r>
            <a:r>
              <a:rPr lang="id-ID" sz="2000" i="1" dirty="0" smtClean="0"/>
              <a:t>get plan </a:t>
            </a:r>
            <a:r>
              <a:rPr lang="id-ID" sz="2000" dirty="0" smtClean="0"/>
              <a:t>untuk desain kartu kepesertaan</a:t>
            </a:r>
          </a:p>
          <a:p>
            <a:pPr marL="624043" indent="-514350">
              <a:buFont typeface="+mj-lt"/>
              <a:buAutoNum type="arabicPeriod"/>
            </a:pPr>
            <a:r>
              <a:rPr lang="id-ID" sz="2000" dirty="0" smtClean="0"/>
              <a:t>Upload data output dari </a:t>
            </a:r>
            <a:r>
              <a:rPr lang="id-ID" sz="2000" i="1" dirty="0" smtClean="0"/>
              <a:t>get plan </a:t>
            </a:r>
            <a:r>
              <a:rPr lang="id-ID" sz="2000" dirty="0" smtClean="0"/>
              <a:t>ke modul </a:t>
            </a:r>
            <a:r>
              <a:rPr lang="id-ID" sz="2000" i="1" dirty="0" smtClean="0"/>
              <a:t>rainbow</a:t>
            </a:r>
            <a:r>
              <a:rPr lang="id-ID" sz="2000" dirty="0" smtClean="0"/>
              <a:t> untuk pencetakan kartu kepesertaan</a:t>
            </a:r>
          </a:p>
          <a:p>
            <a:pPr marL="624043" indent="-514350">
              <a:buFont typeface="+mj-lt"/>
              <a:buAutoNum type="arabicPeriod"/>
            </a:pPr>
            <a:r>
              <a:rPr lang="id-ID" sz="2000" dirty="0" smtClean="0"/>
              <a:t>Pencetakan </a:t>
            </a:r>
            <a:r>
              <a:rPr lang="id-ID" sz="2000" i="1" dirty="0" smtClean="0"/>
              <a:t>covering letter </a:t>
            </a:r>
            <a:r>
              <a:rPr lang="id-ID" sz="2000" dirty="0" smtClean="0"/>
              <a:t>untuk surat jalan pengiriman kartu kepesertaan kepada asuransi</a:t>
            </a:r>
          </a:p>
          <a:p>
            <a:pPr marL="624043" indent="-514350">
              <a:buFont typeface="+mj-lt"/>
              <a:buAutoNum type="arabicPeriod"/>
            </a:pPr>
            <a:r>
              <a:rPr lang="id-ID" sz="2000" dirty="0" smtClean="0"/>
              <a:t>Melakukan update atas saldo kartu asuransi dan dilaporkan berkala kepada asuransi</a:t>
            </a:r>
          </a:p>
          <a:p>
            <a:pPr marL="624043" indent="-514350">
              <a:buFont typeface="+mj-lt"/>
              <a:buAutoNum type="arabicPeriod"/>
            </a:pPr>
            <a:r>
              <a:rPr lang="id-ID" sz="2000" dirty="0" smtClean="0"/>
              <a:t>Pengiriman kartu kepesertaan dan surat jalan ke bagian </a:t>
            </a:r>
            <a:r>
              <a:rPr lang="id-ID" sz="2000" i="1" dirty="0" smtClean="0"/>
              <a:t>delivery</a:t>
            </a:r>
          </a:p>
          <a:p>
            <a:pPr marL="624043" indent="-514350">
              <a:buFont typeface="+mj-lt"/>
              <a:buAutoNum type="arabicPeriod"/>
            </a:pPr>
            <a:r>
              <a:rPr lang="id-ID" sz="2000" dirty="0" smtClean="0"/>
              <a:t>Bagian pengiriman melakukan delivery atas kartu ke perusahaan asuransi</a:t>
            </a:r>
            <a:endParaRPr lang="id-ID" sz="2000" dirty="0"/>
          </a:p>
        </p:txBody>
      </p:sp>
    </p:spTree>
    <p:extLst>
      <p:ext uri="{BB962C8B-B14F-4D97-AF65-F5344CB8AC3E}">
        <p14:creationId xmlns:p14="http://schemas.microsoft.com/office/powerpoint/2010/main" val="3551448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Defenisi Algoritma</a:t>
            </a:r>
            <a:endParaRPr lang="id-ID" dirty="0"/>
          </a:p>
        </p:txBody>
      </p:sp>
      <p:sp>
        <p:nvSpPr>
          <p:cNvPr id="3" name="Content Placeholder 2"/>
          <p:cNvSpPr>
            <a:spLocks noGrp="1"/>
          </p:cNvSpPr>
          <p:nvPr>
            <p:ph idx="1"/>
          </p:nvPr>
        </p:nvSpPr>
        <p:spPr/>
        <p:txBody>
          <a:bodyPr/>
          <a:lstStyle/>
          <a:p>
            <a:pPr marL="109693" indent="0">
              <a:buNone/>
            </a:pPr>
            <a:r>
              <a:rPr lang="id-ID" dirty="0"/>
              <a:t>Secara etimologis, Algoritma berasal dari kata Al Khwarizmi / algorism. Dimana kata algorism digunakan untuk proses perhitungan aritmatika dengan menggunakan bahasa Arab. </a:t>
            </a:r>
            <a:endParaRPr lang="id-ID" dirty="0" smtClean="0"/>
          </a:p>
          <a:p>
            <a:pPr marL="109693" indent="0">
              <a:buNone/>
            </a:pPr>
            <a:r>
              <a:rPr lang="id-ID" dirty="0" smtClean="0"/>
              <a:t>Tetapi</a:t>
            </a:r>
            <a:r>
              <a:rPr lang="id-ID" dirty="0"/>
              <a:t>, dalam pengertian lain, algoritma adalah urutan langkah demi langkah yang logis untuk menyelesaikan masalah yang disusun secara sistematis.</a:t>
            </a:r>
          </a:p>
        </p:txBody>
      </p:sp>
    </p:spTree>
    <p:extLst>
      <p:ext uri="{BB962C8B-B14F-4D97-AF65-F5344CB8AC3E}">
        <p14:creationId xmlns:p14="http://schemas.microsoft.com/office/powerpoint/2010/main" val="1490926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Algoritma Sederhana</a:t>
            </a:r>
            <a:endParaRPr lang="id-ID" dirty="0"/>
          </a:p>
        </p:txBody>
      </p:sp>
      <p:sp>
        <p:nvSpPr>
          <p:cNvPr id="3" name="Content Placeholder 2"/>
          <p:cNvSpPr>
            <a:spLocks noGrp="1"/>
          </p:cNvSpPr>
          <p:nvPr>
            <p:ph idx="1"/>
          </p:nvPr>
        </p:nvSpPr>
        <p:spPr/>
        <p:txBody>
          <a:bodyPr/>
          <a:lstStyle/>
          <a:p>
            <a:pPr>
              <a:lnSpc>
                <a:spcPct val="90000"/>
              </a:lnSpc>
              <a:buFontTx/>
              <a:buNone/>
            </a:pPr>
            <a:r>
              <a:rPr lang="en-US" altLang="en-US" b="1" dirty="0">
                <a:latin typeface="Tahoma" pitchFamily="34" charset="0"/>
                <a:cs typeface="Tahoma" pitchFamily="34" charset="0"/>
              </a:rPr>
              <a:t>Rise and Shine Algorithm</a:t>
            </a:r>
          </a:p>
          <a:p>
            <a:pPr marL="624043" indent="-514350">
              <a:lnSpc>
                <a:spcPct val="90000"/>
              </a:lnSpc>
              <a:buFont typeface="+mj-lt"/>
              <a:buAutoNum type="arabicPeriod"/>
            </a:pPr>
            <a:r>
              <a:rPr lang="en-US" altLang="en-US" dirty="0">
                <a:latin typeface="Tahoma" pitchFamily="34" charset="0"/>
                <a:cs typeface="Tahoma" pitchFamily="34" charset="0"/>
              </a:rPr>
              <a:t>Get out of bed</a:t>
            </a:r>
          </a:p>
          <a:p>
            <a:pPr marL="624043" indent="-514350">
              <a:lnSpc>
                <a:spcPct val="90000"/>
              </a:lnSpc>
              <a:buFont typeface="+mj-lt"/>
              <a:buAutoNum type="arabicPeriod"/>
            </a:pPr>
            <a:r>
              <a:rPr lang="en-US" altLang="en-US" dirty="0">
                <a:latin typeface="Tahoma" pitchFamily="34" charset="0"/>
                <a:cs typeface="Tahoma" pitchFamily="34" charset="0"/>
              </a:rPr>
              <a:t>Take off pajamas</a:t>
            </a:r>
          </a:p>
          <a:p>
            <a:pPr marL="624043" indent="-514350">
              <a:lnSpc>
                <a:spcPct val="90000"/>
              </a:lnSpc>
              <a:buFont typeface="+mj-lt"/>
              <a:buAutoNum type="arabicPeriod"/>
            </a:pPr>
            <a:r>
              <a:rPr lang="en-US" altLang="en-US" dirty="0">
                <a:latin typeface="Tahoma" pitchFamily="34" charset="0"/>
                <a:cs typeface="Tahoma" pitchFamily="34" charset="0"/>
              </a:rPr>
              <a:t>Take a shower</a:t>
            </a:r>
          </a:p>
          <a:p>
            <a:pPr marL="624043" indent="-514350">
              <a:lnSpc>
                <a:spcPct val="90000"/>
              </a:lnSpc>
              <a:buFont typeface="+mj-lt"/>
              <a:buAutoNum type="arabicPeriod"/>
            </a:pPr>
            <a:r>
              <a:rPr lang="en-US" altLang="en-US" dirty="0">
                <a:latin typeface="Tahoma" pitchFamily="34" charset="0"/>
                <a:cs typeface="Tahoma" pitchFamily="34" charset="0"/>
              </a:rPr>
              <a:t>Get dressed</a:t>
            </a:r>
          </a:p>
          <a:p>
            <a:pPr marL="624043" indent="-514350">
              <a:lnSpc>
                <a:spcPct val="90000"/>
              </a:lnSpc>
              <a:buFont typeface="+mj-lt"/>
              <a:buAutoNum type="arabicPeriod"/>
            </a:pPr>
            <a:r>
              <a:rPr lang="en-US" altLang="en-US" dirty="0">
                <a:latin typeface="Tahoma" pitchFamily="34" charset="0"/>
                <a:cs typeface="Tahoma" pitchFamily="34" charset="0"/>
              </a:rPr>
              <a:t>Eat breakfast</a:t>
            </a:r>
          </a:p>
          <a:p>
            <a:pPr marL="624043" indent="-514350">
              <a:lnSpc>
                <a:spcPct val="90000"/>
              </a:lnSpc>
              <a:buFont typeface="+mj-lt"/>
              <a:buAutoNum type="arabicPeriod"/>
            </a:pPr>
            <a:r>
              <a:rPr lang="en-US" altLang="en-US" dirty="0">
                <a:latin typeface="Tahoma" pitchFamily="34" charset="0"/>
                <a:cs typeface="Tahoma" pitchFamily="34" charset="0"/>
              </a:rPr>
              <a:t>Carpool to work</a:t>
            </a:r>
          </a:p>
        </p:txBody>
      </p:sp>
    </p:spTree>
    <p:extLst>
      <p:ext uri="{BB962C8B-B14F-4D97-AF65-F5344CB8AC3E}">
        <p14:creationId xmlns:p14="http://schemas.microsoft.com/office/powerpoint/2010/main" val="1290095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Langkah-langkah dalam membuat algoritma (</a:t>
            </a:r>
            <a:r>
              <a:rPr lang="id-ID" sz="3200" i="1" dirty="0" smtClean="0"/>
              <a:t>Algorithm Development Step</a:t>
            </a:r>
            <a:r>
              <a:rPr lang="id-ID" sz="3200" dirty="0" smtClean="0"/>
              <a:t>)</a:t>
            </a:r>
            <a:endParaRPr lang="id-ID" sz="3200" dirty="0"/>
          </a:p>
        </p:txBody>
      </p:sp>
      <p:sp>
        <p:nvSpPr>
          <p:cNvPr id="3" name="Content Placeholder 2"/>
          <p:cNvSpPr>
            <a:spLocks noGrp="1"/>
          </p:cNvSpPr>
          <p:nvPr>
            <p:ph idx="1"/>
          </p:nvPr>
        </p:nvSpPr>
        <p:spPr/>
        <p:txBody>
          <a:bodyPr/>
          <a:lstStyle/>
          <a:p>
            <a:r>
              <a:rPr lang="id-ID" sz="2400" dirty="0"/>
              <a:t>To define problem in algorithm, </a:t>
            </a:r>
            <a:r>
              <a:rPr lang="en-US" sz="2400" dirty="0"/>
              <a:t>we need to read repeatedly the problem until the problem can be fully understood.</a:t>
            </a:r>
            <a:endParaRPr lang="id-ID" sz="2400" dirty="0"/>
          </a:p>
          <a:p>
            <a:r>
              <a:rPr lang="en-US" sz="2400" dirty="0"/>
              <a:t>F</a:t>
            </a:r>
            <a:r>
              <a:rPr lang="id-ID" sz="2400" dirty="0"/>
              <a:t>irst step, problem is devided into 3 parts : </a:t>
            </a:r>
          </a:p>
          <a:p>
            <a:pPr marL="1371600" lvl="2" indent="-457200">
              <a:lnSpc>
                <a:spcPct val="80000"/>
              </a:lnSpc>
              <a:buFontTx/>
              <a:buAutoNum type="arabicPeriod"/>
            </a:pPr>
            <a:r>
              <a:rPr lang="en-US" u="sng" dirty="0"/>
              <a:t>Input</a:t>
            </a:r>
            <a:r>
              <a:rPr lang="en-US" dirty="0"/>
              <a:t> : required data to solve the problem </a:t>
            </a:r>
          </a:p>
          <a:p>
            <a:pPr marL="1371600" lvl="2" indent="-457200">
              <a:lnSpc>
                <a:spcPct val="80000"/>
              </a:lnSpc>
              <a:buFontTx/>
              <a:buAutoNum type="arabicPeriod"/>
            </a:pPr>
            <a:r>
              <a:rPr lang="en-US" u="sng" dirty="0"/>
              <a:t>Process</a:t>
            </a:r>
            <a:r>
              <a:rPr lang="en-US" dirty="0"/>
              <a:t>: set of necessary actions to create an output</a:t>
            </a:r>
          </a:p>
          <a:p>
            <a:pPr marL="1371600" lvl="2" indent="-457200">
              <a:lnSpc>
                <a:spcPct val="80000"/>
              </a:lnSpc>
              <a:buFontTx/>
              <a:buAutoNum type="arabicPeriod"/>
            </a:pPr>
            <a:r>
              <a:rPr lang="en-US" u="sng" dirty="0"/>
              <a:t>Output</a:t>
            </a:r>
            <a:r>
              <a:rPr lang="en-US" dirty="0"/>
              <a:t> : expected result from the process</a:t>
            </a:r>
          </a:p>
          <a:p>
            <a:endParaRPr lang="id-ID" dirty="0"/>
          </a:p>
        </p:txBody>
      </p:sp>
    </p:spTree>
    <p:extLst>
      <p:ext uri="{BB962C8B-B14F-4D97-AF65-F5344CB8AC3E}">
        <p14:creationId xmlns:p14="http://schemas.microsoft.com/office/powerpoint/2010/main" val="2151836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Langkah-langkah dalam membuat algoritma (</a:t>
            </a:r>
            <a:r>
              <a:rPr lang="id-ID" sz="3200" i="1" dirty="0" smtClean="0"/>
              <a:t>Algorithm Development Step</a:t>
            </a:r>
            <a:r>
              <a:rPr lang="id-ID" sz="3200" dirty="0" smtClean="0"/>
              <a:t>)</a:t>
            </a:r>
            <a:endParaRPr lang="id-ID" sz="3200" dirty="0"/>
          </a:p>
        </p:txBody>
      </p:sp>
      <p:pic>
        <p:nvPicPr>
          <p:cNvPr id="4" name="Picture 2"/>
          <p:cNvPicPr>
            <a:picLocks noChangeAspect="1" noChangeArrowheads="1"/>
          </p:cNvPicPr>
          <p:nvPr/>
        </p:nvPicPr>
        <p:blipFill>
          <a:blip r:embed="rId2" cstate="print"/>
          <a:srcRect/>
          <a:stretch>
            <a:fillRect/>
          </a:stretch>
        </p:blipFill>
        <p:spPr bwMode="auto">
          <a:xfrm>
            <a:off x="1143000" y="1943269"/>
            <a:ext cx="7162800" cy="4932316"/>
          </a:xfrm>
          <a:prstGeom prst="rect">
            <a:avLst/>
          </a:prstGeom>
          <a:noFill/>
          <a:ln w="9525">
            <a:noFill/>
            <a:miter lim="800000"/>
            <a:headEnd/>
            <a:tailEnd/>
          </a:ln>
        </p:spPr>
      </p:pic>
    </p:spTree>
    <p:extLst>
      <p:ext uri="{BB962C8B-B14F-4D97-AF65-F5344CB8AC3E}">
        <p14:creationId xmlns:p14="http://schemas.microsoft.com/office/powerpoint/2010/main" val="3989955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Langkah-langkah dalam membuat algoritma (</a:t>
            </a:r>
            <a:r>
              <a:rPr lang="id-ID" sz="3200" i="1" dirty="0" smtClean="0"/>
              <a:t>Algorithm Development Step</a:t>
            </a:r>
            <a:r>
              <a:rPr lang="id-ID" sz="3200" dirty="0" smtClean="0"/>
              <a:t>)</a:t>
            </a:r>
            <a:endParaRPr lang="id-ID" sz="3200" dirty="0"/>
          </a:p>
        </p:txBody>
      </p:sp>
      <p:pic>
        <p:nvPicPr>
          <p:cNvPr id="5" name="Picture 2"/>
          <p:cNvPicPr>
            <a:picLocks noChangeAspect="1" noChangeArrowheads="1"/>
          </p:cNvPicPr>
          <p:nvPr/>
        </p:nvPicPr>
        <p:blipFill>
          <a:blip r:embed="rId2" cstate="print"/>
          <a:srcRect b="11348"/>
          <a:stretch>
            <a:fillRect/>
          </a:stretch>
        </p:blipFill>
        <p:spPr bwMode="auto">
          <a:xfrm>
            <a:off x="914400" y="2022507"/>
            <a:ext cx="8153400" cy="4302093"/>
          </a:xfrm>
          <a:prstGeom prst="rect">
            <a:avLst/>
          </a:prstGeom>
          <a:noFill/>
          <a:ln w="9525">
            <a:noFill/>
            <a:miter lim="800000"/>
            <a:headEnd/>
            <a:tailEnd/>
          </a:ln>
        </p:spPr>
      </p:pic>
    </p:spTree>
    <p:extLst>
      <p:ext uri="{BB962C8B-B14F-4D97-AF65-F5344CB8AC3E}">
        <p14:creationId xmlns:p14="http://schemas.microsoft.com/office/powerpoint/2010/main" val="650394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Langkah-langkah dalam membuat algoritma (</a:t>
            </a:r>
            <a:r>
              <a:rPr lang="id-ID" sz="3200" i="1" dirty="0" smtClean="0"/>
              <a:t>Algorithm Development Step</a:t>
            </a:r>
            <a:r>
              <a:rPr lang="id-ID" sz="3200" dirty="0" smtClean="0"/>
              <a:t>)</a:t>
            </a:r>
            <a:endParaRPr lang="id-ID" sz="3200" dirty="0"/>
          </a:p>
        </p:txBody>
      </p:sp>
      <p:pic>
        <p:nvPicPr>
          <p:cNvPr id="4" name="Picture 2"/>
          <p:cNvPicPr>
            <a:picLocks noChangeAspect="1" noChangeArrowheads="1"/>
          </p:cNvPicPr>
          <p:nvPr/>
        </p:nvPicPr>
        <p:blipFill>
          <a:blip r:embed="rId2" cstate="print"/>
          <a:srcRect/>
          <a:stretch>
            <a:fillRect/>
          </a:stretch>
        </p:blipFill>
        <p:spPr bwMode="auto">
          <a:xfrm>
            <a:off x="914400" y="1981200"/>
            <a:ext cx="8077200" cy="4196068"/>
          </a:xfrm>
          <a:prstGeom prst="rect">
            <a:avLst/>
          </a:prstGeom>
          <a:noFill/>
          <a:ln w="9525">
            <a:noFill/>
            <a:miter lim="800000"/>
            <a:headEnd/>
            <a:tailEnd/>
          </a:ln>
        </p:spPr>
      </p:pic>
    </p:spTree>
    <p:extLst>
      <p:ext uri="{BB962C8B-B14F-4D97-AF65-F5344CB8AC3E}">
        <p14:creationId xmlns:p14="http://schemas.microsoft.com/office/powerpoint/2010/main" val="3646180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Langkah-langkah dalam membuat algoritma (</a:t>
            </a:r>
            <a:r>
              <a:rPr lang="id-ID" sz="3200" i="1" dirty="0" smtClean="0"/>
              <a:t>Algorithm Development Step</a:t>
            </a:r>
            <a:r>
              <a:rPr lang="id-ID" sz="3200" dirty="0" smtClean="0"/>
              <a:t>)</a:t>
            </a:r>
            <a:endParaRPr lang="id-ID" sz="3200" dirty="0"/>
          </a:p>
        </p:txBody>
      </p:sp>
      <p:pic>
        <p:nvPicPr>
          <p:cNvPr id="5" name="Picture 2"/>
          <p:cNvPicPr>
            <a:picLocks noChangeAspect="1" noChangeArrowheads="1"/>
          </p:cNvPicPr>
          <p:nvPr/>
        </p:nvPicPr>
        <p:blipFill>
          <a:blip r:embed="rId2" cstate="print"/>
          <a:srcRect/>
          <a:stretch>
            <a:fillRect/>
          </a:stretch>
        </p:blipFill>
        <p:spPr bwMode="auto">
          <a:xfrm>
            <a:off x="990600" y="1949754"/>
            <a:ext cx="7696200" cy="4833402"/>
          </a:xfrm>
          <a:prstGeom prst="rect">
            <a:avLst/>
          </a:prstGeom>
          <a:noFill/>
          <a:ln w="9525">
            <a:noFill/>
            <a:miter lim="800000"/>
            <a:headEnd/>
            <a:tailEnd/>
          </a:ln>
        </p:spPr>
      </p:pic>
    </p:spTree>
    <p:extLst>
      <p:ext uri="{BB962C8B-B14F-4D97-AF65-F5344CB8AC3E}">
        <p14:creationId xmlns:p14="http://schemas.microsoft.com/office/powerpoint/2010/main" val="52187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Flowchart</a:t>
            </a:r>
            <a:endParaRPr lang="id-ID" sz="3200" dirty="0"/>
          </a:p>
        </p:txBody>
      </p:sp>
      <p:sp>
        <p:nvSpPr>
          <p:cNvPr id="3" name="Content Placeholder 2"/>
          <p:cNvSpPr>
            <a:spLocks noGrp="1"/>
          </p:cNvSpPr>
          <p:nvPr>
            <p:ph idx="1"/>
          </p:nvPr>
        </p:nvSpPr>
        <p:spPr/>
        <p:txBody>
          <a:bodyPr/>
          <a:lstStyle/>
          <a:p>
            <a:r>
              <a:rPr lang="id-ID" dirty="0"/>
              <a:t>Flow chart merupakan penggambaran secara grafik mengenai langkah-langkah dalam menyelesaikan suatu masalah suatu program</a:t>
            </a:r>
            <a:r>
              <a:rPr lang="id-ID" dirty="0" smtClean="0"/>
              <a:t>. </a:t>
            </a:r>
          </a:p>
          <a:p>
            <a:r>
              <a:rPr lang="id-ID" dirty="0" smtClean="0"/>
              <a:t>Flow </a:t>
            </a:r>
            <a:r>
              <a:rPr lang="id-ID" dirty="0"/>
              <a:t>chart juga biasa disebut sebagai diagram alir yang terdiri dari lambang-lambang fungsi tertentu</a:t>
            </a:r>
          </a:p>
        </p:txBody>
      </p:sp>
    </p:spTree>
    <p:extLst>
      <p:ext uri="{BB962C8B-B14F-4D97-AF65-F5344CB8AC3E}">
        <p14:creationId xmlns:p14="http://schemas.microsoft.com/office/powerpoint/2010/main" val="3665447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8047</TotalTime>
  <Words>622</Words>
  <Application>Microsoft Office PowerPoint</Application>
  <PresentationFormat>On-screen Show (4:3)</PresentationFormat>
  <Paragraphs>83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Calibri</vt:lpstr>
      <vt:lpstr>Courier New</vt:lpstr>
      <vt:lpstr>Georgia</vt:lpstr>
      <vt:lpstr>Symbol</vt:lpstr>
      <vt:lpstr>Tahoma</vt:lpstr>
      <vt:lpstr>Times New Roman</vt:lpstr>
      <vt:lpstr>Trebuchet MS</vt:lpstr>
      <vt:lpstr>Wingdings 2</vt:lpstr>
      <vt:lpstr>Urban</vt:lpstr>
      <vt:lpstr>Aplikasi Komputer</vt:lpstr>
      <vt:lpstr>Defenisi Algoritma</vt:lpstr>
      <vt:lpstr>Contoh Algoritma Sederhana</vt:lpstr>
      <vt:lpstr>Langkah-langkah dalam membuat algoritma (Algorithm Development Step)</vt:lpstr>
      <vt:lpstr>Langkah-langkah dalam membuat algoritma (Algorithm Development Step)</vt:lpstr>
      <vt:lpstr>Langkah-langkah dalam membuat algoritma (Algorithm Development Step)</vt:lpstr>
      <vt:lpstr>Langkah-langkah dalam membuat algoritma (Algorithm Development Step)</vt:lpstr>
      <vt:lpstr>Langkah-langkah dalam membuat algoritma (Algorithm Development Step)</vt:lpstr>
      <vt:lpstr>Flowchart</vt:lpstr>
      <vt:lpstr>Flowchart</vt:lpstr>
      <vt:lpstr>Simbol Flowchart</vt:lpstr>
      <vt:lpstr>Contoh Flowchart</vt:lpstr>
      <vt:lpstr>Konsep Percabangan (IF condition)</vt:lpstr>
      <vt:lpstr>Konsep Percabangan (IF condition)</vt:lpstr>
      <vt:lpstr>Latihan flowchart (1) – Pendaftaran Kepesertaan</vt:lpstr>
      <vt:lpstr>Latihan flowchart (2) – Pencetakan Kartu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TIF</cp:lastModifiedBy>
  <cp:revision>574</cp:revision>
  <dcterms:created xsi:type="dcterms:W3CDTF">2011-09-16T02:11:44Z</dcterms:created>
  <dcterms:modified xsi:type="dcterms:W3CDTF">2018-11-07T01:51:53Z</dcterms:modified>
</cp:coreProperties>
</file>