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7" r:id="rId3"/>
    <p:sldId id="289" r:id="rId4"/>
    <p:sldId id="290" r:id="rId5"/>
    <p:sldId id="291" r:id="rId6"/>
    <p:sldId id="292" r:id="rId7"/>
    <p:sldId id="303" r:id="rId8"/>
    <p:sldId id="30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9900"/>
    <a:srgbClr val="FF9900"/>
    <a:srgbClr val="008080"/>
    <a:srgbClr val="CC6600"/>
    <a:srgbClr val="FF9933"/>
    <a:srgbClr val="3366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160"/>
    </p:cViewPr>
  </p:sorterViewPr>
  <p:notesViewPr>
    <p:cSldViewPr>
      <p:cViewPr varScale="1">
        <p:scale>
          <a:sx n="82" d="100"/>
          <a:sy n="82" d="100"/>
        </p:scale>
        <p:origin x="-2022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6ECA8-8EFE-49A4-A8AC-3180967B2E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2849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2015</a:t>
            </a: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20B42D2-7B22-48C0-B8FF-2DCB0B8E91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310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60706D8-2D37-49F9-A05C-1E48CBF0D9CA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UNIVERSITAS PEMBANGUNAN JAYA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D58ECD32-9EEC-4673-B706-63F5433B012A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Transi</a:t>
            </a:r>
            <a:r>
              <a:rPr lang="en-US" dirty="0" smtClean="0"/>
              <a:t> </a:t>
            </a:r>
            <a:fld id="{BCAD884A-36CF-4C3F-948F-A5AE40B4445D}" type="slidenum">
              <a:rPr lang="en-US" sz="1600" smtClean="0"/>
              <a:pPr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A6AD02FB-B40C-41F6-8D8A-D81CA763C425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DEB3711E-1999-4F84-983A-38B47070C8A6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2D0B283B-ADFE-42F0-BADD-EE82CFC0F23C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446E2338-015E-46F2-A0C8-5912B3FAC4ED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B871D6E7-D1F8-4F83-8AEB-C9A5DB360EB4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12FE9B5A-02D2-4C20-BE13-859BE1BC7F01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E52A5D0B-44FE-48ED-A4A8-DAF0CA1BDACC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2015</a:t>
            </a:r>
            <a:endParaRPr lang="en-US" sz="1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err="1" smtClean="0"/>
              <a:t>Transi</a:t>
            </a:r>
            <a:r>
              <a:rPr lang="en-US" dirty="0" smtClean="0"/>
              <a:t> </a:t>
            </a:r>
            <a:fld id="{BD3B240C-7FB1-416E-B839-BF966528283D}" type="slidenum">
              <a:rPr lang="en-US" sz="1600" smtClean="0"/>
              <a:pPr>
                <a:defRPr/>
              </a:pPr>
              <a:t>‹#›</a:t>
            </a:fld>
            <a:endParaRPr lang="en-US" sz="1400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2015</a:t>
            </a:r>
            <a:endParaRPr lang="en-US" sz="140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Transi </a:t>
            </a:r>
            <a:fld id="{4C901005-A188-4C36-9F14-B0E5A355955E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2015</a:t>
            </a:r>
            <a:endParaRPr lang="en-US" sz="1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Transi </a:t>
            </a:r>
            <a:fld id="{F1365F00-2892-4BAD-8B26-874A8A4593FE}" type="slidenum">
              <a:rPr lang="en-US" sz="1600" smtClean="0">
                <a:solidFill>
                  <a:srgbClr val="FFCC00"/>
                </a:solidFill>
              </a:rPr>
              <a:pPr>
                <a:defRPr/>
              </a:pPr>
              <a:t>‹#›</a:t>
            </a:fld>
            <a:endParaRPr lang="en-US" sz="140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13316" name="Text Box 14"/>
          <p:cNvSpPr txBox="1">
            <a:spLocks noChangeArrowheads="1"/>
          </p:cNvSpPr>
          <p:nvPr/>
        </p:nvSpPr>
        <p:spPr bwMode="auto">
          <a:xfrm>
            <a:off x="739322" y="1752600"/>
            <a:ext cx="741735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6000" b="1" dirty="0" smtClean="0"/>
              <a:t>PERTEMUAN 5</a:t>
            </a:r>
            <a:endParaRPr lang="en-US" altLang="en-US" sz="6000" b="1" dirty="0"/>
          </a:p>
          <a:p>
            <a:pPr algn="ctr"/>
            <a:r>
              <a:rPr lang="en-US" altLang="en-US" sz="5000" smtClean="0"/>
              <a:t>SURVEI </a:t>
            </a:r>
            <a:r>
              <a:rPr lang="en-US" altLang="en-US" sz="5000" dirty="0" smtClean="0"/>
              <a:t>PENDAHULUAN</a:t>
            </a:r>
            <a:endParaRPr lang="en-US" altLang="en-US" sz="5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None/>
            </a:pPr>
            <a:r>
              <a:rPr lang="en-US" altLang="en-US" sz="2200" dirty="0" smtClean="0">
                <a:solidFill>
                  <a:schemeClr val="tx1"/>
                </a:solidFill>
              </a:rPr>
              <a:t>PENDAHULUAN</a:t>
            </a:r>
          </a:p>
          <a:p>
            <a:r>
              <a:rPr lang="en-US" altLang="en-US" sz="2200" dirty="0" smtClean="0">
                <a:solidFill>
                  <a:schemeClr val="tx1"/>
                </a:solidFill>
              </a:rPr>
              <a:t>Survey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pendahuluan</a:t>
            </a:r>
            <a:r>
              <a:rPr lang="en-US" altLang="en-US" sz="2200" dirty="0" smtClean="0">
                <a:solidFill>
                  <a:schemeClr val="tx1"/>
                </a:solidFill>
              </a:rPr>
              <a:t>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kompeten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menghasilkan</a:t>
            </a:r>
            <a:r>
              <a:rPr lang="en-US" altLang="en-US" sz="2200" dirty="0" smtClean="0">
                <a:solidFill>
                  <a:schemeClr val="tx1"/>
                </a:solidFill>
              </a:rPr>
              <a:t> audit program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kompeten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akhirnya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menghasilkan</a:t>
            </a:r>
            <a:r>
              <a:rPr lang="en-US" altLang="en-US" sz="2200" dirty="0" smtClean="0">
                <a:solidFill>
                  <a:schemeClr val="tx1"/>
                </a:solidFill>
              </a:rPr>
              <a:t> audit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kompeten</a:t>
            </a:r>
            <a:r>
              <a:rPr lang="en-US" altLang="en-US" sz="2200" dirty="0" smtClean="0">
                <a:solidFill>
                  <a:schemeClr val="tx1"/>
                </a:solidFill>
              </a:rPr>
              <a:t> pula.</a:t>
            </a:r>
          </a:p>
          <a:p>
            <a:r>
              <a:rPr lang="en-US" altLang="en-US" sz="2200" dirty="0" err="1" smtClean="0">
                <a:solidFill>
                  <a:schemeClr val="tx1"/>
                </a:solidFill>
              </a:rPr>
              <a:t>Jika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direncanakan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dijalankan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baik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menjadi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sebuah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taktik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pengenalan</a:t>
            </a:r>
            <a:r>
              <a:rPr lang="en-US" altLang="en-US" sz="2200" dirty="0" smtClean="0">
                <a:solidFill>
                  <a:schemeClr val="tx1"/>
                </a:solidFill>
              </a:rPr>
              <a:t>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baik</a:t>
            </a:r>
            <a:r>
              <a:rPr lang="en-US" altLang="en-US" sz="2200" dirty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tentang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objek</a:t>
            </a:r>
            <a:r>
              <a:rPr lang="en-US" altLang="en-US" sz="2200" dirty="0" smtClean="0">
                <a:solidFill>
                  <a:schemeClr val="tx1"/>
                </a:solidFill>
              </a:rPr>
              <a:t>, proses,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resiko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kontrol</a:t>
            </a:r>
            <a:r>
              <a:rPr lang="en-US" altLang="en-US" sz="2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altLang="en-US" sz="2200" dirty="0" smtClean="0">
                <a:solidFill>
                  <a:schemeClr val="tx1"/>
                </a:solidFill>
              </a:rPr>
              <a:t>Survey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pendahuluan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dapat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dilakukan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200" dirty="0" smtClean="0">
                <a:solidFill>
                  <a:schemeClr val="tx1"/>
                </a:solidFill>
              </a:rPr>
              <a:t> 7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tahap</a:t>
            </a:r>
            <a:r>
              <a:rPr lang="en-US" altLang="en-US" sz="2200" dirty="0" smtClean="0">
                <a:solidFill>
                  <a:schemeClr val="tx1"/>
                </a:solidFill>
              </a:rPr>
              <a:t> :</a:t>
            </a: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Studi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awal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Dokumentasi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Pertemuan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Mengumpulkan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informasi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Mengamati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Membuat</a:t>
            </a:r>
            <a:r>
              <a:rPr lang="en-US" altLang="en-US" sz="2200" dirty="0" smtClean="0">
                <a:solidFill>
                  <a:schemeClr val="tx1"/>
                </a:solidFill>
              </a:rPr>
              <a:t> flowchart</a:t>
            </a:r>
          </a:p>
          <a:p>
            <a:pPr marL="574675" indent="-295275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Laporan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280988" indent="-280988">
              <a:buFont typeface="+mj-lt"/>
              <a:buAutoNum type="arabicPeriod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Studi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Awal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r>
              <a:rPr lang="en-US" altLang="en-US" sz="2200" dirty="0" err="1" smtClean="0">
                <a:solidFill>
                  <a:schemeClr val="tx1"/>
                </a:solidFill>
              </a:rPr>
              <a:t>Meliputi</a:t>
            </a:r>
            <a:r>
              <a:rPr lang="en-US" altLang="en-US" sz="2200" dirty="0" smtClean="0">
                <a:solidFill>
                  <a:schemeClr val="tx1"/>
                </a:solidFill>
              </a:rPr>
              <a:t> : review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kertas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kerja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sebelumnya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temuan</a:t>
            </a:r>
            <a:r>
              <a:rPr lang="en-US" altLang="en-US" sz="2200" dirty="0" smtClean="0">
                <a:solidFill>
                  <a:schemeClr val="tx1"/>
                </a:solidFill>
              </a:rPr>
              <a:t> audit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sebelumnya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struktur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organisasi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berkas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permanen</a:t>
            </a:r>
            <a:r>
              <a:rPr lang="en-US" altLang="en-US" sz="22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en-US" altLang="en-US" sz="2200" dirty="0" err="1" smtClean="0">
                <a:solidFill>
                  <a:schemeClr val="tx1"/>
                </a:solidFill>
              </a:rPr>
              <a:t>Kertas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kerja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sebelumnya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dapat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memberi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gambaran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tentang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pendekatan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apa</a:t>
            </a:r>
            <a:r>
              <a:rPr lang="en-US" altLang="en-US" sz="2200" dirty="0" smtClean="0">
                <a:solidFill>
                  <a:schemeClr val="tx1"/>
                </a:solidFill>
              </a:rPr>
              <a:t>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digunakan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oleh</a:t>
            </a:r>
            <a:r>
              <a:rPr lang="en-US" altLang="en-US" sz="2200" dirty="0" smtClean="0">
                <a:solidFill>
                  <a:schemeClr val="tx1"/>
                </a:solidFill>
              </a:rPr>
              <a:t> auditor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sebelumnya</a:t>
            </a:r>
            <a:r>
              <a:rPr lang="en-US" altLang="en-US" sz="2200" dirty="0" smtClean="0">
                <a:solidFill>
                  <a:schemeClr val="tx1"/>
                </a:solidFill>
              </a:rPr>
              <a:t>.</a:t>
            </a:r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pPr marL="280988" indent="-280988">
              <a:buFont typeface="+mj-lt"/>
              <a:buAutoNum type="arabicPeriod" startAt="2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Dokumentasi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r>
              <a:rPr lang="en-US" alt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membuat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i="1" dirty="0" smtClean="0">
                <a:solidFill>
                  <a:schemeClr val="tx1"/>
                </a:solidFill>
              </a:rPr>
              <a:t>remainder list / to do list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i="1" dirty="0" smtClean="0">
                <a:solidFill>
                  <a:schemeClr val="tx1"/>
                </a:solidFill>
              </a:rPr>
              <a:t>initial table of contents</a:t>
            </a:r>
            <a:r>
              <a:rPr lang="en-US" altLang="en-US" sz="2200" dirty="0" smtClean="0">
                <a:solidFill>
                  <a:schemeClr val="tx1"/>
                </a:solidFill>
              </a:rPr>
              <a:t>,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kuisioner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wawancara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200" dirty="0" smtClean="0">
                <a:solidFill>
                  <a:schemeClr val="tx1"/>
                </a:solidFill>
              </a:rPr>
              <a:t> manager.</a:t>
            </a:r>
          </a:p>
          <a:p>
            <a:r>
              <a:rPr lang="en-US" altLang="en-US" sz="2200" dirty="0" err="1" smtClean="0">
                <a:solidFill>
                  <a:schemeClr val="tx1"/>
                </a:solidFill>
              </a:rPr>
              <a:t>Hasil</a:t>
            </a:r>
            <a:r>
              <a:rPr lang="en-US" altLang="en-US" sz="2200" dirty="0" smtClean="0">
                <a:solidFill>
                  <a:schemeClr val="tx1"/>
                </a:solidFill>
              </a:rPr>
              <a:t>  audit internal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diharapkan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oleh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manajemen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adalah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pengurangan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biaya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peningkatan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operasional</a:t>
            </a:r>
            <a:r>
              <a:rPr lang="en-US" altLang="en-US" sz="2200" dirty="0" smtClean="0">
                <a:solidFill>
                  <a:schemeClr val="tx1"/>
                </a:solidFill>
              </a:rPr>
              <a:t>.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Beberapa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pertanyaan</a:t>
            </a:r>
            <a:r>
              <a:rPr lang="en-US" altLang="en-US" sz="2200" dirty="0" smtClean="0">
                <a:solidFill>
                  <a:schemeClr val="tx1"/>
                </a:solidFill>
              </a:rPr>
              <a:t> yang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bisa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dipakai</a:t>
            </a:r>
            <a:r>
              <a:rPr lang="en-US" altLang="en-US" sz="2200" dirty="0">
                <a:solidFill>
                  <a:schemeClr val="tx1"/>
                </a:solidFill>
              </a:rPr>
              <a:t> </a:t>
            </a:r>
            <a:r>
              <a:rPr lang="en-US" altLang="en-US" sz="2200" dirty="0" smtClean="0">
                <a:solidFill>
                  <a:schemeClr val="tx1"/>
                </a:solidFill>
              </a:rPr>
              <a:t>: 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menyederhanakan</a:t>
            </a:r>
            <a:r>
              <a:rPr lang="en-US" altLang="en-US" sz="2200" dirty="0" smtClean="0">
                <a:solidFill>
                  <a:schemeClr val="tx1"/>
                </a:solidFill>
              </a:rPr>
              <a:t> proses?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meningkatkan</a:t>
            </a:r>
            <a:r>
              <a:rPr lang="en-US" altLang="en-US" sz="2200" dirty="0" smtClean="0">
                <a:solidFill>
                  <a:schemeClr val="tx1"/>
                </a:solidFill>
              </a:rPr>
              <a:t> proses?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suatu</a:t>
            </a:r>
            <a:r>
              <a:rPr lang="en-US" altLang="en-US" sz="2200" dirty="0" smtClean="0">
                <a:solidFill>
                  <a:schemeClr val="tx1"/>
                </a:solidFill>
              </a:rPr>
              <a:t> form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bisa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dihilangkan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atau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digabung</a:t>
            </a:r>
            <a:r>
              <a:rPr lang="en-US" altLang="en-US" sz="2200" dirty="0" smtClean="0">
                <a:solidFill>
                  <a:schemeClr val="tx1"/>
                </a:solidFill>
              </a:rPr>
              <a:t>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suatu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tahap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dapat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dihilangkan</a:t>
            </a:r>
            <a:r>
              <a:rPr lang="en-US" altLang="en-US" sz="2200" dirty="0" smtClean="0">
                <a:solidFill>
                  <a:schemeClr val="tx1"/>
                </a:solidFill>
              </a:rPr>
              <a:t>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Bagaimana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mengurangi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duplikasi</a:t>
            </a:r>
            <a:r>
              <a:rPr lang="en-US" altLang="en-US" sz="2200" dirty="0" smtClean="0">
                <a:solidFill>
                  <a:schemeClr val="tx1"/>
                </a:solidFill>
              </a:rPr>
              <a:t>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Bisakah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kertas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diganti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elektronik</a:t>
            </a:r>
            <a:r>
              <a:rPr lang="en-US" altLang="en-US" sz="2200" dirty="0" smtClean="0">
                <a:solidFill>
                  <a:schemeClr val="tx1"/>
                </a:solidFill>
              </a:rPr>
              <a:t>?</a:t>
            </a:r>
          </a:p>
          <a:p>
            <a:pPr marL="623888" indent="-342900">
              <a:buFontTx/>
              <a:buChar char="-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Apakah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laporan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tersebut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dibutuhkan</a:t>
            </a:r>
            <a:r>
              <a:rPr lang="en-US" altLang="en-US" sz="2200" dirty="0" smtClean="0">
                <a:solidFill>
                  <a:schemeClr val="tx1"/>
                </a:solidFill>
              </a:rPr>
              <a:t>?</a:t>
            </a: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indent="-280988">
              <a:buFont typeface="+mj-lt"/>
              <a:buAutoNum type="arabicPeriod" startAt="3"/>
            </a:pPr>
            <a:r>
              <a:rPr lang="en-US" altLang="en-US" sz="2000" dirty="0" err="1" smtClean="0">
                <a:solidFill>
                  <a:schemeClr val="tx1"/>
                </a:solidFill>
              </a:rPr>
              <a:t>Pertemuan</a:t>
            </a:r>
            <a:endParaRPr lang="en-US" altLang="en-US" sz="2000" dirty="0" smtClean="0">
              <a:solidFill>
                <a:schemeClr val="tx1"/>
              </a:solidFill>
            </a:endParaRPr>
          </a:p>
          <a:p>
            <a:r>
              <a:rPr lang="en-US" altLang="en-US" sz="2000" dirty="0" err="1" smtClean="0">
                <a:solidFill>
                  <a:schemeClr val="tx1"/>
                </a:solidFill>
              </a:rPr>
              <a:t>Pertemuan</a:t>
            </a:r>
            <a:r>
              <a:rPr lang="en-US" altLang="en-US" sz="2000" dirty="0" smtClean="0">
                <a:solidFill>
                  <a:schemeClr val="tx1"/>
                </a:solidFill>
              </a:rPr>
              <a:t> auditor internal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000" dirty="0" smtClean="0">
                <a:solidFill>
                  <a:schemeClr val="tx1"/>
                </a:solidFill>
              </a:rPr>
              <a:t> manager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memberikan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kesempatan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bagi</a:t>
            </a:r>
            <a:r>
              <a:rPr lang="en-US" altLang="en-US" sz="2000" dirty="0" smtClean="0">
                <a:solidFill>
                  <a:schemeClr val="tx1"/>
                </a:solidFill>
              </a:rPr>
              <a:t> auditor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menjelaskan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tujuan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pendekatan</a:t>
            </a:r>
            <a:r>
              <a:rPr lang="en-US" altLang="en-US" sz="2000" dirty="0" smtClean="0">
                <a:solidFill>
                  <a:schemeClr val="tx1"/>
                </a:solidFill>
              </a:rPr>
              <a:t> audit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digunakan</a:t>
            </a:r>
            <a:r>
              <a:rPr lang="en-U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615950" indent="-342900">
              <a:buFont typeface="Wingdings" panose="05000000000000000000" pitchFamily="2" charset="2"/>
              <a:buChar char="q"/>
            </a:pPr>
            <a:r>
              <a:rPr lang="en-US" altLang="en-US" sz="2000" dirty="0" err="1" smtClean="0">
                <a:solidFill>
                  <a:schemeClr val="tx1"/>
                </a:solidFill>
              </a:rPr>
              <a:t>Pengaturan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pertemuan</a:t>
            </a:r>
            <a:r>
              <a:rPr lang="en-US" altLang="en-US" sz="2000" dirty="0" smtClean="0">
                <a:solidFill>
                  <a:schemeClr val="tx1"/>
                </a:solidFill>
              </a:rPr>
              <a:t> :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waktu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tempat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perlu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diatur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diawal</a:t>
            </a:r>
            <a:r>
              <a:rPr lang="en-US" altLang="en-US" sz="2000" dirty="0" smtClean="0">
                <a:solidFill>
                  <a:schemeClr val="tx1"/>
                </a:solidFill>
              </a:rPr>
              <a:t>.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Kunjungan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dadakan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sebaiknya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dihindari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kecuali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memeriksa</a:t>
            </a:r>
            <a:r>
              <a:rPr lang="en-US" altLang="en-US" sz="2000" dirty="0" smtClean="0">
                <a:solidFill>
                  <a:schemeClr val="tx1"/>
                </a:solidFill>
              </a:rPr>
              <a:t>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berhubugan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uang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keamanan</a:t>
            </a:r>
            <a:r>
              <a:rPr lang="en-US" altLang="en-US" sz="2000" dirty="0" smtClean="0">
                <a:solidFill>
                  <a:schemeClr val="tx1"/>
                </a:solidFill>
              </a:rPr>
              <a:t>.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Klien</a:t>
            </a:r>
            <a:r>
              <a:rPr lang="en-US" altLang="en-US" sz="2000" dirty="0" smtClean="0">
                <a:solidFill>
                  <a:schemeClr val="tx1"/>
                </a:solidFill>
              </a:rPr>
              <a:t>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siap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menyiapkan</a:t>
            </a:r>
            <a:r>
              <a:rPr lang="en-US" altLang="en-US" sz="2000" dirty="0" smtClean="0">
                <a:solidFill>
                  <a:schemeClr val="tx1"/>
                </a:solidFill>
              </a:rPr>
              <a:t> data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615950" indent="-342900">
              <a:buFont typeface="Wingdings" panose="05000000000000000000" pitchFamily="2" charset="2"/>
              <a:buChar char="q"/>
            </a:pPr>
            <a:r>
              <a:rPr lang="en-US" altLang="en-US" sz="2000" dirty="0" err="1" smtClean="0">
                <a:solidFill>
                  <a:schemeClr val="tx1"/>
                </a:solidFill>
              </a:rPr>
              <a:t>Wawancara</a:t>
            </a:r>
            <a:r>
              <a:rPr lang="en-US" altLang="en-US" sz="2000" dirty="0" smtClean="0">
                <a:solidFill>
                  <a:schemeClr val="tx1"/>
                </a:solidFill>
              </a:rPr>
              <a:t> :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salah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satu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keahlian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penting</a:t>
            </a:r>
            <a:r>
              <a:rPr lang="en-US" altLang="en-US" sz="2000" dirty="0" smtClean="0">
                <a:solidFill>
                  <a:schemeClr val="tx1"/>
                </a:solidFill>
              </a:rPr>
              <a:t>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perlu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dimiliki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seorang</a:t>
            </a:r>
            <a:r>
              <a:rPr lang="en-US" altLang="en-US" sz="2000" dirty="0" smtClean="0">
                <a:solidFill>
                  <a:schemeClr val="tx1"/>
                </a:solidFill>
              </a:rPr>
              <a:t> auditor.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Teknik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wawancara</a:t>
            </a:r>
            <a:r>
              <a:rPr lang="en-US" altLang="en-US" sz="2000" dirty="0" smtClean="0">
                <a:solidFill>
                  <a:schemeClr val="tx1"/>
                </a:solidFill>
              </a:rPr>
              <a:t>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baik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membuat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seseorang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lebih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santai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akan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bersedia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memberikan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informasi</a:t>
            </a:r>
            <a:r>
              <a:rPr lang="en-US" altLang="en-US" sz="2000" dirty="0" smtClean="0">
                <a:solidFill>
                  <a:schemeClr val="tx1"/>
                </a:solidFill>
              </a:rPr>
              <a:t> yang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kita</a:t>
            </a:r>
            <a:r>
              <a:rPr lang="en-US" altLang="en-US" sz="2000" dirty="0" smtClean="0">
                <a:solidFill>
                  <a:schemeClr val="tx1"/>
                </a:solidFill>
              </a:rPr>
              <a:t> </a:t>
            </a:r>
            <a:r>
              <a:rPr lang="en-US" altLang="en-US" sz="2000" dirty="0" err="1" smtClean="0">
                <a:solidFill>
                  <a:schemeClr val="tx1"/>
                </a:solidFill>
              </a:rPr>
              <a:t>butuhkan</a:t>
            </a:r>
            <a:r>
              <a:rPr lang="en-US" altLang="en-US" sz="2000" dirty="0" smtClean="0">
                <a:solidFill>
                  <a:schemeClr val="tx1"/>
                </a:solidFill>
              </a:rPr>
              <a:t>.</a:t>
            </a:r>
          </a:p>
          <a:p>
            <a:pPr marL="615950" indent="-342900">
              <a:buFont typeface="Wingdings" panose="05000000000000000000" pitchFamily="2" charset="2"/>
              <a:buChar char="q"/>
            </a:pPr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000" dirty="0" smtClean="0">
              <a:solidFill>
                <a:schemeClr val="tx1"/>
              </a:solidFill>
            </a:endParaRP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0988" indent="-280988">
              <a:buFont typeface="+mj-lt"/>
              <a:buAutoNum type="arabicPeriod" startAt="4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Mengumpulkan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r>
              <a:rPr lang="en-US" altLang="en-US" sz="2200" dirty="0" err="1" smtClean="0">
                <a:solidFill>
                  <a:schemeClr val="tx1"/>
                </a:solidFill>
              </a:rPr>
              <a:t>informasi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r>
              <a:rPr lang="en-US" sz="2000" dirty="0" err="1"/>
              <a:t>Menggunakan</a:t>
            </a:r>
            <a:r>
              <a:rPr lang="en-US" sz="2000" dirty="0"/>
              <a:t> </a:t>
            </a: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/>
              <a:t>rasio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trend </a:t>
            </a:r>
            <a:r>
              <a:rPr lang="en-US" sz="2000" dirty="0" err="1"/>
              <a:t>atas</a:t>
            </a:r>
            <a:r>
              <a:rPr lang="en-US" sz="2000" dirty="0"/>
              <a:t> data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membandingkannya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r>
              <a:rPr lang="en-US" sz="2000" dirty="0"/>
              <a:t>/rata-rata </a:t>
            </a:r>
            <a:r>
              <a:rPr lang="en-US" sz="2000" dirty="0" err="1"/>
              <a:t>industri</a:t>
            </a:r>
            <a:r>
              <a:rPr lang="en-US" sz="2000" dirty="0"/>
              <a:t>/ </a:t>
            </a:r>
            <a:r>
              <a:rPr lang="en-US" sz="2000" dirty="0" err="1"/>
              <a:t>kriteria</a:t>
            </a:r>
            <a:r>
              <a:rPr lang="en-US" sz="2000" dirty="0"/>
              <a:t> lain yang </a:t>
            </a:r>
            <a:r>
              <a:rPr lang="en-US" sz="2000" dirty="0" err="1"/>
              <a:t>relevan</a:t>
            </a:r>
            <a:r>
              <a:rPr lang="en-US" sz="2000" dirty="0"/>
              <a:t>. </a:t>
            </a:r>
          </a:p>
          <a:p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/>
              <a:t>dilakukannya</a:t>
            </a:r>
            <a:r>
              <a:rPr lang="en-US" sz="2000" dirty="0"/>
              <a:t> review </a:t>
            </a:r>
            <a:r>
              <a:rPr lang="en-US" sz="2000" dirty="0" err="1"/>
              <a:t>analitis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:</a:t>
            </a:r>
          </a:p>
          <a:p>
            <a:pPr marL="633413" indent="-352425">
              <a:buNone/>
            </a:pPr>
            <a:r>
              <a:rPr lang="en-US" sz="2000" dirty="0" smtClean="0"/>
              <a:t>(</a:t>
            </a:r>
            <a:r>
              <a:rPr lang="en-US" sz="2000" dirty="0"/>
              <a:t>a) </a:t>
            </a:r>
            <a:r>
              <a:rPr lang="en-US" sz="2000" dirty="0" err="1"/>
              <a:t>Memperoleh</a:t>
            </a:r>
            <a:r>
              <a:rPr lang="en-US" sz="2000" dirty="0"/>
              <a:t> </a:t>
            </a:r>
            <a:r>
              <a:rPr lang="en-US" sz="2000" dirty="0" err="1"/>
              <a:t>pemahaman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operasi</a:t>
            </a:r>
            <a:r>
              <a:rPr lang="en-US" sz="2000" dirty="0"/>
              <a:t> </a:t>
            </a:r>
            <a:r>
              <a:rPr lang="en-US" sz="2000" i="1" dirty="0"/>
              <a:t>auditee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.</a:t>
            </a:r>
          </a:p>
          <a:p>
            <a:pPr marL="280988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b) </a:t>
            </a:r>
            <a:r>
              <a:rPr lang="en-US" sz="2000" dirty="0" err="1"/>
              <a:t>Menandai</a:t>
            </a:r>
            <a:r>
              <a:rPr lang="en-US" sz="2000" dirty="0"/>
              <a:t> </a:t>
            </a:r>
            <a:r>
              <a:rPr lang="en-US" sz="2000" dirty="0" err="1"/>
              <a:t>variasi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trend yang </a:t>
            </a:r>
            <a:r>
              <a:rPr lang="en-US" sz="2000" dirty="0" err="1" smtClean="0"/>
              <a:t>signifikan</a:t>
            </a:r>
            <a:endParaRPr lang="en-US" sz="2000" dirty="0"/>
          </a:p>
          <a:p>
            <a:pPr marL="0" indent="280988">
              <a:buNone/>
            </a:pPr>
            <a:r>
              <a:rPr lang="en-US" sz="2000" dirty="0" smtClean="0"/>
              <a:t>(</a:t>
            </a:r>
            <a:r>
              <a:rPr lang="en-US" sz="2000" dirty="0"/>
              <a:t>c) </a:t>
            </a:r>
            <a:r>
              <a:rPr lang="en-US" sz="2000" dirty="0" err="1"/>
              <a:t>Menandai</a:t>
            </a:r>
            <a:r>
              <a:rPr lang="en-US" sz="2000" dirty="0"/>
              <a:t> area </a:t>
            </a:r>
            <a:r>
              <a:rPr lang="en-US" sz="2000" dirty="0" err="1"/>
              <a:t>spesifik</a:t>
            </a:r>
            <a:r>
              <a:rPr lang="en-US" sz="2000" dirty="0"/>
              <a:t> yang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potensi</a:t>
            </a:r>
            <a:r>
              <a:rPr lang="en-US" sz="2000" dirty="0"/>
              <a:t> </a:t>
            </a:r>
            <a:r>
              <a:rPr lang="en-US" sz="2000" dirty="0" err="1" smtClean="0"/>
              <a:t>masalah</a:t>
            </a:r>
            <a:endParaRPr lang="en-US" sz="2000" dirty="0"/>
          </a:p>
          <a:p>
            <a:pPr marL="633413" indent="-352425">
              <a:buNone/>
            </a:pPr>
            <a:r>
              <a:rPr lang="en-US" sz="2000" dirty="0" smtClean="0"/>
              <a:t>(d</a:t>
            </a:r>
            <a:r>
              <a:rPr lang="en-US" sz="2000" dirty="0"/>
              <a:t>) </a:t>
            </a:r>
            <a:r>
              <a:rPr lang="en-US" sz="2000" dirty="0" err="1"/>
              <a:t>Mengarahkan</a:t>
            </a:r>
            <a:r>
              <a:rPr lang="en-US" sz="2000" dirty="0"/>
              <a:t> audit </a:t>
            </a:r>
            <a:r>
              <a:rPr lang="en-US" sz="2000" dirty="0" err="1"/>
              <a:t>pada</a:t>
            </a:r>
            <a:r>
              <a:rPr lang="en-US" sz="2000" dirty="0"/>
              <a:t> area 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 smtClean="0"/>
              <a:t>perhatian</a:t>
            </a:r>
            <a:r>
              <a:rPr lang="en-US" sz="2000" dirty="0" smtClean="0"/>
              <a:t>             </a:t>
            </a:r>
            <a:r>
              <a:rPr lang="en-US" sz="2000" dirty="0" err="1"/>
              <a:t>khusus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 yang </a:t>
            </a:r>
            <a:r>
              <a:rPr lang="en-US" sz="2000" dirty="0" err="1"/>
              <a:t>tinggi</a:t>
            </a:r>
            <a:r>
              <a:rPr lang="en-US" sz="2000" dirty="0" smtClean="0"/>
              <a:t>.</a:t>
            </a:r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280988" indent="-280988">
              <a:buFont typeface="+mj-lt"/>
              <a:buAutoNum type="arabicPeriod" startAt="5"/>
            </a:pPr>
            <a:r>
              <a:rPr lang="en-US" altLang="en-US" sz="3200" dirty="0" err="1">
                <a:solidFill>
                  <a:schemeClr val="tx1"/>
                </a:solidFill>
              </a:rPr>
              <a:t>Mengamati</a:t>
            </a:r>
            <a:endParaRPr lang="en-US" altLang="en-US" sz="3200" dirty="0">
              <a:solidFill>
                <a:schemeClr val="tx1"/>
              </a:solidFill>
            </a:endParaRPr>
          </a:p>
          <a:p>
            <a:pPr marL="280988" indent="0">
              <a:buNone/>
            </a:pPr>
            <a:r>
              <a:rPr lang="en-US" sz="2000" dirty="0"/>
              <a:t>1.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(</a:t>
            </a:r>
            <a:r>
              <a:rPr lang="en-US" sz="2000" i="1" dirty="0"/>
              <a:t>on site tour</a:t>
            </a:r>
            <a:r>
              <a:rPr lang="en-US" sz="2000" dirty="0"/>
              <a:t>). </a:t>
            </a:r>
          </a:p>
          <a:p>
            <a:pPr marL="515938" indent="0">
              <a:buNone/>
            </a:pPr>
            <a:r>
              <a:rPr lang="en-US" sz="2000" dirty="0" smtClean="0"/>
              <a:t>Hal-</a:t>
            </a:r>
            <a:r>
              <a:rPr lang="en-US" sz="2000" dirty="0" err="1" smtClean="0"/>
              <a:t>hal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diperhatikan</a:t>
            </a:r>
            <a:r>
              <a:rPr lang="en-US" sz="2000" dirty="0"/>
              <a:t> auditor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saat</a:t>
            </a:r>
            <a:r>
              <a:rPr lang="en-US" sz="2000" dirty="0"/>
              <a:t> </a:t>
            </a:r>
            <a:r>
              <a:rPr lang="en-US" sz="2000" dirty="0" err="1"/>
              <a:t>pengamatan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</a:t>
            </a:r>
            <a:r>
              <a:rPr lang="en-US" sz="2000" dirty="0" smtClean="0"/>
              <a:t>:</a:t>
            </a:r>
            <a:endParaRPr lang="en-US" sz="2000" dirty="0"/>
          </a:p>
          <a:p>
            <a:pPr marL="515938" indent="0">
              <a:buNone/>
            </a:pPr>
            <a:r>
              <a:rPr lang="en-US" sz="2000" dirty="0"/>
              <a:t>      (a) </a:t>
            </a:r>
            <a:r>
              <a:rPr lang="en-US" sz="2000" dirty="0" err="1"/>
              <a:t>aktivitas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biasa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(b) </a:t>
            </a:r>
            <a:r>
              <a:rPr lang="en-US" sz="2000" dirty="0" err="1"/>
              <a:t>indikasi</a:t>
            </a:r>
            <a:r>
              <a:rPr lang="en-US" sz="2000" dirty="0"/>
              <a:t> </a:t>
            </a:r>
            <a:r>
              <a:rPr lang="en-US" sz="2000" dirty="0" err="1"/>
              <a:t>inefisiensi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(c) </a:t>
            </a:r>
            <a:r>
              <a:rPr lang="en-US" sz="2000" dirty="0" err="1"/>
              <a:t>fasilitas</a:t>
            </a:r>
            <a:r>
              <a:rPr lang="en-US" sz="2000" dirty="0"/>
              <a:t> yang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(d)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pekerjaannya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(e)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pegawai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(f) </a:t>
            </a:r>
            <a:r>
              <a:rPr lang="en-US" sz="2000" dirty="0" err="1"/>
              <a:t>pegawai</a:t>
            </a:r>
            <a:r>
              <a:rPr lang="en-US" sz="2000" dirty="0"/>
              <a:t> yang </a:t>
            </a:r>
            <a:r>
              <a:rPr lang="en-US" sz="2000" dirty="0" err="1"/>
              <a:t>menganggur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(g) </a:t>
            </a:r>
            <a:r>
              <a:rPr lang="en-US" sz="2000" dirty="0" err="1"/>
              <a:t>indikasi</a:t>
            </a:r>
            <a:r>
              <a:rPr lang="en-US" sz="2000" dirty="0"/>
              <a:t> </a:t>
            </a:r>
            <a:r>
              <a:rPr lang="en-US" sz="2000" dirty="0" err="1"/>
              <a:t>buruknya</a:t>
            </a:r>
            <a:r>
              <a:rPr lang="en-US" sz="2000" dirty="0"/>
              <a:t> </a:t>
            </a:r>
            <a:r>
              <a:rPr lang="en-US" sz="2000" dirty="0" err="1"/>
              <a:t>pemeliharaan</a:t>
            </a:r>
            <a:r>
              <a:rPr lang="en-US" sz="2000" dirty="0"/>
              <a:t> </a:t>
            </a:r>
            <a:r>
              <a:rPr lang="en-US" sz="2000" dirty="0" err="1"/>
              <a:t>peralatan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fasilitas</a:t>
            </a:r>
            <a:r>
              <a:rPr lang="en-US" sz="2000" dirty="0"/>
              <a:t>.</a:t>
            </a:r>
          </a:p>
          <a:p>
            <a:pPr marL="280988" indent="0">
              <a:buNone/>
            </a:pPr>
            <a:r>
              <a:rPr lang="en-US" sz="2000" dirty="0" smtClean="0"/>
              <a:t>2</a:t>
            </a:r>
            <a:r>
              <a:rPr lang="en-US" sz="2000" dirty="0"/>
              <a:t>. Review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bertahap</a:t>
            </a:r>
            <a:r>
              <a:rPr lang="en-US" sz="2000" dirty="0"/>
              <a:t> (</a:t>
            </a:r>
            <a:r>
              <a:rPr lang="en-US" sz="2000" i="1" dirty="0"/>
              <a:t>walk-throughs</a:t>
            </a:r>
            <a:r>
              <a:rPr lang="en-US" sz="2000" dirty="0"/>
              <a:t>). </a:t>
            </a:r>
          </a:p>
          <a:p>
            <a:pPr marL="515938" indent="44450">
              <a:buNone/>
            </a:pPr>
            <a:r>
              <a:rPr lang="en-US" sz="2000" dirty="0" err="1" smtClean="0"/>
              <a:t>Guna</a:t>
            </a:r>
            <a:r>
              <a:rPr lang="en-US" sz="2000" dirty="0" smtClean="0"/>
              <a:t> </a:t>
            </a:r>
            <a:r>
              <a:rPr lang="en-US" sz="2000" dirty="0" err="1"/>
              <a:t>mengetahui</a:t>
            </a:r>
            <a:r>
              <a:rPr lang="en-US" sz="2000" dirty="0"/>
              <a:t> :</a:t>
            </a:r>
          </a:p>
          <a:p>
            <a:pPr marL="515938" indent="0">
              <a:buNone/>
            </a:pPr>
            <a:r>
              <a:rPr lang="en-US" sz="2000" dirty="0"/>
              <a:t>      (a) </a:t>
            </a:r>
            <a:r>
              <a:rPr lang="en-US" sz="2000" dirty="0" err="1"/>
              <a:t>bagaimana</a:t>
            </a:r>
            <a:r>
              <a:rPr lang="en-US" sz="2000" dirty="0"/>
              <a:t> program/</a:t>
            </a:r>
            <a:r>
              <a:rPr lang="en-US" sz="2000" dirty="0" err="1"/>
              <a:t>aktivitas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(b) </a:t>
            </a:r>
            <a:r>
              <a:rPr lang="en-US" sz="2000" dirty="0" err="1"/>
              <a:t>manfaat</a:t>
            </a:r>
            <a:r>
              <a:rPr lang="en-US" sz="2000" dirty="0"/>
              <a:t>/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proses/</a:t>
            </a:r>
            <a:r>
              <a:rPr lang="en-US" sz="2000" dirty="0" err="1"/>
              <a:t>kegiatan</a:t>
            </a:r>
            <a:r>
              <a:rPr lang="en-US" sz="2000" dirty="0"/>
              <a:t> ; </a:t>
            </a:r>
          </a:p>
          <a:p>
            <a:pPr marL="515938" indent="0">
              <a:buNone/>
            </a:pPr>
            <a:r>
              <a:rPr lang="en-US" sz="2000" dirty="0"/>
              <a:t>      (c)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proses/</a:t>
            </a:r>
            <a:r>
              <a:rPr lang="en-US" sz="2000" dirty="0" err="1"/>
              <a:t>kegiatan</a:t>
            </a:r>
            <a:r>
              <a:rPr lang="en-US" sz="2000" dirty="0"/>
              <a:t>, </a:t>
            </a:r>
          </a:p>
          <a:p>
            <a:pPr marL="515938" indent="0">
              <a:buNone/>
            </a:pPr>
            <a:r>
              <a:rPr lang="en-US" sz="2000" dirty="0"/>
              <a:t>      (d) </a:t>
            </a:r>
            <a:r>
              <a:rPr lang="en-US" sz="2000" dirty="0" err="1"/>
              <a:t>kekuatan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kelemahan</a:t>
            </a:r>
            <a:r>
              <a:rPr lang="en-US" sz="2000" dirty="0"/>
              <a:t> </a:t>
            </a:r>
            <a:r>
              <a:rPr lang="en-US" sz="2000" dirty="0" err="1"/>
              <a:t>pengendalian</a:t>
            </a:r>
            <a:endParaRPr lang="en-US" sz="2000" dirty="0"/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19124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Membuat</a:t>
            </a:r>
            <a:r>
              <a:rPr lang="en-US" altLang="en-US" sz="2200" dirty="0" smtClean="0">
                <a:solidFill>
                  <a:schemeClr val="tx1"/>
                </a:solidFill>
              </a:rPr>
              <a:t> flowchart </a:t>
            </a:r>
            <a:endParaRPr lang="en-US" altLang="en-US" sz="2200" dirty="0">
              <a:solidFill>
                <a:schemeClr val="tx1"/>
              </a:solidFill>
            </a:endParaRPr>
          </a:p>
          <a:p>
            <a:r>
              <a:rPr lang="en-US" sz="2000" dirty="0" err="1"/>
              <a:t>Bertujuan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mendeskripsikan</a:t>
            </a:r>
            <a:r>
              <a:rPr lang="en-US" sz="2000" dirty="0"/>
              <a:t> </a:t>
            </a:r>
            <a:r>
              <a:rPr lang="en-US" sz="2000" i="1" dirty="0"/>
              <a:t>auditee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komprehensif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analisis</a:t>
            </a:r>
            <a:r>
              <a:rPr lang="en-US" sz="2000" dirty="0"/>
              <a:t> </a:t>
            </a:r>
            <a:r>
              <a:rPr lang="en-US" sz="2000" dirty="0" smtClean="0"/>
              <a:t>visual.</a:t>
            </a:r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2376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762000" y="609600"/>
            <a:ext cx="75438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280988" indent="-280988">
              <a:buFont typeface="+mj-lt"/>
              <a:buAutoNum type="arabicPeriod" startAt="7"/>
            </a:pPr>
            <a:r>
              <a:rPr lang="en-US" altLang="en-US" sz="2200" dirty="0" err="1" smtClean="0">
                <a:solidFill>
                  <a:schemeClr val="tx1"/>
                </a:solidFill>
              </a:rPr>
              <a:t>Laporan</a:t>
            </a:r>
            <a:r>
              <a:rPr lang="en-US" altLang="en-US" sz="2200" dirty="0" smtClean="0">
                <a:solidFill>
                  <a:schemeClr val="tx1"/>
                </a:solidFill>
              </a:rPr>
              <a:t> </a:t>
            </a:r>
            <a:endParaRPr lang="en-US" altLang="en-US" sz="2200" dirty="0">
              <a:solidFill>
                <a:schemeClr val="tx1"/>
              </a:solidFill>
            </a:endParaRPr>
          </a:p>
          <a:p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menunjukkan</a:t>
            </a:r>
            <a:r>
              <a:rPr lang="en-US" sz="2000" dirty="0"/>
              <a:t> </a:t>
            </a:r>
            <a:r>
              <a:rPr lang="en-US" sz="2000" dirty="0" err="1"/>
              <a:t>identifikasi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:</a:t>
            </a:r>
          </a:p>
          <a:p>
            <a:pPr marL="457200" indent="-457200">
              <a:buAutoNum type="alphaLcParenBoth"/>
            </a:pPr>
            <a:r>
              <a:rPr lang="en-US" sz="2000" dirty="0" err="1" smtClean="0"/>
              <a:t>Persoalan</a:t>
            </a:r>
            <a:r>
              <a:rPr lang="en-US" sz="2000" dirty="0" smtClean="0"/>
              <a:t>/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ditindak</a:t>
            </a:r>
            <a:r>
              <a:rPr lang="en-US" sz="2000" dirty="0"/>
              <a:t> </a:t>
            </a:r>
            <a:r>
              <a:rPr lang="en-US" sz="2000" dirty="0" err="1"/>
              <a:t>lanjuti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(</a:t>
            </a:r>
            <a:r>
              <a:rPr lang="en-US" sz="2000" i="1" dirty="0"/>
              <a:t>field work</a:t>
            </a:r>
            <a:r>
              <a:rPr lang="en-US" sz="2000" dirty="0"/>
              <a:t>) </a:t>
            </a:r>
            <a:r>
              <a:rPr lang="en-US" sz="2000" dirty="0" err="1"/>
              <a:t>guna</a:t>
            </a:r>
            <a:r>
              <a:rPr lang="en-US" sz="2000" dirty="0"/>
              <a:t> </a:t>
            </a:r>
            <a:r>
              <a:rPr lang="en-US" sz="2000" dirty="0" err="1"/>
              <a:t>memecahkan</a:t>
            </a:r>
            <a:r>
              <a:rPr lang="en-US" sz="2000" dirty="0"/>
              <a:t> </a:t>
            </a:r>
            <a:r>
              <a:rPr lang="en-US" sz="2000" dirty="0" err="1"/>
              <a:t>persoalan</a:t>
            </a:r>
            <a:r>
              <a:rPr lang="en-US" sz="2000" dirty="0"/>
              <a:t>/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terkandung</a:t>
            </a:r>
            <a:r>
              <a:rPr lang="en-US" sz="2000" dirty="0"/>
              <a:t> </a:t>
            </a:r>
            <a:r>
              <a:rPr lang="en-US" sz="2000" dirty="0" err="1"/>
              <a:t>didalamnya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bahan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menyusun</a:t>
            </a:r>
            <a:r>
              <a:rPr lang="en-US" sz="2000" dirty="0"/>
              <a:t>/ </a:t>
            </a:r>
            <a:r>
              <a:rPr lang="en-US" sz="2000" dirty="0" err="1"/>
              <a:t>mengembangkan</a:t>
            </a:r>
            <a:r>
              <a:rPr lang="en-US" sz="2000" dirty="0"/>
              <a:t> program audit. </a:t>
            </a:r>
            <a:endParaRPr lang="en-US" sz="2000" dirty="0" smtClean="0"/>
          </a:p>
          <a:p>
            <a:pPr marL="457200" indent="-457200">
              <a:buAutoNum type="alphaLcParenBoth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temuan</a:t>
            </a:r>
            <a:r>
              <a:rPr lang="en-US" sz="2000" dirty="0"/>
              <a:t> audit yang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ditindak</a:t>
            </a:r>
            <a:r>
              <a:rPr lang="en-US" sz="2000" dirty="0"/>
              <a:t> </a:t>
            </a:r>
            <a:r>
              <a:rPr lang="en-US" sz="2000" dirty="0" err="1"/>
              <a:t>lanjuti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subtantif</a:t>
            </a:r>
            <a:r>
              <a:rPr lang="en-US" sz="2000" dirty="0"/>
              <a:t>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demikian</a:t>
            </a:r>
            <a:r>
              <a:rPr lang="en-US" sz="2000" dirty="0"/>
              <a:t> </a:t>
            </a:r>
            <a:r>
              <a:rPr lang="en-US" sz="2000" dirty="0" err="1"/>
              <a:t>umumnya</a:t>
            </a:r>
            <a:r>
              <a:rPr lang="en-US" sz="2000" dirty="0"/>
              <a:t> </a:t>
            </a:r>
            <a:r>
              <a:rPr lang="en-US" sz="2000" dirty="0" err="1"/>
              <a:t>diringkas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dibicarakan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dirty="0"/>
              <a:t> </a:t>
            </a:r>
            <a:r>
              <a:rPr lang="en-US" sz="2000" i="1" dirty="0"/>
              <a:t>auditee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manajemen</a:t>
            </a:r>
            <a:r>
              <a:rPr lang="en-US" sz="2000" i="1" dirty="0"/>
              <a:t> auditee</a:t>
            </a:r>
            <a:r>
              <a:rPr lang="en-US" sz="2000" dirty="0"/>
              <a:t> </a:t>
            </a:r>
            <a:r>
              <a:rPr lang="en-US" sz="2000" dirty="0" err="1"/>
              <a:t>menganggap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perbaikan</a:t>
            </a:r>
            <a:r>
              <a:rPr lang="en-US" sz="2000" dirty="0"/>
              <a:t>/</a:t>
            </a:r>
            <a:r>
              <a:rPr lang="en-US" sz="2000" dirty="0" err="1"/>
              <a:t>penyempurnaan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langsung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, </a:t>
            </a:r>
            <a:r>
              <a:rPr lang="en-US" sz="2000" dirty="0" err="1"/>
              <a:t>maka</a:t>
            </a:r>
            <a:r>
              <a:rPr lang="en-US" sz="2000" dirty="0"/>
              <a:t> auditor </a:t>
            </a:r>
            <a:r>
              <a:rPr lang="en-US" sz="2000" dirty="0" err="1"/>
              <a:t>menyusun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yang </a:t>
            </a:r>
            <a:r>
              <a:rPr lang="en-US" sz="2000" dirty="0" err="1"/>
              <a:t>berkenaan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 smtClean="0"/>
              <a:t>.</a:t>
            </a:r>
          </a:p>
          <a:p>
            <a:pPr marL="457200" indent="-457200">
              <a:buAutoNum type="alphaLcParenBoth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estimasi</a:t>
            </a:r>
            <a:r>
              <a:rPr lang="en-US" sz="2000" dirty="0"/>
              <a:t> </a:t>
            </a:r>
            <a:r>
              <a:rPr lang="en-US" sz="2000" dirty="0" err="1"/>
              <a:t>waktu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sumberdaya</a:t>
            </a:r>
            <a:r>
              <a:rPr lang="en-US" sz="2000" dirty="0"/>
              <a:t> (</a:t>
            </a:r>
            <a:r>
              <a:rPr lang="en-US" sz="2000" dirty="0" err="1"/>
              <a:t>staf</a:t>
            </a:r>
            <a:r>
              <a:rPr lang="en-US" sz="2000" dirty="0"/>
              <a:t> auditor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anggaran</a:t>
            </a:r>
            <a:r>
              <a:rPr lang="en-US" sz="2000" dirty="0"/>
              <a:t>) yang </a:t>
            </a:r>
            <a:r>
              <a:rPr lang="en-US" sz="2000" dirty="0" err="1"/>
              <a:t>diperlukan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pekerjaan</a:t>
            </a:r>
            <a:r>
              <a:rPr lang="en-US" sz="2000" dirty="0"/>
              <a:t> </a:t>
            </a:r>
            <a:r>
              <a:rPr lang="en-US" sz="2000" dirty="0" err="1"/>
              <a:t>lapangan</a:t>
            </a:r>
            <a:r>
              <a:rPr lang="en-US" sz="2000" dirty="0"/>
              <a:t> (</a:t>
            </a:r>
            <a:r>
              <a:rPr lang="en-US" sz="2000" i="1" dirty="0"/>
              <a:t>field work</a:t>
            </a:r>
            <a:r>
              <a:rPr lang="en-US" sz="2000" dirty="0"/>
              <a:t>)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.</a:t>
            </a:r>
          </a:p>
          <a:p>
            <a:endParaRPr lang="en-US" altLang="en-US" sz="20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  <a:p>
            <a:endParaRPr lang="en-US" altLang="en-US" sz="2200" dirty="0">
              <a:solidFill>
                <a:schemeClr val="tx1"/>
              </a:solidFill>
            </a:endParaRPr>
          </a:p>
          <a:p>
            <a:endParaRPr lang="en-US" altLang="en-US" sz="2200" dirty="0" smtClean="0">
              <a:solidFill>
                <a:schemeClr val="tx1"/>
              </a:solidFill>
            </a:endParaRP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dirty="0" smtClean="0">
                <a:latin typeface="Arial" charset="0"/>
              </a:rPr>
              <a:t>2015</a:t>
            </a:r>
            <a:endParaRPr lang="en-US" altLang="en-US" sz="1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87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3183</TotalTime>
  <Words>644</Words>
  <Application>Microsoft Office PowerPoint</Application>
  <PresentationFormat>On-screen Show (4:3)</PresentationFormat>
  <Paragraphs>132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Fakultas Ekonomi UGM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Suwardjono</dc:creator>
  <cp:lastModifiedBy>Akt</cp:lastModifiedBy>
  <cp:revision>188</cp:revision>
  <dcterms:created xsi:type="dcterms:W3CDTF">2000-07-14T04:53:58Z</dcterms:created>
  <dcterms:modified xsi:type="dcterms:W3CDTF">2015-10-20T07:44:36Z</dcterms:modified>
</cp:coreProperties>
</file>