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8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76F31-C0BF-457B-A874-94CB5683E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905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9FE19-F384-4710-8DDA-0164F4128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345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955-FE4E-4A47-B6EF-C0E3B1C67A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955-FE4E-4A47-B6EF-C0E3B1C67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955-FE4E-4A47-B6EF-C0E3B1C67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955-FE4E-4A47-B6EF-C0E3B1C67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955-FE4E-4A47-B6EF-C0E3B1C67A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955-FE4E-4A47-B6EF-C0E3B1C67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955-FE4E-4A47-B6EF-C0E3B1C67A6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955-FE4E-4A47-B6EF-C0E3B1C67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955-FE4E-4A47-B6EF-C0E3B1C67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955-FE4E-4A47-B6EF-C0E3B1C67A6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955-FE4E-4A47-B6EF-C0E3B1C67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DD39955-FE4E-4A47-B6EF-C0E3B1C67A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PERTEMUAN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500" b="1" dirty="0" smtClean="0"/>
              <a:t>PENDAHULUAN</a:t>
            </a:r>
            <a:endParaRPr lang="en-US" sz="35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955-FE4E-4A47-B6EF-C0E3B1C67A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91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10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Sarbanes-Oxley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federal Amerika </a:t>
            </a:r>
            <a:r>
              <a:rPr lang="en-US" dirty="0" err="1" smtClean="0"/>
              <a:t>Serikat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/>
              <a:t> </a:t>
            </a:r>
            <a:r>
              <a:rPr lang="en-US" b="1" dirty="0" smtClean="0"/>
              <a:t>30 </a:t>
            </a:r>
            <a:r>
              <a:rPr lang="en-US" b="1" dirty="0" err="1" smtClean="0"/>
              <a:t>Juli</a:t>
            </a:r>
            <a:r>
              <a:rPr lang="en-US" b="1" dirty="0" smtClean="0"/>
              <a:t> 2002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skandal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(Enron, Tyco International, Adelphia, Peregrine System, WorldCom)</a:t>
            </a:r>
          </a:p>
          <a:p>
            <a:r>
              <a:rPr lang="en-US" dirty="0" err="1" smtClean="0"/>
              <a:t>Pencetusnya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Paul Sarbanes (Senator) </a:t>
            </a:r>
            <a:r>
              <a:rPr lang="en-US" dirty="0" err="1" smtClean="0"/>
              <a:t>dan</a:t>
            </a:r>
            <a:r>
              <a:rPr lang="en-US" dirty="0" smtClean="0"/>
              <a:t> Michael G. Oxley (</a:t>
            </a:r>
            <a:r>
              <a:rPr lang="en-US" dirty="0" err="1" smtClean="0"/>
              <a:t>Representatif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955-FE4E-4A47-B6EF-C0E3B1C67A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4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10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Skandal</a:t>
            </a:r>
            <a:r>
              <a:rPr lang="en-US" dirty="0" smtClean="0"/>
              <a:t> Enron </a:t>
            </a:r>
          </a:p>
          <a:p>
            <a:r>
              <a:rPr lang="en-US" dirty="0" smtClean="0"/>
              <a:t>Perusahaan yang </a:t>
            </a:r>
            <a:r>
              <a:rPr lang="en-US" dirty="0" err="1" smtClean="0"/>
              <a:t>bergerak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endParaRPr lang="en-US" dirty="0" smtClean="0"/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ke-7 </a:t>
            </a:r>
            <a:r>
              <a:rPr lang="en-US" dirty="0" err="1" smtClean="0"/>
              <a:t>terbesar</a:t>
            </a:r>
            <a:r>
              <a:rPr lang="en-US" dirty="0" smtClean="0"/>
              <a:t> di Amerika </a:t>
            </a:r>
            <a:r>
              <a:rPr lang="en-US" dirty="0" err="1" smtClean="0"/>
              <a:t>Serikat</a:t>
            </a:r>
            <a:r>
              <a:rPr lang="en-US" dirty="0" smtClean="0"/>
              <a:t> (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/>
              <a:t> </a:t>
            </a:r>
            <a:r>
              <a:rPr lang="en-US" dirty="0" err="1" smtClean="0"/>
              <a:t>kurun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15 </a:t>
            </a:r>
            <a:r>
              <a:rPr lang="en-US" dirty="0" err="1" smtClean="0"/>
              <a:t>tahun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21.000 orang,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$ 90/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Tahun</a:t>
            </a:r>
            <a:r>
              <a:rPr lang="en-US" dirty="0" smtClean="0"/>
              <a:t> 2000 </a:t>
            </a:r>
            <a:r>
              <a:rPr lang="en-US" dirty="0" err="1" smtClean="0"/>
              <a:t>membukukan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$ 100 </a:t>
            </a:r>
            <a:r>
              <a:rPr lang="en-US" dirty="0" err="1" smtClean="0"/>
              <a:t>milyar</a:t>
            </a:r>
            <a:endParaRPr lang="en-US" dirty="0" smtClean="0"/>
          </a:p>
          <a:p>
            <a:r>
              <a:rPr lang="en-US" dirty="0" err="1" smtClean="0"/>
              <a:t>Tahun</a:t>
            </a:r>
            <a:r>
              <a:rPr lang="en-US" dirty="0" smtClean="0"/>
              <a:t> 2001 </a:t>
            </a:r>
            <a:r>
              <a:rPr lang="en-US" dirty="0" err="1" smtClean="0"/>
              <a:t>mengumumkan</a:t>
            </a:r>
            <a:r>
              <a:rPr lang="en-US" dirty="0" smtClean="0"/>
              <a:t> </a:t>
            </a:r>
            <a:r>
              <a:rPr lang="en-US" dirty="0" err="1" smtClean="0"/>
              <a:t>kebangkrutan</a:t>
            </a:r>
            <a:endParaRPr lang="en-US" dirty="0" smtClean="0"/>
          </a:p>
          <a:p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$ 0,45</a:t>
            </a:r>
          </a:p>
          <a:p>
            <a:r>
              <a:rPr lang="en-US" dirty="0" smtClean="0"/>
              <a:t>PHK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AS (4.000 </a:t>
            </a:r>
            <a:r>
              <a:rPr lang="en-US" dirty="0" err="1" smtClean="0"/>
              <a:t>karyawan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955-FE4E-4A47-B6EF-C0E3B1C67A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b="1" dirty="0" err="1" smtClean="0"/>
              <a:t>Definisi</a:t>
            </a:r>
            <a:r>
              <a:rPr lang="en-US" sz="3000" b="1" dirty="0" smtClean="0"/>
              <a:t> Audit Internal</a:t>
            </a:r>
          </a:p>
          <a:p>
            <a:pPr marL="0" indent="0">
              <a:buNone/>
            </a:pPr>
            <a:r>
              <a:rPr lang="en-US" dirty="0" smtClean="0"/>
              <a:t>Auditor Internal di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audit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senior.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mendefinisikan</a:t>
            </a:r>
            <a:r>
              <a:rPr lang="en-US" dirty="0" smtClean="0"/>
              <a:t> audit internal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Menurut</a:t>
            </a:r>
            <a:r>
              <a:rPr lang="en-US" b="1" dirty="0" smtClean="0"/>
              <a:t> IIA (Institute of Internal Auditors)</a:t>
            </a:r>
            <a:r>
              <a:rPr lang="en-US" dirty="0" smtClean="0"/>
              <a:t> : Audit internal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 yang </a:t>
            </a:r>
            <a:r>
              <a:rPr lang="en-US" dirty="0" err="1" smtClean="0"/>
              <a:t>independen</a:t>
            </a:r>
            <a:r>
              <a:rPr lang="en-US" dirty="0" smtClean="0"/>
              <a:t>, </a:t>
            </a:r>
            <a:r>
              <a:rPr lang="en-US" dirty="0" err="1" smtClean="0"/>
              <a:t>objektif</a:t>
            </a:r>
            <a:r>
              <a:rPr lang="en-US" dirty="0" smtClean="0"/>
              <a:t> yang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yang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keefektifan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, </a:t>
            </a:r>
            <a:r>
              <a:rPr lang="en-US" dirty="0" err="1" smtClean="0"/>
              <a:t>pengendalian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proses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Menurut</a:t>
            </a:r>
            <a:r>
              <a:rPr lang="en-US" b="1" dirty="0" smtClean="0"/>
              <a:t> Sawyer </a:t>
            </a:r>
            <a:r>
              <a:rPr lang="en-US" dirty="0" smtClean="0"/>
              <a:t>: Audit internal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yang </a:t>
            </a: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auditor internal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(1)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r>
              <a:rPr lang="en-US" dirty="0" smtClean="0"/>
              <a:t>; (2)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diminimalisir</a:t>
            </a:r>
            <a:r>
              <a:rPr lang="en-US" dirty="0" smtClean="0"/>
              <a:t>; (3)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dipatuhi</a:t>
            </a:r>
            <a:r>
              <a:rPr lang="en-US" dirty="0" smtClean="0"/>
              <a:t>; (4) target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; (5)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; (6)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955-FE4E-4A47-B6EF-C0E3B1C67A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5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 err="1" smtClean="0"/>
              <a:t>Perkembangan</a:t>
            </a:r>
            <a:r>
              <a:rPr lang="en-US" sz="3000" b="1" dirty="0" smtClean="0"/>
              <a:t> Internal Auditing</a:t>
            </a:r>
          </a:p>
          <a:p>
            <a:r>
              <a:rPr lang="en-US" dirty="0" smtClean="0"/>
              <a:t>Internal Audit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berevolusi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tadinya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yang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. </a:t>
            </a:r>
            <a:r>
              <a:rPr lang="en-US" dirty="0" err="1" smtClean="0"/>
              <a:t>Dulu</a:t>
            </a:r>
            <a:r>
              <a:rPr lang="en-US" dirty="0" smtClean="0"/>
              <a:t> internal audit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tiri</a:t>
            </a:r>
            <a:r>
              <a:rPr lang="en-US" dirty="0" smtClean="0"/>
              <a:t>” </a:t>
            </a:r>
            <a:r>
              <a:rPr lang="en-US" dirty="0" err="1" smtClean="0"/>
              <a:t>dari</a:t>
            </a:r>
            <a:r>
              <a:rPr lang="en-US" dirty="0" smtClean="0"/>
              <a:t> auditor </a:t>
            </a:r>
            <a:r>
              <a:rPr lang="en-US" dirty="0" err="1" smtClean="0"/>
              <a:t>eksternal</a:t>
            </a:r>
            <a:r>
              <a:rPr lang="en-US" dirty="0" smtClean="0"/>
              <a:t>,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955-FE4E-4A47-B6EF-C0E3B1C67A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55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10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Jaman</a:t>
            </a:r>
            <a:r>
              <a:rPr lang="en-US" b="1" dirty="0" smtClean="0"/>
              <a:t> </a:t>
            </a:r>
            <a:r>
              <a:rPr lang="en-US" b="1" dirty="0" err="1" smtClean="0"/>
              <a:t>Kuno</a:t>
            </a:r>
            <a:endParaRPr lang="en-US" b="1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jaman</a:t>
            </a:r>
            <a:r>
              <a:rPr lang="en-US" dirty="0" smtClean="0"/>
              <a:t> Mesopotamia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titik</a:t>
            </a:r>
            <a:r>
              <a:rPr lang="en-US" dirty="0" smtClean="0"/>
              <a:t>, </a:t>
            </a:r>
            <a:r>
              <a:rPr lang="en-US" dirty="0" err="1" smtClean="0"/>
              <a:t>centang</a:t>
            </a:r>
            <a:r>
              <a:rPr lang="en-US" dirty="0" smtClean="0"/>
              <a:t>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Mesir</a:t>
            </a:r>
            <a:r>
              <a:rPr lang="en-US" dirty="0" smtClean="0"/>
              <a:t> </a:t>
            </a:r>
            <a:r>
              <a:rPr lang="en-US" dirty="0" err="1" smtClean="0"/>
              <a:t>Kuno</a:t>
            </a:r>
            <a:r>
              <a:rPr lang="en-US" dirty="0" smtClean="0"/>
              <a:t>, </a:t>
            </a:r>
            <a:r>
              <a:rPr lang="en-US" dirty="0" err="1" smtClean="0"/>
              <a:t>Tiongkok</a:t>
            </a:r>
            <a:r>
              <a:rPr lang="en-US" dirty="0" smtClean="0"/>
              <a:t>, </a:t>
            </a:r>
            <a:r>
              <a:rPr lang="en-US" dirty="0" err="1" smtClean="0"/>
              <a:t>Pesia</a:t>
            </a:r>
            <a:r>
              <a:rPr lang="en-US" dirty="0" smtClean="0"/>
              <a:t>, </a:t>
            </a:r>
            <a:r>
              <a:rPr lang="en-US" dirty="0" err="1" smtClean="0"/>
              <a:t>Yahudi</a:t>
            </a:r>
            <a:r>
              <a:rPr lang="en-US" dirty="0"/>
              <a:t> </a:t>
            </a:r>
            <a:r>
              <a:rPr lang="en-US" dirty="0" smtClean="0"/>
              <a:t>juga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yang </a:t>
            </a:r>
            <a:r>
              <a:rPr lang="en-US" dirty="0" err="1" smtClean="0"/>
              <a:t>serupa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: Orang </a:t>
            </a:r>
            <a:r>
              <a:rPr lang="en-US" dirty="0" err="1" smtClean="0"/>
              <a:t>Mesir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gandum</a:t>
            </a:r>
            <a:r>
              <a:rPr lang="en-US" dirty="0" smtClean="0"/>
              <a:t>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lumbung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gandum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Roma </a:t>
            </a:r>
            <a:r>
              <a:rPr lang="en-US" dirty="0" err="1" smtClean="0"/>
              <a:t>kuno</a:t>
            </a:r>
            <a:r>
              <a:rPr lang="en-US" dirty="0" smtClean="0"/>
              <a:t> </a:t>
            </a:r>
            <a:r>
              <a:rPr lang="en-US" dirty="0" err="1" smtClean="0"/>
              <a:t>mempekerjakan</a:t>
            </a:r>
            <a:r>
              <a:rPr lang="en-US" dirty="0" smtClean="0"/>
              <a:t> “</a:t>
            </a:r>
            <a:r>
              <a:rPr lang="en-US" i="1" dirty="0" smtClean="0"/>
              <a:t>hearing of accounts</a:t>
            </a:r>
            <a:r>
              <a:rPr lang="en-US" dirty="0" smtClean="0"/>
              <a:t>” . Para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kecurangan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dana.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955-FE4E-4A47-B6EF-C0E3B1C67A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6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10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Jaman</a:t>
            </a:r>
            <a:r>
              <a:rPr lang="en-US" b="1" dirty="0" smtClean="0"/>
              <a:t> </a:t>
            </a:r>
            <a:r>
              <a:rPr lang="en-US" b="1" dirty="0" err="1" smtClean="0"/>
              <a:t>Pertengahan</a:t>
            </a:r>
            <a:endParaRPr lang="en-US" b="1" dirty="0" smtClean="0"/>
          </a:p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kekaisaran</a:t>
            </a:r>
            <a:r>
              <a:rPr lang="en-US" dirty="0" smtClean="0"/>
              <a:t> Roma </a:t>
            </a:r>
            <a:r>
              <a:rPr lang="en-US" dirty="0" err="1" smtClean="0"/>
              <a:t>runtuh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juga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 </a:t>
            </a:r>
            <a:r>
              <a:rPr lang="en-US" dirty="0" err="1" smtClean="0"/>
              <a:t>Penguasa-penguasa</a:t>
            </a:r>
            <a:r>
              <a:rPr lang="en-US" dirty="0" smtClean="0"/>
              <a:t>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,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timbullah</a:t>
            </a:r>
            <a:r>
              <a:rPr lang="en-US" dirty="0" smtClean="0"/>
              <a:t> audit </a:t>
            </a:r>
            <a:r>
              <a:rPr lang="en-US" dirty="0" err="1" smtClean="0"/>
              <a:t>pertama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(</a:t>
            </a:r>
            <a:r>
              <a:rPr lang="en-US" dirty="0" err="1" smtClean="0"/>
              <a:t>Debet</a:t>
            </a:r>
            <a:r>
              <a:rPr lang="en-US" dirty="0" smtClean="0"/>
              <a:t> &amp; </a:t>
            </a:r>
            <a:r>
              <a:rPr lang="en-US" dirty="0" err="1" smtClean="0"/>
              <a:t>Kredit</a:t>
            </a:r>
            <a:r>
              <a:rPr lang="en-US" dirty="0" smtClean="0"/>
              <a:t>), yang </a:t>
            </a:r>
            <a:r>
              <a:rPr lang="en-US" dirty="0" err="1" smtClean="0"/>
              <a:t>menyebabkan</a:t>
            </a:r>
            <a:r>
              <a:rPr lang="en-US" dirty="0" smtClean="0"/>
              <a:t> audit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955-FE4E-4A47-B6EF-C0E3B1C67A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4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10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Revolusi</a:t>
            </a:r>
            <a:r>
              <a:rPr lang="en-US" b="1" dirty="0" smtClean="0"/>
              <a:t> </a:t>
            </a:r>
            <a:r>
              <a:rPr lang="en-US" b="1" dirty="0" err="1" smtClean="0"/>
              <a:t>Industri</a:t>
            </a:r>
            <a:endParaRPr lang="en-US" b="1" dirty="0" smtClean="0"/>
          </a:p>
          <a:p>
            <a:r>
              <a:rPr lang="en-US" dirty="0" smtClean="0"/>
              <a:t>Audit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kenal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jaman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Verifikasi</a:t>
            </a:r>
            <a:r>
              <a:rPr lang="en-US" dirty="0" smtClean="0"/>
              <a:t> audit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mencocokkan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Masa </a:t>
            </a:r>
            <a:r>
              <a:rPr lang="en-US" b="1" dirty="0" err="1" smtClean="0"/>
              <a:t>Sekarang</a:t>
            </a:r>
            <a:endParaRPr lang="en-US" b="1" dirty="0" smtClean="0"/>
          </a:p>
          <a:p>
            <a:r>
              <a:rPr lang="en-US" dirty="0" err="1" smtClean="0"/>
              <a:t>Pengusaha-pengusaha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menanamkan</a:t>
            </a:r>
            <a:r>
              <a:rPr lang="en-US" dirty="0" smtClean="0"/>
              <a:t> </a:t>
            </a:r>
            <a:r>
              <a:rPr lang="en-US" dirty="0" err="1" smtClean="0"/>
              <a:t>modalnya</a:t>
            </a:r>
            <a:r>
              <a:rPr lang="en-US" dirty="0" smtClean="0"/>
              <a:t> di </a:t>
            </a:r>
            <a:r>
              <a:rPr lang="en-US" dirty="0" err="1" smtClean="0"/>
              <a:t>perusahaan</a:t>
            </a:r>
            <a:r>
              <a:rPr lang="en-US" dirty="0" smtClean="0"/>
              <a:t> AS.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orang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mencek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didatangkanlah</a:t>
            </a:r>
            <a:r>
              <a:rPr lang="en-US" dirty="0" smtClean="0"/>
              <a:t> auditor </a:t>
            </a:r>
            <a:r>
              <a:rPr lang="en-US" dirty="0" err="1" smtClean="0"/>
              <a:t>Inggris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955-FE4E-4A47-B6EF-C0E3B1C67A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4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10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Perbedaan</a:t>
            </a:r>
            <a:r>
              <a:rPr lang="en-US" b="1" dirty="0" smtClean="0"/>
              <a:t> Auditor </a:t>
            </a:r>
            <a:r>
              <a:rPr lang="en-US" b="1" dirty="0" err="1" smtClean="0"/>
              <a:t>Eksternal</a:t>
            </a:r>
            <a:r>
              <a:rPr lang="en-US" b="1" dirty="0" smtClean="0"/>
              <a:t> &amp; Internal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955-FE4E-4A47-B6EF-C0E3B1C67A66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008477"/>
              </p:ext>
            </p:extLst>
          </p:nvPr>
        </p:nvGraphicFramePr>
        <p:xfrm>
          <a:off x="838200" y="1557337"/>
          <a:ext cx="7732284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3" imgW="5267420" imgH="2676391" progId="Excel.Sheet.12">
                  <p:embed/>
                </p:oleObj>
              </mc:Choice>
              <mc:Fallback>
                <p:oleObj name="Worksheet" r:id="rId3" imgW="5267420" imgH="267639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557337"/>
                        <a:ext cx="7732284" cy="3929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734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Kriteria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Profesi</a:t>
            </a:r>
            <a:r>
              <a:rPr lang="en-US" b="1" dirty="0" smtClean="0"/>
              <a:t> Auditor Internal</a:t>
            </a:r>
          </a:p>
          <a:p>
            <a:pPr marL="339725" indent="-339725">
              <a:buFont typeface="+mj-lt"/>
              <a:buAutoNum type="arabicPeriod"/>
            </a:pP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publik</a:t>
            </a:r>
            <a:r>
              <a:rPr lang="en-US" dirty="0" smtClean="0"/>
              <a:t>.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mempromosikan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</a:t>
            </a:r>
          </a:p>
          <a:p>
            <a:pPr marL="339725" indent="-339725">
              <a:buFont typeface="+mj-lt"/>
              <a:buAutoNum type="arabicPeriod"/>
            </a:pPr>
            <a:r>
              <a:rPr lang="en-US" b="1" dirty="0" err="1" smtClean="0"/>
              <a:t>Pelatihan</a:t>
            </a:r>
            <a:r>
              <a:rPr lang="en-US" b="1" dirty="0" smtClean="0"/>
              <a:t> yang </a:t>
            </a:r>
            <a:r>
              <a:rPr lang="en-US" b="1" dirty="0" err="1" smtClean="0"/>
              <a:t>panjang</a:t>
            </a:r>
            <a:r>
              <a:rPr lang="en-US" dirty="0" smtClean="0"/>
              <a:t>. </a:t>
            </a:r>
            <a:r>
              <a:rPr lang="en-US" dirty="0" err="1" smtClean="0"/>
              <a:t>Departmen</a:t>
            </a:r>
            <a:r>
              <a:rPr lang="en-US" dirty="0" smtClean="0"/>
              <a:t> Auditor Internal </a:t>
            </a:r>
            <a:r>
              <a:rPr lang="en-US" dirty="0" err="1" smtClean="0"/>
              <a:t>merekrut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 yang </a:t>
            </a:r>
            <a:r>
              <a:rPr lang="en-US" dirty="0" err="1" smtClean="0"/>
              <a:t>beragam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, lulus </a:t>
            </a:r>
            <a:r>
              <a:rPr lang="en-US" dirty="0" err="1" smtClean="0"/>
              <a:t>tes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lah</a:t>
            </a:r>
            <a:r>
              <a:rPr lang="en-US" dirty="0" smtClean="0"/>
              <a:t> yang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.</a:t>
            </a:r>
          </a:p>
          <a:p>
            <a:pPr marL="339725" indent="-339725">
              <a:buFont typeface="+mj-lt"/>
              <a:buAutoNum type="arabicPeriod"/>
            </a:pPr>
            <a:r>
              <a:rPr lang="en-US" b="1" dirty="0" err="1" smtClean="0"/>
              <a:t>Kode</a:t>
            </a:r>
            <a:r>
              <a:rPr lang="en-US" b="1" dirty="0" smtClean="0"/>
              <a:t> </a:t>
            </a:r>
            <a:r>
              <a:rPr lang="en-US" b="1" dirty="0" err="1" smtClean="0"/>
              <a:t>Etik</a:t>
            </a:r>
            <a:r>
              <a:rPr lang="en-US" dirty="0" smtClean="0"/>
              <a:t>. Auditor Internal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pPr marL="339725" indent="-339725">
              <a:buFont typeface="+mj-lt"/>
              <a:buAutoNum type="arabicPeriod"/>
            </a:pPr>
            <a:r>
              <a:rPr lang="en-US" b="1" dirty="0" err="1" smtClean="0"/>
              <a:t>Keanggotan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Ikatan</a:t>
            </a:r>
            <a:r>
              <a:rPr lang="en-US" dirty="0" smtClean="0"/>
              <a:t>. Di AS, IIA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auditor internal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bersertifikat</a:t>
            </a:r>
            <a:r>
              <a:rPr lang="en-US" dirty="0" smtClean="0"/>
              <a:t> (CIA). </a:t>
            </a:r>
            <a:r>
              <a:rPr lang="en-US" dirty="0" err="1" smtClean="0"/>
              <a:t>Namun</a:t>
            </a:r>
            <a:r>
              <a:rPr lang="en-US" dirty="0" smtClean="0"/>
              <a:t> di </a:t>
            </a:r>
            <a:r>
              <a:rPr lang="en-US" dirty="0" err="1" smtClean="0"/>
              <a:t>Inggris</a:t>
            </a:r>
            <a:r>
              <a:rPr lang="en-US" dirty="0" smtClean="0"/>
              <a:t> &amp; </a:t>
            </a:r>
            <a:r>
              <a:rPr lang="en-US" dirty="0" err="1" smtClean="0"/>
              <a:t>Irlandia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955-FE4E-4A47-B6EF-C0E3B1C67A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4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10200"/>
          </a:xfrm>
        </p:spPr>
        <p:txBody>
          <a:bodyPr/>
          <a:lstStyle/>
          <a:p>
            <a:pPr marL="339725" indent="-339725">
              <a:buFont typeface="+mj-lt"/>
              <a:buAutoNum type="arabicPeriod" startAt="5"/>
            </a:pPr>
            <a:r>
              <a:rPr lang="en-US" b="1" dirty="0" err="1" smtClean="0"/>
              <a:t>Publikasi</a:t>
            </a:r>
            <a:r>
              <a:rPr lang="en-US" b="1" dirty="0" smtClean="0"/>
              <a:t> </a:t>
            </a:r>
            <a:r>
              <a:rPr lang="en-US" b="1" dirty="0" err="1" smtClean="0"/>
              <a:t>jurnal</a:t>
            </a:r>
            <a:r>
              <a:rPr lang="en-US" dirty="0" smtClean="0"/>
              <a:t>. </a:t>
            </a:r>
            <a:r>
              <a:rPr lang="en-US" dirty="0" err="1" smtClean="0"/>
              <a:t>Seorang</a:t>
            </a:r>
            <a:r>
              <a:rPr lang="en-US" dirty="0" smtClean="0"/>
              <a:t> Auditor Internal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,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smtClean="0"/>
              <a:t>audio visual,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dihargai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akademisi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.</a:t>
            </a:r>
          </a:p>
          <a:p>
            <a:pPr marL="339725" indent="-339725">
              <a:buFont typeface="+mj-lt"/>
              <a:buAutoNum type="arabicPeriod" startAt="5"/>
            </a:pPr>
            <a:r>
              <a:rPr lang="en-US" b="1" dirty="0" err="1" smtClean="0"/>
              <a:t>Sertifikasi</a:t>
            </a:r>
            <a:r>
              <a:rPr lang="en-US" dirty="0" smtClean="0"/>
              <a:t>. IIA </a:t>
            </a:r>
            <a:r>
              <a:rPr lang="en-US" dirty="0" err="1" smtClean="0"/>
              <a:t>memulai</a:t>
            </a:r>
            <a:r>
              <a:rPr lang="en-US" dirty="0" smtClean="0"/>
              <a:t> program </a:t>
            </a:r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1974. </a:t>
            </a:r>
            <a:r>
              <a:rPr lang="en-US" dirty="0" err="1" smtClean="0"/>
              <a:t>Kandidat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yang </a:t>
            </a:r>
            <a:r>
              <a:rPr lang="en-US" dirty="0" err="1" smtClean="0"/>
              <a:t>panjang</a:t>
            </a:r>
            <a:r>
              <a:rPr lang="en-US" dirty="0" smtClean="0"/>
              <a:t> (2 </a:t>
            </a:r>
            <a:r>
              <a:rPr lang="en-US" dirty="0" err="1" smtClean="0"/>
              <a:t>hari</a:t>
            </a:r>
            <a:r>
              <a:rPr lang="en-US" dirty="0" smtClean="0"/>
              <a:t>). </a:t>
            </a:r>
            <a:r>
              <a:rPr lang="en-US" dirty="0" err="1" smtClean="0"/>
              <a:t>Bagi</a:t>
            </a:r>
            <a:r>
              <a:rPr lang="en-US" dirty="0" smtClean="0"/>
              <a:t> yang lulus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sertifikasi</a:t>
            </a:r>
            <a:r>
              <a:rPr lang="en-US" dirty="0" smtClean="0"/>
              <a:t> CIA (Certified Internal Auditor).</a:t>
            </a:r>
          </a:p>
          <a:p>
            <a:pPr marL="339725" indent="-339725">
              <a:buFont typeface="+mj-lt"/>
              <a:buAutoNum type="arabicPeriod" startAt="5"/>
            </a:pPr>
            <a:r>
              <a:rPr lang="en-US" b="1" dirty="0" err="1" smtClean="0"/>
              <a:t>Peluang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auditor internal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sertifikasi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orang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meyakinkan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audit internal,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.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9955-FE4E-4A47-B6EF-C0E3B1C67A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4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207</TotalTime>
  <Words>756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NewsPrint</vt:lpstr>
      <vt:lpstr>Worksheet</vt:lpstr>
      <vt:lpstr>PERTEMUAN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User-AKT</dc:creator>
  <cp:lastModifiedBy>User-AKT</cp:lastModifiedBy>
  <cp:revision>17</cp:revision>
  <dcterms:created xsi:type="dcterms:W3CDTF">2015-09-21T07:11:48Z</dcterms:created>
  <dcterms:modified xsi:type="dcterms:W3CDTF">2015-09-22T06:57:00Z</dcterms:modified>
</cp:coreProperties>
</file>