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9" r:id="rId10"/>
    <p:sldId id="268" r:id="rId11"/>
    <p:sldId id="267" r:id="rId12"/>
    <p:sldId id="266" r:id="rId13"/>
    <p:sldId id="270" r:id="rId14"/>
    <p:sldId id="260" r:id="rId15"/>
    <p:sldId id="271" r:id="rId1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98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E6A39FC-60A1-46B9-B62D-8202F4817FD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1B466D0-2D75-4F86-901B-D7327067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47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54260F12-3532-4044-93C6-CE007F56D13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4D633CE-7676-4E05-92D0-834AF2D2C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4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633CE-7676-4E05-92D0-834AF2D2C65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11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A48120A-0369-4F46-8E11-D0603C53E59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A9670F-7880-4FFC-8F72-D98BAE4F0F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20A-0369-4F46-8E11-D0603C53E59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670F-7880-4FFC-8F72-D98BAE4F0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A48120A-0369-4F46-8E11-D0603C53E59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6A9670F-7880-4FFC-8F72-D98BAE4F0F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20A-0369-4F46-8E11-D0603C53E59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A9670F-7880-4FFC-8F72-D98BAE4F0F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20A-0369-4F46-8E11-D0603C53E59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6A9670F-7880-4FFC-8F72-D98BAE4F0F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48120A-0369-4F46-8E11-D0603C53E59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6A9670F-7880-4FFC-8F72-D98BAE4F0F2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48120A-0369-4F46-8E11-D0603C53E59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6A9670F-7880-4FFC-8F72-D98BAE4F0F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20A-0369-4F46-8E11-D0603C53E59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A9670F-7880-4FFC-8F72-D98BAE4F0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20A-0369-4F46-8E11-D0603C53E59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A9670F-7880-4FFC-8F72-D98BAE4F0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120A-0369-4F46-8E11-D0603C53E59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A9670F-7880-4FFC-8F72-D98BAE4F0F2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A48120A-0369-4F46-8E11-D0603C53E59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6A9670F-7880-4FFC-8F72-D98BAE4F0F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48120A-0369-4F46-8E11-D0603C53E59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A9670F-7880-4FFC-8F72-D98BAE4F0F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upj.ac.id/pages/33/jsdp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5105400"/>
            <a:ext cx="6477000" cy="1600200"/>
          </a:xfrm>
        </p:spPr>
        <p:txBody>
          <a:bodyPr/>
          <a:lstStyle/>
          <a:p>
            <a:r>
              <a:rPr lang="en-US" dirty="0" smtClean="0"/>
              <a:t>PSI UPJ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81200"/>
            <a:ext cx="7315200" cy="175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Kurikulum</a:t>
            </a:r>
            <a:r>
              <a:rPr lang="en-US" dirty="0" smtClean="0"/>
              <a:t> Prodi</a:t>
            </a:r>
          </a:p>
          <a:p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/>
              <a:t> </a:t>
            </a:r>
            <a:r>
              <a:rPr lang="en-US" dirty="0" smtClean="0"/>
              <a:t>&amp; Non-</a:t>
            </a:r>
            <a:r>
              <a:rPr lang="en-US" dirty="0" err="1" smtClean="0"/>
              <a:t>Akademik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72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Kurikulum</a:t>
            </a:r>
            <a:r>
              <a:rPr lang="en-US" dirty="0" smtClean="0"/>
              <a:t> – Semester VII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9720410"/>
              </p:ext>
            </p:extLst>
          </p:nvPr>
        </p:nvGraphicFramePr>
        <p:xfrm>
          <a:off x="612775" y="1600200"/>
          <a:ext cx="8153401" cy="4348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81428"/>
                <a:gridCol w="981428"/>
                <a:gridCol w="5435600"/>
                <a:gridCol w="7549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Mata </a:t>
                      </a:r>
                      <a:r>
                        <a:rPr lang="en-US" dirty="0" err="1" smtClean="0"/>
                        <a:t>Kuliah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SKS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401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Rancangan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Intervensi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403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Monitoring &amp; </a:t>
                      </a:r>
                      <a:r>
                        <a:rPr lang="en-US" dirty="0" err="1" smtClean="0"/>
                        <a:t>Evaluasi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405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PSY 208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304</a:t>
                      </a: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Diagnostik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Industri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407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 </a:t>
                      </a:r>
                      <a:r>
                        <a:rPr lang="en-US" dirty="0" err="1" smtClean="0"/>
                        <a:t>Skripsi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Psikologi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409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100</a:t>
                      </a:r>
                      <a:r>
                        <a:rPr lang="en-US" i="0" baseline="0" dirty="0" smtClean="0"/>
                        <a:t> SKS</a:t>
                      </a:r>
                      <a:endParaRPr lang="en-US" i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i="0" dirty="0" err="1" smtClean="0"/>
                        <a:t>Kerja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Profesi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Psikologi</a:t>
                      </a:r>
                      <a:r>
                        <a:rPr lang="en-US" i="1" dirty="0" smtClean="0"/>
                        <a:t> </a:t>
                      </a:r>
                      <a:endParaRPr lang="en-US" i="1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411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Psikologi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Olahraga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402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Skripsi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Mata </a:t>
                      </a:r>
                      <a:r>
                        <a:rPr lang="en-US" dirty="0" err="1" smtClean="0"/>
                        <a:t>Kuliah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Pilihan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Mata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Kuliah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Pilihan</a:t>
                      </a:r>
                      <a:endParaRPr lang="en-US" i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 </a:t>
                      </a:r>
                      <a:endParaRPr lang="en-US" dirty="0"/>
                    </a:p>
                  </a:txBody>
                  <a:tcPr marL="90593" marR="9059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54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Kurikulum</a:t>
            </a:r>
            <a:r>
              <a:rPr lang="en-US" dirty="0" smtClean="0"/>
              <a:t> – Semester VIII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8787037"/>
              </p:ext>
            </p:extLst>
          </p:nvPr>
        </p:nvGraphicFramePr>
        <p:xfrm>
          <a:off x="612775" y="1600200"/>
          <a:ext cx="8153401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81428"/>
                <a:gridCol w="981428"/>
                <a:gridCol w="5435600"/>
                <a:gridCol w="7549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Mata </a:t>
                      </a:r>
                      <a:r>
                        <a:rPr lang="en-US" dirty="0" err="1" smtClean="0"/>
                        <a:t>Kuliah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SKS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402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Skripsi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Kuliah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Pilihan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8</a:t>
                      </a:r>
                      <a:endParaRPr lang="en-US" dirty="0"/>
                    </a:p>
                  </a:txBody>
                  <a:tcPr marL="90593" marR="9059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005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Kurikulum</a:t>
            </a:r>
            <a:r>
              <a:rPr lang="en-US" dirty="0" smtClean="0"/>
              <a:t> – 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05642109"/>
              </p:ext>
            </p:extLst>
          </p:nvPr>
        </p:nvGraphicFramePr>
        <p:xfrm>
          <a:off x="457200" y="1219200"/>
          <a:ext cx="8229601" cy="535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0600"/>
                <a:gridCol w="990600"/>
                <a:gridCol w="5486400"/>
                <a:gridCol w="762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Mata </a:t>
                      </a:r>
                      <a:r>
                        <a:rPr lang="en-US" dirty="0" err="1" smtClean="0"/>
                        <a:t>Kuliah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501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104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PSY 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Psikologi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Kesehatan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502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Psikologi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Bermain</a:t>
                      </a:r>
                      <a:r>
                        <a:rPr lang="en-US" baseline="0" dirty="0" smtClean="0"/>
                        <a:t> (*)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503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 204</a:t>
                      </a:r>
                    </a:p>
                    <a:p>
                      <a:r>
                        <a:rPr lang="en-US" dirty="0" smtClean="0"/>
                        <a:t>PSY 306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Perilaku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Sosial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Menyimpang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504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Psikologi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Sekolah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505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err="1" smtClean="0"/>
                        <a:t>Psikologi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Komunitas</a:t>
                      </a:r>
                      <a:r>
                        <a:rPr lang="en-US" i="0" baseline="0" dirty="0" smtClean="0"/>
                        <a:t> (*)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506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Knowledge</a:t>
                      </a:r>
                      <a:r>
                        <a:rPr lang="en-US" i="1" baseline="0" dirty="0" smtClean="0"/>
                        <a:t> Management in Learning Organization </a:t>
                      </a:r>
                      <a:r>
                        <a:rPr lang="en-US" i="0" baseline="0" dirty="0" smtClean="0"/>
                        <a:t>(*)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507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Psikologi</a:t>
                      </a:r>
                      <a:r>
                        <a:rPr lang="en-US" baseline="0" dirty="0" smtClean="0"/>
                        <a:t> 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508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 309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err="1" smtClean="0"/>
                        <a:t>Kesulitan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Belajar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Khusus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509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i="1" dirty="0" smtClean="0"/>
                        <a:t>Behavioral Economics </a:t>
                      </a:r>
                      <a:r>
                        <a:rPr lang="en-US" i="0" dirty="0" smtClean="0"/>
                        <a:t>(*)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510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Psikologi</a:t>
                      </a:r>
                      <a:r>
                        <a:rPr lang="en-US" baseline="0" dirty="0" smtClean="0"/>
                        <a:t> Lintas </a:t>
                      </a:r>
                      <a:r>
                        <a:rPr lang="en-US" baseline="0" dirty="0" err="1" smtClean="0"/>
                        <a:t>Budaya</a:t>
                      </a:r>
                      <a:r>
                        <a:rPr lang="en-US" baseline="0" dirty="0" smtClean="0"/>
                        <a:t> (*)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511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Psikologi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Remaja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285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Website UPJ</a:t>
            </a:r>
          </a:p>
          <a:p>
            <a:pPr lvl="1"/>
            <a:r>
              <a:rPr lang="en-US" dirty="0"/>
              <a:t>http://upj.ac.id/</a:t>
            </a:r>
          </a:p>
          <a:p>
            <a:r>
              <a:rPr lang="en-US" dirty="0" err="1" smtClean="0"/>
              <a:t>Kalender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endParaRPr lang="en-US" dirty="0" smtClean="0"/>
          </a:p>
          <a:p>
            <a:pPr lvl="1"/>
            <a:r>
              <a:rPr lang="en-US" dirty="0"/>
              <a:t>http://www.upj.ac.id/pages/18/akademik.html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(SISFO)</a:t>
            </a:r>
          </a:p>
          <a:p>
            <a:pPr lvl="1"/>
            <a:r>
              <a:rPr lang="en-US" dirty="0"/>
              <a:t>http://mysisfo.upj.ac.id/sisforun/</a:t>
            </a:r>
            <a:endParaRPr lang="en-US" dirty="0" smtClean="0"/>
          </a:p>
          <a:p>
            <a:r>
              <a:rPr lang="en-US" dirty="0" smtClean="0"/>
              <a:t>Open Course Ware (OCW)</a:t>
            </a:r>
          </a:p>
          <a:p>
            <a:pPr lvl="1"/>
            <a:r>
              <a:rPr lang="en-US" dirty="0"/>
              <a:t>http://ocw.upj.ac.id</a:t>
            </a:r>
            <a:r>
              <a:rPr lang="en-US" dirty="0" smtClean="0"/>
              <a:t>/</a:t>
            </a:r>
          </a:p>
          <a:p>
            <a:r>
              <a:rPr lang="en-US" dirty="0" err="1" smtClean="0"/>
              <a:t>Pembimbingan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: </a:t>
            </a:r>
            <a:r>
              <a:rPr lang="en-US" dirty="0" err="1" smtClean="0"/>
              <a:t>Minggu</a:t>
            </a:r>
            <a:r>
              <a:rPr lang="en-US" dirty="0" smtClean="0"/>
              <a:t> 0, 5, 10 &amp; 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417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Kehidupan</a:t>
            </a:r>
            <a:r>
              <a:rPr lang="en-US" dirty="0" smtClean="0"/>
              <a:t> Non </a:t>
            </a:r>
            <a:r>
              <a:rPr lang="en-US" dirty="0" err="1" smtClean="0"/>
              <a:t>Akademik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Jaya Soft skills Development Program (JSDP)</a:t>
            </a:r>
          </a:p>
          <a:p>
            <a:pPr lvl="1"/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2015 : 1.000 </a:t>
            </a:r>
            <a:r>
              <a:rPr lang="en-US" dirty="0" err="1" smtClean="0"/>
              <a:t>poin</a:t>
            </a:r>
            <a:r>
              <a:rPr lang="en-US" dirty="0" smtClean="0"/>
              <a:t> JSDP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upj.ac.id/pages/33/jsdp.html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HIMA: </a:t>
            </a:r>
          </a:p>
          <a:p>
            <a:pPr lvl="1"/>
            <a:r>
              <a:rPr lang="en-US" dirty="0" smtClean="0"/>
              <a:t>Seminar, </a:t>
            </a:r>
            <a:r>
              <a:rPr lang="en-US" dirty="0" err="1" smtClean="0"/>
              <a:t>PsyGames</a:t>
            </a:r>
            <a:r>
              <a:rPr lang="en-US" dirty="0" smtClean="0"/>
              <a:t>, Malam </a:t>
            </a:r>
            <a:r>
              <a:rPr lang="en-US" dirty="0" err="1" smtClean="0"/>
              <a:t>Keakraban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24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Pitch your Program!: file name: BimoAjie2016-PitchYourProgram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:  file name: BimoAjie2016-TentangPsikologi</a:t>
            </a:r>
          </a:p>
          <a:p>
            <a:pPr lvl="1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/>
              <a:t>pelajari</a:t>
            </a:r>
            <a:r>
              <a:rPr lang="en-US" dirty="0"/>
              <a:t> di 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? (minimal 500 kata)</a:t>
            </a:r>
          </a:p>
          <a:p>
            <a:pPr lvl="1"/>
            <a:r>
              <a:rPr lang="en-US" dirty="0" err="1" smtClean="0"/>
              <a:t>Mohon</a:t>
            </a:r>
            <a:r>
              <a:rPr lang="en-US" dirty="0" smtClean="0"/>
              <a:t>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PSI UPJ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Prodi lain (minimal 500 </a:t>
            </a:r>
            <a:r>
              <a:rPr lang="en-US" dirty="0" smtClean="0"/>
              <a:t>kata)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About Me : file name</a:t>
            </a:r>
            <a:r>
              <a:rPr lang="en-US" smtClean="0"/>
              <a:t>: BimoAjie2016-AboutMe</a:t>
            </a:r>
            <a:endParaRPr lang="en-US" dirty="0"/>
          </a:p>
          <a:p>
            <a:pPr lvl="1"/>
            <a:r>
              <a:rPr lang="en-US" dirty="0" smtClean="0"/>
              <a:t>Please </a:t>
            </a:r>
            <a:r>
              <a:rPr lang="en-US" dirty="0"/>
              <a:t>tell us about yourself in terms of your personal and academic strengths and weaknesses (500 words minimum in English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Kerjakan</a:t>
            </a:r>
            <a:r>
              <a:rPr lang="en-US" dirty="0" smtClean="0"/>
              <a:t> secara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Arial </a:t>
            </a:r>
            <a:r>
              <a:rPr lang="en-US" dirty="0"/>
              <a:t>11pt </a:t>
            </a:r>
            <a:r>
              <a:rPr lang="en-US" dirty="0" err="1" smtClean="0"/>
              <a:t>spasi</a:t>
            </a:r>
            <a:r>
              <a:rPr lang="en-US" dirty="0" smtClean="0"/>
              <a:t> 1.5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diupload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OneDrive </a:t>
            </a:r>
            <a:r>
              <a:rPr lang="en-US" dirty="0" err="1" smtClean="0"/>
              <a:t>Jumat</a:t>
            </a:r>
            <a:r>
              <a:rPr lang="en-US" dirty="0" smtClean="0"/>
              <a:t> </a:t>
            </a:r>
            <a:r>
              <a:rPr lang="en-US" dirty="0"/>
              <a:t>14 </a:t>
            </a:r>
            <a:r>
              <a:rPr lang="en-US" dirty="0" err="1"/>
              <a:t>Oktober</a:t>
            </a:r>
            <a:r>
              <a:rPr lang="en-US" dirty="0"/>
              <a:t> 2016 jam 23.59 WIB.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1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Visi</a:t>
            </a:r>
            <a:r>
              <a:rPr lang="en-US" dirty="0" smtClean="0"/>
              <a:t> PSI UPJ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2050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7030A0"/>
                </a:solidFill>
              </a:rPr>
              <a:t>urban lifestyle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memajukan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di </a:t>
            </a:r>
            <a:r>
              <a:rPr lang="en-US" dirty="0" err="1" smtClean="0"/>
              <a:t>bdg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Psikologi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Industri</a:t>
            </a:r>
            <a:r>
              <a:rPr lang="en-US" b="1" dirty="0" smtClean="0">
                <a:solidFill>
                  <a:srgbClr val="7030A0"/>
                </a:solidFill>
              </a:rPr>
              <a:t> &amp; </a:t>
            </a:r>
            <a:r>
              <a:rPr lang="en-US" b="1" dirty="0" err="1" smtClean="0">
                <a:solidFill>
                  <a:srgbClr val="7030A0"/>
                </a:solidFill>
              </a:rPr>
              <a:t>Organisasi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</a:rPr>
              <a:t>Psikologi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Sosial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</a:rPr>
              <a:t>serta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Psikologi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Pendidikan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juga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Manusia</a:t>
            </a:r>
            <a:r>
              <a:rPr lang="en-US" b="1" dirty="0" smtClean="0">
                <a:solidFill>
                  <a:srgbClr val="7030A0"/>
                </a:solidFill>
              </a:rPr>
              <a:t> Jaya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pembelajar</a:t>
            </a:r>
            <a:r>
              <a:rPr lang="en-US" dirty="0" smtClean="0"/>
              <a:t> </a:t>
            </a:r>
            <a:r>
              <a:rPr lang="en-US" dirty="0" err="1" smtClean="0"/>
              <a:t>seumur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bermartabat</a:t>
            </a:r>
            <a:r>
              <a:rPr lang="en-US" dirty="0" smtClean="0"/>
              <a:t>, </a:t>
            </a:r>
            <a:r>
              <a:rPr lang="en-US" dirty="0" err="1" smtClean="0"/>
              <a:t>berwawasan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berdaya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peduli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pelopor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di </a:t>
            </a:r>
            <a:r>
              <a:rPr lang="en-US" b="1" dirty="0" smtClean="0">
                <a:solidFill>
                  <a:srgbClr val="7030A0"/>
                </a:solidFill>
              </a:rPr>
              <a:t>Asia Tenggara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2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Misi</a:t>
            </a:r>
            <a:r>
              <a:rPr lang="en-US" dirty="0" smtClean="0"/>
              <a:t> PSI UPJ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Menyelenggarakan</a:t>
            </a:r>
            <a:r>
              <a:rPr lang="en-US" dirty="0" smtClean="0"/>
              <a:t>:</a:t>
            </a:r>
          </a:p>
          <a:p>
            <a:r>
              <a:rPr lang="en-US" b="1" dirty="0" err="1" smtClean="0">
                <a:solidFill>
                  <a:srgbClr val="7030A0"/>
                </a:solidFill>
              </a:rPr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bdg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&amp; </a:t>
            </a:r>
            <a:r>
              <a:rPr lang="en-US" dirty="0" err="1" smtClean="0"/>
              <a:t>taat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dg </a:t>
            </a:r>
            <a:r>
              <a:rPr lang="en-US" dirty="0" err="1" smtClean="0"/>
              <a:t>bertumpu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penguasaan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&amp;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&amp;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urban</a:t>
            </a:r>
          </a:p>
          <a:p>
            <a:r>
              <a:rPr lang="en-US" b="1" dirty="0" err="1" smtClean="0">
                <a:solidFill>
                  <a:srgbClr val="7030A0"/>
                </a:solidFill>
              </a:rPr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bdg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taat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, dg </a:t>
            </a:r>
            <a:r>
              <a:rPr lang="en-US" dirty="0" err="1" smtClean="0"/>
              <a:t>bertumpu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urban</a:t>
            </a:r>
          </a:p>
          <a:p>
            <a:r>
              <a:rPr lang="en-US" b="1" dirty="0" err="1" smtClean="0">
                <a:solidFill>
                  <a:srgbClr val="7030A0"/>
                </a:solidFill>
              </a:rPr>
              <a:t>pengabdian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kepada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masyarakat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demi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urban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endParaRPr lang="en-US" dirty="0" smtClean="0"/>
          </a:p>
          <a:p>
            <a:r>
              <a:rPr lang="en-US" dirty="0" err="1" smtClean="0"/>
              <a:t>kerjasama</a:t>
            </a:r>
            <a:r>
              <a:rPr lang="en-US" dirty="0" smtClean="0"/>
              <a:t> dg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Manusia</a:t>
            </a:r>
            <a:r>
              <a:rPr lang="en-US" b="1" dirty="0" smtClean="0">
                <a:solidFill>
                  <a:srgbClr val="7030A0"/>
                </a:solidFill>
              </a:rPr>
              <a:t> Jaya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pembelajar</a:t>
            </a:r>
            <a:r>
              <a:rPr lang="en-US" dirty="0" smtClean="0"/>
              <a:t> </a:t>
            </a:r>
            <a:r>
              <a:rPr lang="en-US" dirty="0" err="1" smtClean="0"/>
              <a:t>seumur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luhur</a:t>
            </a:r>
            <a:r>
              <a:rPr lang="en-US" dirty="0" smtClean="0"/>
              <a:t> &amp; </a:t>
            </a:r>
            <a:r>
              <a:rPr lang="en-US" dirty="0" err="1" smtClean="0"/>
              <a:t>berdaya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Jaya &amp;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UPJ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5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Kurikulum</a:t>
            </a:r>
            <a:r>
              <a:rPr lang="en-US" dirty="0" smtClean="0"/>
              <a:t> – Semester I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86545283"/>
              </p:ext>
            </p:extLst>
          </p:nvPr>
        </p:nvGraphicFramePr>
        <p:xfrm>
          <a:off x="612775" y="1600200"/>
          <a:ext cx="8153400" cy="3708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2417"/>
                <a:gridCol w="6266039"/>
                <a:gridCol w="7549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Mata </a:t>
                      </a:r>
                      <a:r>
                        <a:rPr lang="en-US" dirty="0" err="1" smtClean="0"/>
                        <a:t>Kuliah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SKS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GNR</a:t>
                      </a:r>
                      <a:r>
                        <a:rPr lang="en-US" baseline="0" dirty="0" smtClean="0"/>
                        <a:t> 101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Bahasa Indonesia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GNR 103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Bahasa </a:t>
                      </a:r>
                      <a:r>
                        <a:rPr lang="en-US" dirty="0" err="1" smtClean="0"/>
                        <a:t>Inggris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GNR 105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Logika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Matematika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101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Sejarah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Aliran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Psikologi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103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Biopsychology</a:t>
                      </a:r>
                      <a:endParaRPr lang="en-US" i="1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105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Pengantar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Psikologi</a:t>
                      </a:r>
                      <a:r>
                        <a:rPr lang="en-US" baseline="0" dirty="0" smtClean="0"/>
                        <a:t> (*)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107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Metode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Penelitian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Statistik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Deskriptif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109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Self and Identity</a:t>
                      </a:r>
                      <a:r>
                        <a:rPr lang="en-US" dirty="0" smtClean="0"/>
                        <a:t> (*)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90593" marR="9059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10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Kurikulum</a:t>
            </a:r>
            <a:r>
              <a:rPr lang="en-US" dirty="0" smtClean="0"/>
              <a:t> – Semester II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59437289"/>
              </p:ext>
            </p:extLst>
          </p:nvPr>
        </p:nvGraphicFramePr>
        <p:xfrm>
          <a:off x="612775" y="1600200"/>
          <a:ext cx="8153401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9825"/>
                <a:gridCol w="1066800"/>
                <a:gridCol w="5029200"/>
                <a:gridCol w="9175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Mata </a:t>
                      </a:r>
                      <a:r>
                        <a:rPr lang="en-US" dirty="0" err="1" smtClean="0"/>
                        <a:t>Kuliah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SKS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GNR</a:t>
                      </a:r>
                      <a:r>
                        <a:rPr lang="en-US" baseline="0" dirty="0" smtClean="0"/>
                        <a:t> 102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Agama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GNR 104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Pancasila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Kewarganegaraan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KOTA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2-3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102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 107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Metode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Penelitian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Statistik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Inferensial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104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PSY 105</a:t>
                      </a:r>
                      <a:endParaRPr lang="en-US" i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i="0" dirty="0" err="1" smtClean="0"/>
                        <a:t>Psikologi</a:t>
                      </a:r>
                      <a:r>
                        <a:rPr lang="en-US" i="0" dirty="0" smtClean="0"/>
                        <a:t> </a:t>
                      </a:r>
                      <a:r>
                        <a:rPr lang="en-US" i="0" dirty="0" err="1" smtClean="0"/>
                        <a:t>Sosial</a:t>
                      </a:r>
                      <a:endParaRPr lang="en-US" i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106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 105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Teori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Perkembangan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108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Organizational Development </a:t>
                      </a:r>
                      <a:r>
                        <a:rPr lang="en-US" i="0" dirty="0" smtClean="0"/>
                        <a:t>(*)</a:t>
                      </a:r>
                      <a:endParaRPr lang="en-US" i="1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18-19</a:t>
                      </a:r>
                      <a:endParaRPr lang="en-US" dirty="0"/>
                    </a:p>
                  </a:txBody>
                  <a:tcPr marL="90593" marR="9059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649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Kurikulum</a:t>
            </a:r>
            <a:r>
              <a:rPr lang="en-US" dirty="0" smtClean="0"/>
              <a:t> – Semester III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3419205"/>
              </p:ext>
            </p:extLst>
          </p:nvPr>
        </p:nvGraphicFramePr>
        <p:xfrm>
          <a:off x="612775" y="1600200"/>
          <a:ext cx="8153399" cy="4348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4317"/>
                <a:gridCol w="994317"/>
                <a:gridCol w="5409821"/>
                <a:gridCol w="7549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Mata </a:t>
                      </a:r>
                      <a:r>
                        <a:rPr lang="en-US" dirty="0" err="1" smtClean="0"/>
                        <a:t>Kuliah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SKS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KOTA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2-3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KOTA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2-3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KOTA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2-3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201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 101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Teori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Kepribadian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Klasik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203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 104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Pembangunan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dan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Perubahan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Sosial</a:t>
                      </a:r>
                      <a:r>
                        <a:rPr lang="en-US" i="1" dirty="0" smtClean="0"/>
                        <a:t> </a:t>
                      </a:r>
                      <a:endParaRPr lang="en-US" i="1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205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 106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Psikologi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Perkembangan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3</a:t>
                      </a: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207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Psikologi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Perkotaan</a:t>
                      </a:r>
                      <a:r>
                        <a:rPr lang="en-US" dirty="0" smtClean="0"/>
                        <a:t>  (*)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2</a:t>
                      </a: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209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Consumer </a:t>
                      </a:r>
                      <a:r>
                        <a:rPr lang="en-US" i="1" dirty="0" err="1" smtClean="0"/>
                        <a:t>Behaviour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0" dirty="0" smtClean="0"/>
                        <a:t>(*)</a:t>
                      </a:r>
                      <a:endParaRPr lang="en-US" i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211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 105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Psikologi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Belajar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20-23</a:t>
                      </a:r>
                      <a:endParaRPr lang="en-US" dirty="0"/>
                    </a:p>
                  </a:txBody>
                  <a:tcPr marL="90593" marR="9059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401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Kurikulum</a:t>
            </a:r>
            <a:r>
              <a:rPr lang="en-US" dirty="0" smtClean="0"/>
              <a:t> – Semester IV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1671832"/>
              </p:ext>
            </p:extLst>
          </p:nvPr>
        </p:nvGraphicFramePr>
        <p:xfrm>
          <a:off x="612775" y="1600200"/>
          <a:ext cx="8153402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81428"/>
                <a:gridCol w="981428"/>
                <a:gridCol w="5360106"/>
                <a:gridCol w="8304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Mata </a:t>
                      </a:r>
                      <a:r>
                        <a:rPr lang="en-US" dirty="0" err="1" smtClean="0"/>
                        <a:t>Kuliah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SKS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KOTA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2-3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PSY 202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PSY 201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Teori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Kepribadian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Kontemporer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PSY 204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105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Observasi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Wawancara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PSY 206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Psikologi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Kognitif</a:t>
                      </a:r>
                      <a:r>
                        <a:rPr lang="en-US" dirty="0" smtClean="0"/>
                        <a:t> (*)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PSY 208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l"/>
                      <a:endParaRPr lang="en-US" i="1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i="0" dirty="0" err="1" smtClean="0"/>
                        <a:t>Psikologi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Industri</a:t>
                      </a:r>
                      <a:r>
                        <a:rPr lang="en-US" i="0" baseline="0" dirty="0" smtClean="0"/>
                        <a:t> &amp; </a:t>
                      </a:r>
                      <a:r>
                        <a:rPr lang="en-US" i="0" baseline="0" dirty="0" err="1" smtClean="0"/>
                        <a:t>Organisasi</a:t>
                      </a:r>
                      <a:r>
                        <a:rPr lang="en-US" i="0" baseline="0" dirty="0" smtClean="0"/>
                        <a:t> (*)</a:t>
                      </a:r>
                      <a:endParaRPr lang="en-US" i="1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210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Psikologi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Kewirausahaan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Mata </a:t>
                      </a:r>
                      <a:r>
                        <a:rPr lang="en-US" dirty="0" err="1" smtClean="0"/>
                        <a:t>Kuliah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Pilihan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20-21</a:t>
                      </a:r>
                      <a:endParaRPr lang="en-US" dirty="0"/>
                    </a:p>
                  </a:txBody>
                  <a:tcPr marL="90593" marR="9059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357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Kurikulum</a:t>
            </a:r>
            <a:r>
              <a:rPr lang="en-US" dirty="0" smtClean="0"/>
              <a:t> – Semester V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09608737"/>
              </p:ext>
            </p:extLst>
          </p:nvPr>
        </p:nvGraphicFramePr>
        <p:xfrm>
          <a:off x="612775" y="1600200"/>
          <a:ext cx="8153401" cy="3606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81428"/>
                <a:gridCol w="981428"/>
                <a:gridCol w="5435600"/>
                <a:gridCol w="7549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Mata </a:t>
                      </a:r>
                      <a:r>
                        <a:rPr lang="en-US" dirty="0" err="1" smtClean="0"/>
                        <a:t>Kuliah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SKS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KOTA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2-3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301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Psikologi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Lingkungan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303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 105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Psikologi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Klinis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305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 107</a:t>
                      </a:r>
                    </a:p>
                    <a:p>
                      <a:r>
                        <a:rPr lang="en-US" dirty="0" smtClean="0"/>
                        <a:t>PSY 204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Metode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Penelitian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Kualitatif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307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 102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Psikometri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309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PSY</a:t>
                      </a:r>
                      <a:r>
                        <a:rPr lang="en-US" i="0" baseline="0" dirty="0" smtClean="0"/>
                        <a:t> 205</a:t>
                      </a:r>
                      <a:endParaRPr lang="en-US" i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i="0" dirty="0" err="1" smtClean="0"/>
                        <a:t>Psikologi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Pendidikan</a:t>
                      </a:r>
                      <a:endParaRPr lang="en-US" i="1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311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Manajemen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Sumber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Manusia</a:t>
                      </a:r>
                      <a:r>
                        <a:rPr lang="en-US" baseline="0" dirty="0" smtClean="0"/>
                        <a:t>  (*)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30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Kurikulum</a:t>
            </a:r>
            <a:r>
              <a:rPr lang="en-US" dirty="0" smtClean="0"/>
              <a:t> – Semester VI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5129896"/>
              </p:ext>
            </p:extLst>
          </p:nvPr>
        </p:nvGraphicFramePr>
        <p:xfrm>
          <a:off x="612775" y="1600200"/>
          <a:ext cx="8153401" cy="5161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81428"/>
                <a:gridCol w="981428"/>
                <a:gridCol w="5435600"/>
                <a:gridCol w="7549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Mata </a:t>
                      </a:r>
                      <a:r>
                        <a:rPr lang="en-US" dirty="0" err="1" smtClean="0"/>
                        <a:t>Kuliah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SKS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KOTA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2-3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304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 307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Pengantar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Psikodiagnostik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306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 303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Psikologi</a:t>
                      </a:r>
                      <a:r>
                        <a:rPr lang="en-US" baseline="0" dirty="0" smtClean="0"/>
                        <a:t> Abnormal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308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 202</a:t>
                      </a:r>
                    </a:p>
                    <a:p>
                      <a:r>
                        <a:rPr lang="en-US" dirty="0" smtClean="0"/>
                        <a:t>PSY 204</a:t>
                      </a:r>
                    </a:p>
                    <a:p>
                      <a:r>
                        <a:rPr lang="en-US" dirty="0" smtClean="0"/>
                        <a:t>PSY 303</a:t>
                      </a: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Konseling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310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i="0" dirty="0" err="1" smtClean="0"/>
                        <a:t>Konstruksi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Alat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Ukur</a:t>
                      </a:r>
                      <a:endParaRPr lang="en-US" i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 312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Etik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</a:t>
                      </a:r>
                      <a:r>
                        <a:rPr lang="en-US" baseline="0" dirty="0" smtClean="0"/>
                        <a:t> 314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 205</a:t>
                      </a:r>
                    </a:p>
                    <a:p>
                      <a:r>
                        <a:rPr lang="en-US" dirty="0" smtClean="0"/>
                        <a:t>PSY 309</a:t>
                      </a: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Pelatihan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Mata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Kuliah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Pilihan</a:t>
                      </a:r>
                      <a:endParaRPr lang="en-US" i="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Seminar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Skripsi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20-21</a:t>
                      </a:r>
                      <a:endParaRPr lang="en-US" dirty="0"/>
                    </a:p>
                  </a:txBody>
                  <a:tcPr marL="90593" marR="9059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063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418</TotalTime>
  <Words>865</Words>
  <Application>Microsoft Office PowerPoint</Application>
  <PresentationFormat>On-screen Show (4:3)</PresentationFormat>
  <Paragraphs>326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PSI UPJ</vt:lpstr>
      <vt:lpstr>Visi PSI UPJ</vt:lpstr>
      <vt:lpstr>Misi PSI UPJ</vt:lpstr>
      <vt:lpstr>Kurikulum – Semester I</vt:lpstr>
      <vt:lpstr>Kurikulum – Semester II</vt:lpstr>
      <vt:lpstr>Kurikulum – Semester III</vt:lpstr>
      <vt:lpstr>Kurikulum – Semester IV</vt:lpstr>
      <vt:lpstr>Kurikulum – Semester V</vt:lpstr>
      <vt:lpstr>Kurikulum – Semester VI</vt:lpstr>
      <vt:lpstr>Kurikulum – Semester VII</vt:lpstr>
      <vt:lpstr>Kurikulum – Semester VIII</vt:lpstr>
      <vt:lpstr>Kurikulum – Mata Kuliah Pilihan</vt:lpstr>
      <vt:lpstr>Kehidupan Akademik</vt:lpstr>
      <vt:lpstr>Kehidupan Non Akademik</vt:lpstr>
      <vt:lpstr>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</dc:title>
  <dc:creator>User</dc:creator>
  <cp:lastModifiedBy>User</cp:lastModifiedBy>
  <cp:revision>21</cp:revision>
  <cp:lastPrinted>2017-09-25T02:24:03Z</cp:lastPrinted>
  <dcterms:created xsi:type="dcterms:W3CDTF">2016-09-26T07:04:04Z</dcterms:created>
  <dcterms:modified xsi:type="dcterms:W3CDTF">2017-09-25T02:27:29Z</dcterms:modified>
</cp:coreProperties>
</file>