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57" r:id="rId8"/>
    <p:sldId id="264" r:id="rId9"/>
    <p:sldId id="267" r:id="rId10"/>
    <p:sldId id="265" r:id="rId11"/>
    <p:sldId id="263" r:id="rId12"/>
    <p:sldId id="268" r:id="rId13"/>
    <p:sldId id="269" r:id="rId14"/>
    <p:sldId id="258"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500F0-D891-4489-9B0E-A43ED68B391D}"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500F0-D891-4489-9B0E-A43ED68B391D}"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500F0-D891-4489-9B0E-A43ED68B391D}"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500F0-D891-4489-9B0E-A43ED68B391D}"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500F0-D891-4489-9B0E-A43ED68B391D}"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500F0-D891-4489-9B0E-A43ED68B391D}"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500F0-D891-4489-9B0E-A43ED68B391D}"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500F0-D891-4489-9B0E-A43ED68B391D}"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500F0-D891-4489-9B0E-A43ED68B391D}"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500F0-D891-4489-9B0E-A43ED68B391D}"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500F0-D891-4489-9B0E-A43ED68B391D}"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A2566-DB5C-492A-A3C4-83265B2047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500F0-D891-4489-9B0E-A43ED68B391D}"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A2566-DB5C-492A-A3C4-83265B2047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AND EMPLOYEE RIGHT AND DISCIPLINE</a:t>
            </a:r>
            <a:endParaRPr lang="en-US" dirty="0"/>
          </a:p>
        </p:txBody>
      </p:sp>
      <p:sp>
        <p:nvSpPr>
          <p:cNvPr id="3" name="Subtitle 2"/>
          <p:cNvSpPr>
            <a:spLocks noGrp="1"/>
          </p:cNvSpPr>
          <p:nvPr>
            <p:ph type="subTitle" idx="1"/>
          </p:nvPr>
        </p:nvSpPr>
        <p:spPr/>
        <p:txBody>
          <a:bodyPr/>
          <a:lstStyle/>
          <a:p>
            <a:r>
              <a:rPr lang="en-US" dirty="0" smtClean="0"/>
              <a:t>NEYSHA &amp; DIRA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5410200" cy="914400"/>
          </a:xfrm>
        </p:spPr>
        <p:txBody>
          <a:bodyPr>
            <a:normAutofit/>
          </a:bodyPr>
          <a:lstStyle/>
          <a:p>
            <a:r>
              <a:rPr lang="en-US" sz="2800" dirty="0" smtClean="0">
                <a:latin typeface="AR CHRISTY" pitchFamily="2" charset="0"/>
              </a:rPr>
              <a:t>What Cause Unfair Behavior</a:t>
            </a:r>
            <a:endParaRPr lang="en-US" sz="2800" dirty="0">
              <a:latin typeface="AR CHRISTY" pitchFamily="2" charset="0"/>
            </a:endParaRPr>
          </a:p>
        </p:txBody>
      </p:sp>
      <p:pic>
        <p:nvPicPr>
          <p:cNvPr id="3" name="Picture 2" descr="20150219_477025047.jpg"/>
          <p:cNvPicPr>
            <a:picLocks noChangeAspect="1"/>
          </p:cNvPicPr>
          <p:nvPr/>
        </p:nvPicPr>
        <p:blipFill>
          <a:blip r:embed="rId2" cstate="print"/>
          <a:stretch>
            <a:fillRect/>
          </a:stretch>
        </p:blipFill>
        <p:spPr>
          <a:xfrm>
            <a:off x="5181600" y="4114800"/>
            <a:ext cx="3733800" cy="2743200"/>
          </a:xfrm>
          <a:prstGeom prst="rect">
            <a:avLst/>
          </a:prstGeom>
        </p:spPr>
      </p:pic>
      <p:pic>
        <p:nvPicPr>
          <p:cNvPr id="4" name="Picture 3" descr="22c6f50.jpg"/>
          <p:cNvPicPr>
            <a:picLocks noChangeAspect="1"/>
          </p:cNvPicPr>
          <p:nvPr/>
        </p:nvPicPr>
        <p:blipFill>
          <a:blip r:embed="rId3" cstate="print"/>
          <a:stretch>
            <a:fillRect/>
          </a:stretch>
        </p:blipFill>
        <p:spPr>
          <a:xfrm>
            <a:off x="304800" y="4343400"/>
            <a:ext cx="3301464" cy="2209800"/>
          </a:xfrm>
          <a:prstGeom prst="rect">
            <a:avLst/>
          </a:prstGeom>
        </p:spPr>
      </p:pic>
      <p:sp>
        <p:nvSpPr>
          <p:cNvPr id="6" name="Rectangle 5"/>
          <p:cNvSpPr/>
          <p:nvPr/>
        </p:nvSpPr>
        <p:spPr>
          <a:xfrm>
            <a:off x="152400" y="990600"/>
            <a:ext cx="3276600" cy="3124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Cambria Math" pitchFamily="18" charset="0"/>
                <a:ea typeface="Cambria Math" pitchFamily="18" charset="0"/>
              </a:rPr>
              <a:t>Supervisors treated pushier employees more fairly: </a:t>
            </a:r>
            <a:r>
              <a:rPr lang="en-US" dirty="0" smtClean="0">
                <a:solidFill>
                  <a:srgbClr val="C00000"/>
                </a:solidFill>
                <a:latin typeface="Cambria Math" pitchFamily="18" charset="0"/>
                <a:ea typeface="Cambria Math" pitchFamily="18" charset="0"/>
              </a:rPr>
              <a:t>“Individuals who communicated assertively were more likely to be treated fairly by the decision maker”.</a:t>
            </a:r>
          </a:p>
          <a:p>
            <a:pPr algn="ctr"/>
            <a:r>
              <a:rPr lang="en-US" dirty="0" smtClean="0">
                <a:latin typeface="Cambria Math" pitchFamily="18" charset="0"/>
                <a:ea typeface="Cambria Math" pitchFamily="18" charset="0"/>
              </a:rPr>
              <a:t>Furthermore, </a:t>
            </a:r>
            <a:r>
              <a:rPr lang="en-US" dirty="0" smtClean="0">
                <a:solidFill>
                  <a:srgbClr val="7030A0"/>
                </a:solidFill>
                <a:latin typeface="Cambria Math" pitchFamily="18" charset="0"/>
                <a:ea typeface="Cambria Math" pitchFamily="18" charset="0"/>
              </a:rPr>
              <a:t>supervisors exposed to injustice exhibit abusive behavior against subordinates who they see as vulnerable or provocative.</a:t>
            </a:r>
          </a:p>
        </p:txBody>
      </p:sp>
      <p:sp>
        <p:nvSpPr>
          <p:cNvPr id="7" name="Rounded Rectangle 6"/>
          <p:cNvSpPr/>
          <p:nvPr/>
        </p:nvSpPr>
        <p:spPr>
          <a:xfrm>
            <a:off x="3810000" y="914400"/>
            <a:ext cx="5029200" cy="35814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en-US" sz="1400" dirty="0" smtClean="0">
                <a:latin typeface="Lucida Handwriting" pitchFamily="66" charset="0"/>
              </a:rPr>
              <a:t>Three supervisory actions influenced perceived fairness:</a:t>
            </a:r>
          </a:p>
          <a:p>
            <a:pPr marL="342900" indent="-342900">
              <a:buAutoNum type="arabicPeriod"/>
            </a:pPr>
            <a:r>
              <a:rPr lang="en-US" sz="1400" dirty="0" smtClean="0">
                <a:solidFill>
                  <a:srgbClr val="002060"/>
                </a:solidFill>
                <a:latin typeface="Lucida Handwriting" pitchFamily="66" charset="0"/>
              </a:rPr>
              <a:t>Involving employees in the decisions </a:t>
            </a:r>
            <a:r>
              <a:rPr lang="en-US" sz="1400" dirty="0" smtClean="0">
                <a:latin typeface="Lucida Handwriting" pitchFamily="66" charset="0"/>
              </a:rPr>
              <a:t>that affect them by asking for their input and allowing them to refute the others’ ideas and assumptions;</a:t>
            </a:r>
          </a:p>
          <a:p>
            <a:pPr marL="342900" indent="-342900">
              <a:buAutoNum type="arabicPeriod"/>
            </a:pPr>
            <a:r>
              <a:rPr lang="en-US" sz="1400" dirty="0" smtClean="0">
                <a:latin typeface="Lucida Handwriting" pitchFamily="66" charset="0"/>
              </a:rPr>
              <a:t>Ensuring that everyone involved and affected </a:t>
            </a:r>
            <a:r>
              <a:rPr lang="en-US" sz="1400" dirty="0" smtClean="0">
                <a:solidFill>
                  <a:schemeClr val="accent6">
                    <a:lumMod val="75000"/>
                  </a:schemeClr>
                </a:solidFill>
                <a:latin typeface="Lucida Handwriting" pitchFamily="66" charset="0"/>
              </a:rPr>
              <a:t>understands why final decisions are made and the thinking that underlies the decisions</a:t>
            </a:r>
            <a:r>
              <a:rPr lang="en-US" sz="1400" dirty="0" smtClean="0">
                <a:latin typeface="Lucida Handwriting" pitchFamily="66" charset="0"/>
              </a:rPr>
              <a:t>; and</a:t>
            </a:r>
          </a:p>
          <a:p>
            <a:pPr marL="342900" indent="-342900">
              <a:buAutoNum type="arabicPeriod"/>
            </a:pPr>
            <a:r>
              <a:rPr lang="en-US" sz="1400" dirty="0" smtClean="0">
                <a:latin typeface="Lucida Handwriting" pitchFamily="66" charset="0"/>
              </a:rPr>
              <a:t>Making sure everyone knows up front by </a:t>
            </a:r>
            <a:r>
              <a:rPr lang="en-US" sz="1400" dirty="0" smtClean="0">
                <a:solidFill>
                  <a:schemeClr val="accent3">
                    <a:lumMod val="50000"/>
                  </a:schemeClr>
                </a:solidFill>
                <a:latin typeface="Lucida Handwriting" pitchFamily="66" charset="0"/>
              </a:rPr>
              <a:t>what standards you will judge him or her.</a:t>
            </a:r>
            <a:endParaRPr lang="en-US" sz="1400" dirty="0">
              <a:solidFill>
                <a:schemeClr val="accent3">
                  <a:lumMod val="50000"/>
                </a:schemeClr>
              </a:solidFill>
              <a:latin typeface="Lucida Handwriting"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0" dirty="0" smtClean="0">
                <a:latin typeface="AR CHRISTY" pitchFamily="2" charset="0"/>
              </a:rPr>
              <a:t>Basics of a Fair and Just Disciplinary Process</a:t>
            </a:r>
            <a:endParaRPr lang="en-US" sz="2800" b="0" dirty="0">
              <a:latin typeface="AR CHRISTY" pitchFamily="2" charset="0"/>
            </a:endParaRPr>
          </a:p>
        </p:txBody>
      </p:sp>
      <p:pic>
        <p:nvPicPr>
          <p:cNvPr id="5" name="Content Placeholder 4" descr="employee-disciplinary-action-form-with-checklist-1.png"/>
          <p:cNvPicPr>
            <a:picLocks noGrp="1" noChangeAspect="1"/>
          </p:cNvPicPr>
          <p:nvPr>
            <p:ph idx="1"/>
          </p:nvPr>
        </p:nvPicPr>
        <p:blipFill>
          <a:blip r:embed="rId2" cstate="print"/>
          <a:stretch>
            <a:fillRect/>
          </a:stretch>
        </p:blipFill>
        <p:spPr>
          <a:xfrm>
            <a:off x="4191000" y="0"/>
            <a:ext cx="4953001" cy="6877518"/>
          </a:xfrm>
        </p:spPr>
      </p:pic>
      <p:sp>
        <p:nvSpPr>
          <p:cNvPr id="4" name="Text Placeholder 3"/>
          <p:cNvSpPr>
            <a:spLocks noGrp="1"/>
          </p:cNvSpPr>
          <p:nvPr>
            <p:ph type="body" sz="half" idx="2"/>
          </p:nvPr>
        </p:nvSpPr>
        <p:spPr>
          <a:xfrm>
            <a:off x="457200" y="1600200"/>
            <a:ext cx="3886200" cy="4876800"/>
          </a:xfrm>
        </p:spPr>
        <p:txBody>
          <a:bodyPr>
            <a:normAutofit lnSpcReduction="10000"/>
          </a:bodyPr>
          <a:lstStyle/>
          <a:p>
            <a:r>
              <a:rPr lang="en-US" sz="2000" dirty="0" smtClean="0">
                <a:latin typeface="AR CENA" pitchFamily="2" charset="0"/>
                <a:cs typeface="Andalus" pitchFamily="18" charset="-78"/>
              </a:rPr>
              <a:t>The employer wants its discipline process to be both effective and fair. </a:t>
            </a:r>
          </a:p>
          <a:p>
            <a:endParaRPr lang="en-US" sz="2000" dirty="0" smtClean="0">
              <a:latin typeface="AR CENA" pitchFamily="2" charset="0"/>
              <a:cs typeface="Andalus" pitchFamily="18" charset="-78"/>
            </a:endParaRPr>
          </a:p>
          <a:p>
            <a:r>
              <a:rPr lang="en-US" sz="2000" dirty="0" smtClean="0">
                <a:latin typeface="AR CENA" pitchFamily="2" charset="0"/>
                <a:cs typeface="Andalus" pitchFamily="18" charset="-78"/>
              </a:rPr>
              <a:t>Employers base such a </a:t>
            </a:r>
            <a:r>
              <a:rPr lang="en-US" sz="2000" dirty="0" err="1" smtClean="0">
                <a:latin typeface="AR CENA" pitchFamily="2" charset="0"/>
                <a:cs typeface="Andalus" pitchFamily="18" charset="-78"/>
              </a:rPr>
              <a:t>prcess</a:t>
            </a:r>
            <a:r>
              <a:rPr lang="en-US" sz="2000" dirty="0" smtClean="0">
                <a:latin typeface="AR CENA" pitchFamily="2" charset="0"/>
                <a:cs typeface="Andalus" pitchFamily="18" charset="-78"/>
              </a:rPr>
              <a:t> on three pillars : </a:t>
            </a:r>
            <a:r>
              <a:rPr lang="en-US" sz="2000" dirty="0" smtClean="0">
                <a:solidFill>
                  <a:srgbClr val="002060"/>
                </a:solidFill>
                <a:latin typeface="AR CENA" pitchFamily="2" charset="0"/>
                <a:cs typeface="Andalus" pitchFamily="18" charset="-78"/>
              </a:rPr>
              <a:t>clear rules and regulations, a system of </a:t>
            </a:r>
            <a:r>
              <a:rPr lang="en-US" sz="2000" dirty="0" err="1" smtClean="0">
                <a:solidFill>
                  <a:srgbClr val="002060"/>
                </a:solidFill>
                <a:latin typeface="AR CENA" pitchFamily="2" charset="0"/>
                <a:cs typeface="Andalus" pitchFamily="18" charset="-78"/>
              </a:rPr>
              <a:t>prgressive</a:t>
            </a:r>
            <a:r>
              <a:rPr lang="en-US" sz="2000" dirty="0" smtClean="0">
                <a:solidFill>
                  <a:srgbClr val="002060"/>
                </a:solidFill>
                <a:latin typeface="AR CENA" pitchFamily="2" charset="0"/>
                <a:cs typeface="Andalus" pitchFamily="18" charset="-78"/>
              </a:rPr>
              <a:t> penalties, and an appeals process.</a:t>
            </a:r>
          </a:p>
          <a:p>
            <a:endParaRPr lang="en-US" sz="2000" dirty="0" smtClean="0">
              <a:solidFill>
                <a:srgbClr val="002060"/>
              </a:solidFill>
              <a:latin typeface="AR CENA" pitchFamily="2" charset="0"/>
              <a:cs typeface="Andalus" pitchFamily="18" charset="-78"/>
            </a:endParaRPr>
          </a:p>
          <a:p>
            <a:r>
              <a:rPr lang="en-US" sz="2000" dirty="0" smtClean="0">
                <a:solidFill>
                  <a:srgbClr val="FF0000"/>
                </a:solidFill>
                <a:latin typeface="Franklin Gothic Medium Cond" pitchFamily="34" charset="0"/>
                <a:cs typeface="Andalus" pitchFamily="18" charset="-78"/>
              </a:rPr>
              <a:t>RULES AND REGULATIONS, </a:t>
            </a:r>
            <a:r>
              <a:rPr lang="en-US" sz="2000" dirty="0" smtClean="0">
                <a:latin typeface="Franklin Gothic Medium Cond" pitchFamily="34" charset="0"/>
                <a:cs typeface="Andalus" pitchFamily="18" charset="-78"/>
              </a:rPr>
              <a:t>such as theft, destruction of company property, drinking on the job, and insubordination.</a:t>
            </a:r>
          </a:p>
          <a:p>
            <a:endParaRPr lang="en-US" sz="2000" dirty="0" smtClean="0">
              <a:solidFill>
                <a:srgbClr val="FF0000"/>
              </a:solidFill>
              <a:latin typeface="Franklin Gothic Medium Cond" pitchFamily="34" charset="0"/>
              <a:cs typeface="Andalus" pitchFamily="18" charset="-78"/>
            </a:endParaRPr>
          </a:p>
          <a:p>
            <a:r>
              <a:rPr lang="en-US" sz="2000" dirty="0" smtClean="0">
                <a:solidFill>
                  <a:srgbClr val="FF0000"/>
                </a:solidFill>
                <a:latin typeface="Franklin Gothic Medium Cond" pitchFamily="34" charset="0"/>
                <a:cs typeface="Andalus" pitchFamily="18" charset="-78"/>
              </a:rPr>
              <a:t>PROGRESSIVE PENALTIES, </a:t>
            </a:r>
            <a:r>
              <a:rPr lang="en-US" sz="2000" dirty="0" smtClean="0">
                <a:latin typeface="Franklin Gothic Medium Cond" pitchFamily="34" charset="0"/>
                <a:cs typeface="Andalus" pitchFamily="18" charset="-78"/>
              </a:rPr>
              <a:t>from oral warnings to written warnings to suspension from the job to discharge.</a:t>
            </a:r>
            <a:endParaRPr lang="en-US" sz="2000" dirty="0">
              <a:solidFill>
                <a:srgbClr val="FF0000"/>
              </a:solidFill>
              <a:latin typeface="Franklin Gothic Medium Cond" pitchFamily="34" charset="0"/>
              <a:cs typeface="Andalus"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204459-big.png"/>
          <p:cNvPicPr>
            <a:picLocks noGrp="1" noChangeAspect="1"/>
          </p:cNvPicPr>
          <p:nvPr>
            <p:ph idx="1"/>
          </p:nvPr>
        </p:nvPicPr>
        <p:blipFill>
          <a:blip r:embed="rId2" cstate="print"/>
          <a:stretch>
            <a:fillRect/>
          </a:stretch>
        </p:blipFill>
        <p:spPr>
          <a:xfrm>
            <a:off x="4343400" y="273050"/>
            <a:ext cx="4572000" cy="6356350"/>
          </a:xfrm>
        </p:spPr>
      </p:pic>
      <p:sp>
        <p:nvSpPr>
          <p:cNvPr id="4" name="Text Placeholder 3"/>
          <p:cNvSpPr>
            <a:spLocks noGrp="1"/>
          </p:cNvSpPr>
          <p:nvPr>
            <p:ph type="body" sz="half" idx="2"/>
          </p:nvPr>
        </p:nvSpPr>
        <p:spPr>
          <a:xfrm>
            <a:off x="457200" y="304800"/>
            <a:ext cx="3505200" cy="6248400"/>
          </a:xfrm>
        </p:spPr>
        <p:txBody>
          <a:bodyPr>
            <a:normAutofit fontScale="92500" lnSpcReduction="20000"/>
          </a:bodyPr>
          <a:lstStyle/>
          <a:p>
            <a:r>
              <a:rPr lang="en-US" sz="2000" dirty="0" smtClean="0">
                <a:solidFill>
                  <a:srgbClr val="FF0000"/>
                </a:solidFill>
                <a:latin typeface="Franklin Gothic Medium Cond" pitchFamily="34" charset="0"/>
              </a:rPr>
              <a:t>FORMAL DISCIPLINARY APPEALS PROCESSES, </a:t>
            </a:r>
            <a:r>
              <a:rPr lang="en-US" sz="2000" dirty="0" smtClean="0">
                <a:latin typeface="Franklin Gothic Medium Cond" pitchFamily="34" charset="0"/>
              </a:rPr>
              <a:t>for example FedEx calls its 3-step appeals procedure guaranteed fair  treatment: management review, officer complaint, and then executive appeals review.</a:t>
            </a:r>
            <a:endParaRPr lang="en-US" sz="2000" dirty="0" smtClean="0">
              <a:solidFill>
                <a:srgbClr val="FF0000"/>
              </a:solidFill>
              <a:latin typeface="Franklin Gothic Medium Cond" pitchFamily="34" charset="0"/>
            </a:endParaRPr>
          </a:p>
          <a:p>
            <a:endParaRPr lang="en-US" sz="2000" dirty="0" smtClean="0">
              <a:solidFill>
                <a:srgbClr val="FF0000"/>
              </a:solidFill>
              <a:latin typeface="Franklin Gothic Medium Cond" pitchFamily="34" charset="0"/>
            </a:endParaRPr>
          </a:p>
          <a:p>
            <a:r>
              <a:rPr lang="en-US" sz="2000" dirty="0" smtClean="0">
                <a:solidFill>
                  <a:srgbClr val="FF0000"/>
                </a:solidFill>
                <a:latin typeface="Franklin Gothic Medium Cond" pitchFamily="34" charset="0"/>
              </a:rPr>
              <a:t>DISCIPLINE WITHOUT PUNISHMENT, </a:t>
            </a:r>
            <a:r>
              <a:rPr lang="en-US" sz="2000" dirty="0" smtClean="0">
                <a:latin typeface="Franklin Gothic Medium Cond" pitchFamily="34" charset="0"/>
              </a:rPr>
              <a:t>aims to avoid the drawbacks of traditional discipline. How it works:</a:t>
            </a:r>
          </a:p>
          <a:p>
            <a:pPr marL="457200" indent="-457200">
              <a:buAutoNum type="arabicPeriod"/>
            </a:pPr>
            <a:r>
              <a:rPr lang="en-US" sz="2000" dirty="0" smtClean="0">
                <a:solidFill>
                  <a:schemeClr val="accent4">
                    <a:lumMod val="50000"/>
                  </a:schemeClr>
                </a:solidFill>
                <a:latin typeface="Franklin Gothic Medium Cond" pitchFamily="34" charset="0"/>
              </a:rPr>
              <a:t>Issue an oral reminder,</a:t>
            </a:r>
          </a:p>
          <a:p>
            <a:pPr marL="457200" indent="-457200">
              <a:buAutoNum type="arabicPeriod"/>
            </a:pPr>
            <a:r>
              <a:rPr lang="en-US" sz="2000" dirty="0" smtClean="0">
                <a:solidFill>
                  <a:schemeClr val="accent4">
                    <a:lumMod val="50000"/>
                  </a:schemeClr>
                </a:solidFill>
                <a:latin typeface="Franklin Gothic Medium Cond" pitchFamily="34" charset="0"/>
              </a:rPr>
              <a:t>Should another incident arise within 6 weeks, issue a formal written reminder, a copy of which is placed in employee’s personnel file,</a:t>
            </a:r>
          </a:p>
          <a:p>
            <a:pPr marL="457200" indent="-457200">
              <a:buAutoNum type="arabicPeriod"/>
            </a:pPr>
            <a:r>
              <a:rPr lang="en-US" sz="2000" dirty="0" smtClean="0">
                <a:solidFill>
                  <a:schemeClr val="accent4">
                    <a:lumMod val="50000"/>
                  </a:schemeClr>
                </a:solidFill>
                <a:latin typeface="Franklin Gothic Medium Cond" pitchFamily="34" charset="0"/>
              </a:rPr>
              <a:t>Give a paid, 1-day “decision making leave”, and</a:t>
            </a:r>
          </a:p>
          <a:p>
            <a:pPr marL="457200" indent="-457200">
              <a:buAutoNum type="arabicPeriod"/>
            </a:pPr>
            <a:r>
              <a:rPr lang="en-US" sz="2000" dirty="0" smtClean="0">
                <a:solidFill>
                  <a:schemeClr val="accent4">
                    <a:lumMod val="50000"/>
                  </a:schemeClr>
                </a:solidFill>
                <a:latin typeface="Franklin Gothic Medium Cond" pitchFamily="34" charset="0"/>
              </a:rPr>
              <a:t>If no further incidents occur in the next year or so, purge the 1-day paid suspension from the person’s file</a:t>
            </a:r>
            <a:r>
              <a:rPr lang="en-US" sz="2000" dirty="0" smtClean="0">
                <a:solidFill>
                  <a:srgbClr val="FF0000"/>
                </a:solidFill>
                <a:latin typeface="Franklin Gothic Medium Cond" pitchFamily="34" charset="0"/>
              </a:rPr>
              <a:t>.</a:t>
            </a:r>
            <a:r>
              <a:rPr lang="en-US" sz="2000" dirty="0" smtClean="0">
                <a:latin typeface="Franklin Gothic Medium Cond" pitchFamily="34" charset="0"/>
              </a:rPr>
              <a:t> But, if behavior reoccurs, typically the next step is dismissal.</a:t>
            </a:r>
            <a:endParaRPr lang="en-US" sz="2000" dirty="0">
              <a:latin typeface="Franklin Gothic Medium Cond"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04800"/>
            <a:ext cx="4040188" cy="639762"/>
          </a:xfrm>
        </p:spPr>
        <p:txBody>
          <a:bodyPr/>
          <a:lstStyle/>
          <a:p>
            <a:r>
              <a:rPr lang="en-US" b="0" dirty="0" smtClean="0">
                <a:latin typeface="AR CHRISTY" pitchFamily="2" charset="0"/>
              </a:rPr>
              <a:t>Employee Privacy</a:t>
            </a:r>
            <a:endParaRPr lang="en-US" b="0" dirty="0">
              <a:latin typeface="AR CHRISTY" pitchFamily="2" charset="0"/>
            </a:endParaRPr>
          </a:p>
        </p:txBody>
      </p:sp>
      <p:sp>
        <p:nvSpPr>
          <p:cNvPr id="4" name="Content Placeholder 3"/>
          <p:cNvSpPr>
            <a:spLocks noGrp="1"/>
          </p:cNvSpPr>
          <p:nvPr>
            <p:ph sz="half" idx="2"/>
          </p:nvPr>
        </p:nvSpPr>
        <p:spPr>
          <a:xfrm>
            <a:off x="381000" y="1524000"/>
            <a:ext cx="4040188" cy="3951288"/>
          </a:xfrm>
        </p:spPr>
        <p:txBody>
          <a:bodyPr>
            <a:normAutofit/>
          </a:bodyPr>
          <a:lstStyle/>
          <a:p>
            <a:pPr marL="0" indent="0">
              <a:buNone/>
            </a:pPr>
            <a:r>
              <a:rPr lang="en-US" dirty="0" smtClean="0">
                <a:latin typeface="AR CARTER" pitchFamily="2" charset="0"/>
              </a:rPr>
              <a:t>For most people, invasions of privacy are neither ethical nor fair.</a:t>
            </a:r>
          </a:p>
          <a:p>
            <a:pPr marL="0" indent="0">
              <a:buNone/>
            </a:pPr>
            <a:endParaRPr lang="en-US" dirty="0" smtClean="0">
              <a:latin typeface="AR CARTER" pitchFamily="2" charset="0"/>
            </a:endParaRPr>
          </a:p>
          <a:p>
            <a:pPr marL="0" indent="0">
              <a:buNone/>
            </a:pPr>
            <a:r>
              <a:rPr lang="en-US" dirty="0" smtClean="0">
                <a:latin typeface="AR CARTER" pitchFamily="2" charset="0"/>
              </a:rPr>
              <a:t>The four main types:</a:t>
            </a:r>
          </a:p>
          <a:p>
            <a:pPr marL="457200" indent="-457200">
              <a:buAutoNum type="arabicPeriod"/>
            </a:pPr>
            <a:r>
              <a:rPr lang="en-US" dirty="0" smtClean="0">
                <a:latin typeface="AR CARTER" pitchFamily="2" charset="0"/>
              </a:rPr>
              <a:t>Intrusion,</a:t>
            </a:r>
          </a:p>
          <a:p>
            <a:pPr marL="457200" indent="-457200">
              <a:buAutoNum type="arabicPeriod"/>
            </a:pPr>
            <a:r>
              <a:rPr lang="en-US" dirty="0" smtClean="0">
                <a:latin typeface="AR CARTER" pitchFamily="2" charset="0"/>
              </a:rPr>
              <a:t>Publication of private matters,</a:t>
            </a:r>
          </a:p>
          <a:p>
            <a:pPr marL="457200" indent="-457200">
              <a:buAutoNum type="arabicPeriod"/>
            </a:pPr>
            <a:r>
              <a:rPr lang="en-US" dirty="0" smtClean="0">
                <a:latin typeface="AR CARTER" pitchFamily="2" charset="0"/>
              </a:rPr>
              <a:t>Disclosure of medical record, and </a:t>
            </a:r>
          </a:p>
          <a:p>
            <a:pPr marL="457200" indent="-457200">
              <a:buAutoNum type="arabicPeriod"/>
            </a:pPr>
            <a:r>
              <a:rPr lang="en-US" dirty="0" smtClean="0">
                <a:latin typeface="AR CARTER" pitchFamily="2" charset="0"/>
              </a:rPr>
              <a:t>Appropriation of an employee’s name or likeness for commercial </a:t>
            </a:r>
            <a:r>
              <a:rPr lang="en-US" dirty="0" err="1" smtClean="0">
                <a:latin typeface="AR CARTER" pitchFamily="2" charset="0"/>
              </a:rPr>
              <a:t>puposes</a:t>
            </a:r>
            <a:r>
              <a:rPr lang="en-US" dirty="0" smtClean="0">
                <a:latin typeface="AR CARTER" pitchFamily="2" charset="0"/>
              </a:rPr>
              <a:t>.</a:t>
            </a:r>
            <a:endParaRPr lang="en-US" dirty="0">
              <a:latin typeface="AR CARTER" pitchFamily="2" charset="0"/>
            </a:endParaRPr>
          </a:p>
        </p:txBody>
      </p:sp>
      <p:sp>
        <p:nvSpPr>
          <p:cNvPr id="5" name="Text Placeholder 4"/>
          <p:cNvSpPr>
            <a:spLocks noGrp="1"/>
          </p:cNvSpPr>
          <p:nvPr>
            <p:ph type="body" sz="quarter" idx="3"/>
          </p:nvPr>
        </p:nvSpPr>
        <p:spPr>
          <a:xfrm>
            <a:off x="4648200" y="5943600"/>
            <a:ext cx="4041775" cy="639762"/>
          </a:xfrm>
        </p:spPr>
        <p:txBody>
          <a:bodyPr/>
          <a:lstStyle/>
          <a:p>
            <a:r>
              <a:rPr lang="en-US" b="0" dirty="0" smtClean="0">
                <a:latin typeface="AR CHRISTY" pitchFamily="2" charset="0"/>
              </a:rPr>
              <a:t>Employee Monitoring</a:t>
            </a:r>
            <a:endParaRPr lang="en-US" b="0" dirty="0">
              <a:latin typeface="AR CHRISTY" pitchFamily="2" charset="0"/>
            </a:endParaRPr>
          </a:p>
        </p:txBody>
      </p:sp>
      <p:sp>
        <p:nvSpPr>
          <p:cNvPr id="6" name="Content Placeholder 5"/>
          <p:cNvSpPr>
            <a:spLocks noGrp="1"/>
          </p:cNvSpPr>
          <p:nvPr>
            <p:ph sz="quarter" idx="4"/>
          </p:nvPr>
        </p:nvSpPr>
        <p:spPr>
          <a:xfrm>
            <a:off x="4648200" y="304800"/>
            <a:ext cx="4041775" cy="5486400"/>
          </a:xfrm>
        </p:spPr>
        <p:txBody>
          <a:bodyPr>
            <a:normAutofit fontScale="92500" lnSpcReduction="10000"/>
          </a:bodyPr>
          <a:lstStyle/>
          <a:p>
            <a:pPr marL="0" indent="0">
              <a:buNone/>
            </a:pPr>
            <a:r>
              <a:rPr lang="en-US" dirty="0" smtClean="0">
                <a:latin typeface="Tunga" pitchFamily="34" charset="0"/>
                <a:cs typeface="Tunga" pitchFamily="34" charset="0"/>
              </a:rPr>
              <a:t>Employee monitoring is pervasive. </a:t>
            </a:r>
          </a:p>
          <a:p>
            <a:pPr marL="0" indent="0">
              <a:buNone/>
            </a:pPr>
            <a:r>
              <a:rPr lang="en-US" dirty="0" smtClean="0">
                <a:latin typeface="Tunga" pitchFamily="34" charset="0"/>
                <a:cs typeface="Tunga" pitchFamily="34" charset="0"/>
              </a:rPr>
              <a:t>Example, Biometrics </a:t>
            </a:r>
            <a:r>
              <a:rPr lang="en-US" dirty="0" smtClean="0">
                <a:solidFill>
                  <a:schemeClr val="tx2">
                    <a:lumMod val="75000"/>
                  </a:schemeClr>
                </a:solidFill>
                <a:latin typeface="Tunga" pitchFamily="34" charset="0"/>
                <a:cs typeface="Tunga" pitchFamily="34" charset="0"/>
              </a:rPr>
              <a:t>–using </a:t>
            </a:r>
            <a:r>
              <a:rPr lang="en-US" dirty="0" err="1" smtClean="0">
                <a:solidFill>
                  <a:schemeClr val="tx2">
                    <a:lumMod val="75000"/>
                  </a:schemeClr>
                </a:solidFill>
                <a:latin typeface="Tunga" pitchFamily="34" charset="0"/>
                <a:cs typeface="Tunga" pitchFamily="34" charset="0"/>
              </a:rPr>
              <a:t>phisical</a:t>
            </a:r>
            <a:r>
              <a:rPr lang="en-US" dirty="0" smtClean="0">
                <a:solidFill>
                  <a:schemeClr val="tx2">
                    <a:lumMod val="75000"/>
                  </a:schemeClr>
                </a:solidFill>
                <a:latin typeface="Tunga" pitchFamily="34" charset="0"/>
                <a:cs typeface="Tunga" pitchFamily="34" charset="0"/>
              </a:rPr>
              <a:t> traits such as finger prints or iris scans for Identification.</a:t>
            </a:r>
          </a:p>
          <a:p>
            <a:pPr marL="0" indent="0">
              <a:buNone/>
            </a:pPr>
            <a:r>
              <a:rPr lang="en-US" dirty="0" smtClean="0">
                <a:latin typeface="Tunga" pitchFamily="34" charset="0"/>
                <a:cs typeface="Tunga" pitchFamily="34" charset="0"/>
              </a:rPr>
              <a:t>Employers monitor employees’ electronic activities mostly to improve productivity and to protect themselves from </a:t>
            </a:r>
            <a:r>
              <a:rPr lang="en-US" dirty="0" err="1" smtClean="0">
                <a:latin typeface="Tunga" pitchFamily="34" charset="0"/>
                <a:cs typeface="Tunga" pitchFamily="34" charset="0"/>
              </a:rPr>
              <a:t>somputer</a:t>
            </a:r>
            <a:r>
              <a:rPr lang="en-US" dirty="0" smtClean="0">
                <a:latin typeface="Tunga" pitchFamily="34" charset="0"/>
                <a:cs typeface="Tunga" pitchFamily="34" charset="0"/>
              </a:rPr>
              <a:t> viruses, leaks of confidential information, and </a:t>
            </a:r>
            <a:r>
              <a:rPr lang="en-US" dirty="0" err="1" smtClean="0">
                <a:latin typeface="Tunga" pitchFamily="34" charset="0"/>
                <a:cs typeface="Tunga" pitchFamily="34" charset="0"/>
              </a:rPr>
              <a:t>harrasment</a:t>
            </a:r>
            <a:r>
              <a:rPr lang="en-US" dirty="0" smtClean="0">
                <a:latin typeface="Tunga" pitchFamily="34" charset="0"/>
                <a:cs typeface="Tunga" pitchFamily="34" charset="0"/>
              </a:rPr>
              <a:t> suits.</a:t>
            </a:r>
          </a:p>
          <a:p>
            <a:pPr marL="0" indent="0">
              <a:buNone/>
            </a:pPr>
            <a:endParaRPr lang="en-US" dirty="0" smtClean="0">
              <a:latin typeface="Tunga" pitchFamily="34" charset="0"/>
              <a:cs typeface="Tunga" pitchFamily="34" charset="0"/>
            </a:endParaRPr>
          </a:p>
          <a:p>
            <a:pPr marL="0" indent="0">
              <a:buNone/>
            </a:pPr>
            <a:r>
              <a:rPr lang="en-US" dirty="0" smtClean="0">
                <a:solidFill>
                  <a:srgbClr val="FF0000"/>
                </a:solidFill>
                <a:latin typeface="Tunga" pitchFamily="34" charset="0"/>
                <a:cs typeface="Tunga" pitchFamily="34" charset="0"/>
              </a:rPr>
              <a:t>RESTRICTIONS, </a:t>
            </a:r>
            <a:r>
              <a:rPr lang="en-US" dirty="0" smtClean="0">
                <a:latin typeface="Tunga" pitchFamily="34" charset="0"/>
                <a:cs typeface="Tunga" pitchFamily="34" charset="0"/>
              </a:rPr>
              <a:t>two main restrictions on </a:t>
            </a:r>
            <a:r>
              <a:rPr lang="en-US" dirty="0" err="1" smtClean="0">
                <a:latin typeface="Tunga" pitchFamily="34" charset="0"/>
                <a:cs typeface="Tunga" pitchFamily="34" charset="0"/>
              </a:rPr>
              <a:t>workpace</a:t>
            </a:r>
            <a:r>
              <a:rPr lang="en-US" dirty="0" smtClean="0">
                <a:latin typeface="Tunga" pitchFamily="34" charset="0"/>
                <a:cs typeface="Tunga" pitchFamily="34" charset="0"/>
              </a:rPr>
              <a:t> monitoring: </a:t>
            </a:r>
            <a:r>
              <a:rPr lang="en-US" dirty="0" smtClean="0">
                <a:solidFill>
                  <a:schemeClr val="accent3">
                    <a:lumMod val="50000"/>
                  </a:schemeClr>
                </a:solidFill>
                <a:latin typeface="Tunga" pitchFamily="34" charset="0"/>
                <a:cs typeface="Tunga" pitchFamily="34" charset="0"/>
              </a:rPr>
              <a:t>Electronic Communications Privacy Act (ECPA) and common-law protections against invasion of privacy.</a:t>
            </a:r>
            <a:endParaRPr lang="en-US" dirty="0">
              <a:solidFill>
                <a:schemeClr val="accent3">
                  <a:lumMod val="50000"/>
                </a:schemeClr>
              </a:solidFill>
              <a:latin typeface="Tunga" pitchFamily="34" charset="0"/>
              <a:cs typeface="Tung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dismissals</a:t>
            </a:r>
            <a:endParaRPr lang="en-US" dirty="0"/>
          </a:p>
        </p:txBody>
      </p:sp>
      <p:sp>
        <p:nvSpPr>
          <p:cNvPr id="3" name="Text Placeholder 2"/>
          <p:cNvSpPr>
            <a:spLocks noGrp="1"/>
          </p:cNvSpPr>
          <p:nvPr>
            <p:ph type="body" idx="1"/>
          </p:nvPr>
        </p:nvSpPr>
        <p:spPr/>
        <p:txBody>
          <a:bodyPr>
            <a:noAutofit/>
          </a:bodyPr>
          <a:lstStyle/>
          <a:p>
            <a:r>
              <a:rPr lang="en-US" sz="1400" dirty="0" err="1" smtClean="0">
                <a:solidFill>
                  <a:schemeClr val="bg2">
                    <a:lumMod val="10000"/>
                  </a:schemeClr>
                </a:solidFill>
                <a:latin typeface="Arial" pitchFamily="34" charset="0"/>
                <a:cs typeface="Arial" pitchFamily="34" charset="0"/>
              </a:rPr>
              <a:t>Pemberhentian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merupakan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tahap</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pendisplinan</a:t>
            </a:r>
            <a:r>
              <a:rPr lang="en-US" sz="1400" dirty="0" smtClean="0">
                <a:solidFill>
                  <a:schemeClr val="bg2">
                    <a:lumMod val="10000"/>
                  </a:schemeClr>
                </a:solidFill>
                <a:latin typeface="Arial" pitchFamily="34" charset="0"/>
                <a:cs typeface="Arial" pitchFamily="34" charset="0"/>
              </a:rPr>
              <a:t> paling </a:t>
            </a:r>
            <a:r>
              <a:rPr lang="en-US" sz="1400" dirty="0" err="1" smtClean="0">
                <a:solidFill>
                  <a:schemeClr val="bg2">
                    <a:lumMod val="10000"/>
                  </a:schemeClr>
                </a:solidFill>
                <a:latin typeface="Arial" pitchFamily="34" charset="0"/>
                <a:cs typeface="Arial" pitchFamily="34" charset="0"/>
              </a:rPr>
              <a:t>tegas</a:t>
            </a:r>
            <a:r>
              <a:rPr lang="en-US" sz="1400" dirty="0" smtClean="0">
                <a:solidFill>
                  <a:schemeClr val="bg2">
                    <a:lumMod val="10000"/>
                  </a:schemeClr>
                </a:solidFill>
                <a:latin typeface="Arial" pitchFamily="34" charset="0"/>
                <a:cs typeface="Arial" pitchFamily="34" charset="0"/>
              </a:rPr>
              <a:t> yang </a:t>
            </a:r>
            <a:r>
              <a:rPr lang="en-US" sz="1400" i="1" dirty="0" smtClean="0">
                <a:solidFill>
                  <a:schemeClr val="bg2">
                    <a:lumMod val="10000"/>
                  </a:schemeClr>
                </a:solidFill>
                <a:latin typeface="Arial" pitchFamily="34" charset="0"/>
                <a:cs typeface="Arial" pitchFamily="34" charset="0"/>
              </a:rPr>
              <a:t>employer </a:t>
            </a:r>
            <a:r>
              <a:rPr lang="en-US" sz="1400" dirty="0" err="1" smtClean="0">
                <a:solidFill>
                  <a:schemeClr val="bg2">
                    <a:lumMod val="10000"/>
                  </a:schemeClr>
                </a:solidFill>
                <a:latin typeface="Arial" pitchFamily="34" charset="0"/>
                <a:cs typeface="Arial" pitchFamily="34" charset="0"/>
              </a:rPr>
              <a:t>terapkan</a:t>
            </a:r>
            <a:r>
              <a:rPr lang="en-US" sz="1400" dirty="0" smtClean="0">
                <a:solidFill>
                  <a:schemeClr val="bg2">
                    <a:lumMod val="10000"/>
                  </a:schemeClr>
                </a:solidFill>
                <a:latin typeface="Arial" pitchFamily="34" charset="0"/>
                <a:cs typeface="Arial" pitchFamily="34" charset="0"/>
              </a:rPr>
              <a:t>.</a:t>
            </a:r>
            <a:r>
              <a:rPr lang="en-US" sz="1400" i="1" dirty="0" smtClean="0">
                <a:solidFill>
                  <a:schemeClr val="bg2">
                    <a:lumMod val="10000"/>
                  </a:schemeClr>
                </a:solidFill>
                <a:latin typeface="Arial" pitchFamily="34" charset="0"/>
                <a:cs typeface="Arial" pitchFamily="34" charset="0"/>
              </a:rPr>
              <a:t> Employer </a:t>
            </a:r>
            <a:r>
              <a:rPr lang="en-US" sz="1400" dirty="0" err="1" smtClean="0">
                <a:solidFill>
                  <a:schemeClr val="bg2">
                    <a:lumMod val="10000"/>
                  </a:schemeClr>
                </a:solidFill>
                <a:latin typeface="Arial" pitchFamily="34" charset="0"/>
                <a:cs typeface="Arial" pitchFamily="34" charset="0"/>
              </a:rPr>
              <a:t>harus</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memiliki</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alasan</a:t>
            </a:r>
            <a:r>
              <a:rPr lang="en-US" sz="1400" dirty="0" smtClean="0">
                <a:solidFill>
                  <a:schemeClr val="bg2">
                    <a:lumMod val="10000"/>
                  </a:schemeClr>
                </a:solidFill>
                <a:latin typeface="Arial" pitchFamily="34" charset="0"/>
                <a:cs typeface="Arial" pitchFamily="34" charset="0"/>
              </a:rPr>
              <a:t> yang </a:t>
            </a:r>
            <a:r>
              <a:rPr lang="en-US" sz="1400" dirty="0" err="1" smtClean="0">
                <a:solidFill>
                  <a:schemeClr val="bg2">
                    <a:lumMod val="10000"/>
                  </a:schemeClr>
                </a:solidFill>
                <a:latin typeface="Arial" pitchFamily="34" charset="0"/>
                <a:cs typeface="Arial" pitchFamily="34" charset="0"/>
              </a:rPr>
              <a:t>cukup</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untuk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memberhentikan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karyawan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dan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sesuai</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peraturan</a:t>
            </a:r>
            <a:r>
              <a:rPr lang="en-US" sz="1400" dirty="0" smtClean="0">
                <a:solidFill>
                  <a:schemeClr val="bg2">
                    <a:lumMod val="10000"/>
                  </a:schemeClr>
                </a:solidFill>
                <a:latin typeface="Arial" pitchFamily="34" charset="0"/>
                <a:cs typeface="Arial" pitchFamily="34" charset="0"/>
              </a:rPr>
              <a:t>) </a:t>
            </a:r>
            <a:r>
              <a:rPr lang="en-US" sz="1400" i="1" dirty="0" smtClean="0">
                <a:solidFill>
                  <a:schemeClr val="bg2">
                    <a:lumMod val="10000"/>
                  </a:schemeClr>
                </a:solidFill>
                <a:latin typeface="Arial" pitchFamily="34" charset="0"/>
                <a:cs typeface="Arial" pitchFamily="34" charset="0"/>
              </a:rPr>
              <a:t>employer </a:t>
            </a:r>
            <a:r>
              <a:rPr lang="en-US" sz="1400" dirty="0" err="1" smtClean="0">
                <a:solidFill>
                  <a:schemeClr val="bg2">
                    <a:lumMod val="10000"/>
                  </a:schemeClr>
                </a:solidFill>
                <a:latin typeface="Arial" pitchFamily="34" charset="0"/>
                <a:cs typeface="Arial" pitchFamily="34" charset="0"/>
              </a:rPr>
              <a:t>hanya</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bisa</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memecat</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karyawan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setelah</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melewati</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langkah</a:t>
            </a:r>
            <a:r>
              <a:rPr lang="en-US" sz="1400" dirty="0" smtClean="0">
                <a:solidFill>
                  <a:schemeClr val="bg2">
                    <a:lumMod val="10000"/>
                  </a:schemeClr>
                </a:solidFill>
                <a:latin typeface="Arial" pitchFamily="34" charset="0"/>
                <a:cs typeface="Arial" pitchFamily="34" charset="0"/>
              </a:rPr>
              <a:t> yang </a:t>
            </a:r>
            <a:r>
              <a:rPr lang="en-US" sz="1400" dirty="0" err="1" smtClean="0">
                <a:solidFill>
                  <a:schemeClr val="bg2">
                    <a:lumMod val="10000"/>
                  </a:schemeClr>
                </a:solidFill>
                <a:latin typeface="Arial" pitchFamily="34" charset="0"/>
                <a:cs typeface="Arial" pitchFamily="34" charset="0"/>
              </a:rPr>
              <a:t>masuk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akal</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untuk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merehabilitasikan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karyawan</a:t>
            </a:r>
            <a:r>
              <a:rPr lang="en-US" sz="1400" dirty="0" smtClean="0">
                <a:solidFill>
                  <a:schemeClr val="bg2">
                    <a:lumMod val="10000"/>
                  </a:schemeClr>
                </a:solidFill>
                <a:latin typeface="Arial" pitchFamily="34" charset="0"/>
                <a:cs typeface="Arial" pitchFamily="34" charset="0"/>
              </a:rPr>
              <a:t>.</a:t>
            </a:r>
          </a:p>
          <a:p>
            <a:endParaRPr lang="en-US" sz="1400" i="1" dirty="0" smtClean="0">
              <a:solidFill>
                <a:schemeClr val="bg2">
                  <a:lumMod val="10000"/>
                </a:schemeClr>
              </a:solidFill>
              <a:latin typeface="Arial" pitchFamily="34" charset="0"/>
              <a:cs typeface="Arial" pitchFamily="34" charset="0"/>
            </a:endParaRPr>
          </a:p>
          <a:p>
            <a:r>
              <a:rPr lang="en-US" sz="1400" dirty="0" err="1" smtClean="0">
                <a:solidFill>
                  <a:schemeClr val="bg2">
                    <a:lumMod val="10000"/>
                  </a:schemeClr>
                </a:solidFill>
                <a:latin typeface="Arial" pitchFamily="34" charset="0"/>
                <a:cs typeface="Arial" pitchFamily="34" charset="0"/>
              </a:rPr>
              <a:t>Jalan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terbaik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untuk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meng</a:t>
            </a:r>
            <a:r>
              <a:rPr lang="en-US" sz="1400" dirty="0" smtClean="0">
                <a:solidFill>
                  <a:schemeClr val="bg2">
                    <a:lumMod val="10000"/>
                  </a:schemeClr>
                </a:solidFill>
                <a:latin typeface="Arial" pitchFamily="34" charset="0"/>
                <a:cs typeface="Arial" pitchFamily="34" charset="0"/>
              </a:rPr>
              <a:t>-</a:t>
            </a:r>
            <a:r>
              <a:rPr lang="en-US" sz="1400" i="1" dirty="0" smtClean="0">
                <a:solidFill>
                  <a:schemeClr val="bg2">
                    <a:lumMod val="10000"/>
                  </a:schemeClr>
                </a:solidFill>
                <a:latin typeface="Arial" pitchFamily="34" charset="0"/>
                <a:cs typeface="Arial" pitchFamily="34" charset="0"/>
              </a:rPr>
              <a:t>handle </a:t>
            </a:r>
            <a:r>
              <a:rPr lang="en-US" sz="1400" dirty="0" err="1" smtClean="0">
                <a:solidFill>
                  <a:schemeClr val="bg2">
                    <a:lumMod val="10000"/>
                  </a:schemeClr>
                </a:solidFill>
                <a:latin typeface="Arial" pitchFamily="34" charset="0"/>
                <a:cs typeface="Arial" pitchFamily="34" charset="0"/>
              </a:rPr>
              <a:t>pemberhentian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adalah</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dengan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mencegahnya</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sejak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awal</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Banyak</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kasus</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pemberhentian</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dimulai</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karna</a:t>
            </a:r>
            <a:r>
              <a:rPr lang="en-US" sz="1400" dirty="0" smtClean="0">
                <a:solidFill>
                  <a:schemeClr val="bg2">
                    <a:lumMod val="10000"/>
                  </a:schemeClr>
                </a:solidFill>
                <a:latin typeface="Arial" pitchFamily="34" charset="0"/>
                <a:cs typeface="Arial" pitchFamily="34" charset="0"/>
              </a:rPr>
              <a:t> </a:t>
            </a:r>
            <a:r>
              <a:rPr lang="en-US" sz="1400" dirty="0" err="1" smtClean="0">
                <a:solidFill>
                  <a:schemeClr val="bg2">
                    <a:lumMod val="10000"/>
                  </a:schemeClr>
                </a:solidFill>
                <a:latin typeface="Arial" pitchFamily="34" charset="0"/>
                <a:cs typeface="Arial" pitchFamily="34" charset="0"/>
              </a:rPr>
              <a:t>keputusan</a:t>
            </a:r>
            <a:r>
              <a:rPr lang="en-US" sz="1400" dirty="0" smtClean="0">
                <a:solidFill>
                  <a:schemeClr val="bg2">
                    <a:lumMod val="10000"/>
                  </a:schemeClr>
                </a:solidFill>
                <a:latin typeface="Arial" pitchFamily="34" charset="0"/>
                <a:cs typeface="Arial" pitchFamily="34" charset="0"/>
              </a:rPr>
              <a:t> </a:t>
            </a:r>
            <a:r>
              <a:rPr lang="en-US" sz="1400" i="1" dirty="0" smtClean="0">
                <a:solidFill>
                  <a:schemeClr val="bg2">
                    <a:lumMod val="10000"/>
                  </a:schemeClr>
                </a:solidFill>
                <a:latin typeface="Arial" pitchFamily="34" charset="0"/>
                <a:cs typeface="Arial" pitchFamily="34" charset="0"/>
              </a:rPr>
              <a:t>hiring </a:t>
            </a:r>
            <a:r>
              <a:rPr lang="en-US" sz="1400" dirty="0" smtClean="0">
                <a:solidFill>
                  <a:schemeClr val="bg2">
                    <a:lumMod val="10000"/>
                  </a:schemeClr>
                </a:solidFill>
                <a:latin typeface="Arial" pitchFamily="34" charset="0"/>
                <a:cs typeface="Arial" pitchFamily="34" charset="0"/>
              </a:rPr>
              <a:t>yang </a:t>
            </a:r>
            <a:r>
              <a:rPr lang="en-US" sz="1400" dirty="0" err="1" smtClean="0">
                <a:solidFill>
                  <a:schemeClr val="bg2">
                    <a:lumMod val="10000"/>
                  </a:schemeClr>
                </a:solidFill>
                <a:latin typeface="Arial" pitchFamily="34" charset="0"/>
                <a:cs typeface="Arial" pitchFamily="34" charset="0"/>
              </a:rPr>
              <a:t>buruk</a:t>
            </a:r>
            <a:r>
              <a:rPr lang="en-US" sz="1400" dirty="0" smtClean="0">
                <a:solidFill>
                  <a:schemeClr val="bg2">
                    <a:lumMod val="10000"/>
                  </a:schemeClr>
                </a:solidFill>
                <a:latin typeface="Arial" pitchFamily="34" charset="0"/>
                <a:cs typeface="Arial" pitchFamily="34" charset="0"/>
              </a:rPr>
              <a:t>.</a:t>
            </a:r>
            <a:endParaRPr lang="en-US" sz="1400" dirty="0">
              <a:solidFill>
                <a:schemeClr val="bg2">
                  <a:lumMod val="10000"/>
                </a:schemeClr>
              </a:solidFill>
              <a:latin typeface="Arial" pitchFamily="34" charset="0"/>
              <a:cs typeface="Arial" pitchFamily="34" charset="0"/>
            </a:endParaRPr>
          </a:p>
        </p:txBody>
      </p:sp>
      <p:pic>
        <p:nvPicPr>
          <p:cNvPr id="4" name="Picture 3" descr="Solicitors-for-Unfair-Dismissal1-300x228.jpg"/>
          <p:cNvPicPr>
            <a:picLocks noChangeAspect="1"/>
          </p:cNvPicPr>
          <p:nvPr/>
        </p:nvPicPr>
        <p:blipFill>
          <a:blip r:embed="rId2" cstate="print"/>
          <a:stretch>
            <a:fillRect/>
          </a:stretch>
        </p:blipFill>
        <p:spPr>
          <a:xfrm>
            <a:off x="5486400" y="228600"/>
            <a:ext cx="2857500" cy="21717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304800"/>
            <a:ext cx="7315200" cy="639762"/>
          </a:xfrm>
        </p:spPr>
        <p:txBody>
          <a:bodyPr>
            <a:noAutofit/>
          </a:bodyPr>
          <a:lstStyle/>
          <a:p>
            <a:r>
              <a:rPr lang="en-US" dirty="0" smtClean="0">
                <a:latin typeface="AR CHRISTY" pitchFamily="2" charset="0"/>
              </a:rPr>
              <a:t>Termination at Will and Wrongful Discharge</a:t>
            </a:r>
            <a:endParaRPr lang="en-US" dirty="0">
              <a:latin typeface="AR CHRISTY" pitchFamily="2" charset="0"/>
            </a:endParaRPr>
          </a:p>
        </p:txBody>
      </p:sp>
      <p:sp>
        <p:nvSpPr>
          <p:cNvPr id="4" name="Content Placeholder 3"/>
          <p:cNvSpPr>
            <a:spLocks noGrp="1"/>
          </p:cNvSpPr>
          <p:nvPr>
            <p:ph sz="half" idx="2"/>
          </p:nvPr>
        </p:nvSpPr>
        <p:spPr>
          <a:xfrm>
            <a:off x="457200" y="1524000"/>
            <a:ext cx="4040188" cy="4602163"/>
          </a:xfrm>
        </p:spPr>
        <p:txBody>
          <a:bodyPr>
            <a:noAutofit/>
          </a:bodyPr>
          <a:lstStyle/>
          <a:p>
            <a:pPr marL="0" indent="0">
              <a:buNone/>
            </a:pPr>
            <a:r>
              <a:rPr lang="en-US" sz="1800" dirty="0" smtClean="0">
                <a:latin typeface="Franklin Gothic Book" pitchFamily="34" charset="0"/>
              </a:rPr>
              <a:t>Termination at will means that without the contract, either the employer or the employee could terminate at will the employment relationship.</a:t>
            </a:r>
          </a:p>
          <a:p>
            <a:pPr marL="0" indent="0">
              <a:buNone/>
            </a:pPr>
            <a:endParaRPr lang="en-US" sz="1800" dirty="0" smtClean="0">
              <a:latin typeface="Franklin Gothic Book" pitchFamily="34" charset="0"/>
            </a:endParaRPr>
          </a:p>
          <a:p>
            <a:pPr marL="0" indent="0">
              <a:buNone/>
            </a:pPr>
            <a:r>
              <a:rPr lang="en-US" sz="1800" dirty="0" smtClean="0">
                <a:solidFill>
                  <a:srgbClr val="FF0000"/>
                </a:solidFill>
                <a:latin typeface="Franklin Gothic Book" pitchFamily="34" charset="0"/>
              </a:rPr>
              <a:t>WRONGFUL DISCHARGE,</a:t>
            </a:r>
            <a:r>
              <a:rPr lang="en-US" sz="1800" dirty="0" smtClean="0">
                <a:latin typeface="Franklin Gothic Book" pitchFamily="34" charset="0"/>
              </a:rPr>
              <a:t> refers to a dismissal that violates the law or that fails to comply with contractual arrangements stated or implied by the employer in employee manuals. Three main protections against wrongful discharge are </a:t>
            </a:r>
            <a:r>
              <a:rPr lang="en-US" sz="1800" dirty="0" smtClean="0">
                <a:solidFill>
                  <a:srgbClr val="0070C0"/>
                </a:solidFill>
                <a:latin typeface="Franklin Gothic Book" pitchFamily="34" charset="0"/>
              </a:rPr>
              <a:t>statutory exceptions, common law exceptions, and public policy exceptions.</a:t>
            </a:r>
            <a:endParaRPr lang="en-US" sz="1800" dirty="0">
              <a:solidFill>
                <a:srgbClr val="0070C0"/>
              </a:solidFill>
              <a:latin typeface="Franklin Gothic Boo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dirty="0" smtClean="0">
                <a:latin typeface="AR CHRISTY" pitchFamily="2" charset="0"/>
              </a:rPr>
              <a:t>Grounds for Dismissal</a:t>
            </a:r>
            <a:endParaRPr lang="en-US" sz="2400" dirty="0">
              <a:latin typeface="AR CHRISTY" pitchFamily="2" charset="0"/>
            </a:endParaRPr>
          </a:p>
        </p:txBody>
      </p:sp>
      <p:sp>
        <p:nvSpPr>
          <p:cNvPr id="3" name="Content Placeholder 2"/>
          <p:cNvSpPr>
            <a:spLocks noGrp="1"/>
          </p:cNvSpPr>
          <p:nvPr>
            <p:ph sz="half" idx="1"/>
          </p:nvPr>
        </p:nvSpPr>
        <p:spPr/>
        <p:txBody>
          <a:bodyPr>
            <a:normAutofit/>
          </a:bodyPr>
          <a:lstStyle/>
          <a:p>
            <a:pPr marL="0" indent="0">
              <a:buNone/>
            </a:pPr>
            <a:r>
              <a:rPr lang="en-US" sz="2400" dirty="0" smtClean="0">
                <a:latin typeface="Harlow Solid Italic" pitchFamily="82" charset="0"/>
              </a:rPr>
              <a:t>There are four bases for dismissal:</a:t>
            </a:r>
          </a:p>
          <a:p>
            <a:pPr marL="514350" indent="-514350">
              <a:buAutoNum type="arabicPeriod"/>
            </a:pPr>
            <a:r>
              <a:rPr lang="en-US" sz="2400" dirty="0" smtClean="0">
                <a:latin typeface="Harlow Solid Italic" pitchFamily="82" charset="0"/>
              </a:rPr>
              <a:t>Unsatisfactory performance,</a:t>
            </a:r>
          </a:p>
          <a:p>
            <a:pPr marL="514350" indent="-514350">
              <a:buAutoNum type="arabicPeriod"/>
            </a:pPr>
            <a:r>
              <a:rPr lang="en-US" sz="2400" dirty="0" smtClean="0">
                <a:latin typeface="Harlow Solid Italic" pitchFamily="82" charset="0"/>
              </a:rPr>
              <a:t>Misconduct,</a:t>
            </a:r>
          </a:p>
          <a:p>
            <a:pPr marL="514350" indent="-514350">
              <a:buAutoNum type="arabicPeriod"/>
            </a:pPr>
            <a:r>
              <a:rPr lang="en-US" sz="2400" dirty="0" smtClean="0">
                <a:latin typeface="Harlow Solid Italic" pitchFamily="82" charset="0"/>
              </a:rPr>
              <a:t>Lack of qualifications, and </a:t>
            </a:r>
          </a:p>
          <a:p>
            <a:pPr marL="514350" indent="-514350">
              <a:buAutoNum type="arabicPeriod"/>
            </a:pPr>
            <a:r>
              <a:rPr lang="en-US" sz="2400" dirty="0" smtClean="0">
                <a:latin typeface="Harlow Solid Italic" pitchFamily="82" charset="0"/>
              </a:rPr>
              <a:t>Changed requirements of the job.</a:t>
            </a:r>
            <a:endParaRPr lang="en-US" sz="2400" dirty="0">
              <a:latin typeface="Harlow Solid Italic" pitchFamily="82" charset="0"/>
            </a:endParaRPr>
          </a:p>
        </p:txBody>
      </p:sp>
      <p:sp>
        <p:nvSpPr>
          <p:cNvPr id="4" name="Content Placeholder 3"/>
          <p:cNvSpPr>
            <a:spLocks noGrp="1"/>
          </p:cNvSpPr>
          <p:nvPr>
            <p:ph sz="half" idx="2"/>
          </p:nvPr>
        </p:nvSpPr>
        <p:spPr>
          <a:xfrm>
            <a:off x="4648200" y="1219200"/>
            <a:ext cx="4038600" cy="4678363"/>
          </a:xfrm>
        </p:spPr>
        <p:txBody>
          <a:bodyPr>
            <a:noAutofit/>
          </a:bodyPr>
          <a:lstStyle/>
          <a:p>
            <a:pPr marL="0" indent="0">
              <a:buNone/>
            </a:pPr>
            <a:r>
              <a:rPr lang="en-US" sz="1600" dirty="0" smtClean="0">
                <a:solidFill>
                  <a:srgbClr val="FF0000"/>
                </a:solidFill>
                <a:latin typeface="Lucida Handwriting" pitchFamily="66" charset="0"/>
              </a:rPr>
              <a:t>INSUBORDINATION, </a:t>
            </a:r>
            <a:r>
              <a:rPr lang="en-US" sz="1600" dirty="0" smtClean="0">
                <a:latin typeface="Lucida Handwriting" pitchFamily="66" charset="0"/>
              </a:rPr>
              <a:t>a form of misconduct. Such as direct disregard of the boss’s authority, public criticism of the boss, and so on.</a:t>
            </a:r>
          </a:p>
          <a:p>
            <a:pPr marL="0" indent="0">
              <a:buNone/>
            </a:pPr>
            <a:endParaRPr lang="en-US" sz="1600" dirty="0" smtClean="0">
              <a:latin typeface="Lucida Handwriting" pitchFamily="66" charset="0"/>
            </a:endParaRPr>
          </a:p>
          <a:p>
            <a:pPr marL="0" indent="0">
              <a:buNone/>
            </a:pPr>
            <a:r>
              <a:rPr lang="en-US" sz="1600" dirty="0" smtClean="0">
                <a:solidFill>
                  <a:srgbClr val="FF0000"/>
                </a:solidFill>
                <a:latin typeface="Lucida Handwriting" pitchFamily="66" charset="0"/>
              </a:rPr>
              <a:t>FAIRNESS IN DISMISSALS, </a:t>
            </a:r>
            <a:r>
              <a:rPr lang="en-US" sz="1600" dirty="0" smtClean="0">
                <a:latin typeface="Lucida Handwriting" pitchFamily="66" charset="0"/>
              </a:rPr>
              <a:t>three things to do to make them fair are give the </a:t>
            </a:r>
            <a:r>
              <a:rPr lang="en-US" sz="1600" dirty="0" err="1" smtClean="0">
                <a:latin typeface="Lucida Handwriting" pitchFamily="66" charset="0"/>
              </a:rPr>
              <a:t>explaination</a:t>
            </a:r>
            <a:r>
              <a:rPr lang="en-US" sz="1600" dirty="0" smtClean="0">
                <a:latin typeface="Lucida Handwriting" pitchFamily="66" charset="0"/>
              </a:rPr>
              <a:t> of why and how, institute a formal multistep procedure and a neutral appeal process, and who </a:t>
            </a:r>
            <a:r>
              <a:rPr lang="en-US" sz="1600" dirty="0" err="1" smtClean="0">
                <a:latin typeface="Lucida Handwriting" pitchFamily="66" charset="0"/>
              </a:rPr>
              <a:t>actuallu</a:t>
            </a:r>
            <a:r>
              <a:rPr lang="en-US" sz="1600" dirty="0" smtClean="0">
                <a:latin typeface="Lucida Handwriting" pitchFamily="66" charset="0"/>
              </a:rPr>
              <a:t> does the dismissing.</a:t>
            </a:r>
          </a:p>
          <a:p>
            <a:pPr marL="0" indent="0">
              <a:buNone/>
            </a:pPr>
            <a:endParaRPr lang="en-US" sz="1600" dirty="0" smtClean="0">
              <a:latin typeface="Lucida Handwriting" pitchFamily="66" charset="0"/>
            </a:endParaRPr>
          </a:p>
          <a:p>
            <a:pPr marL="0" indent="0">
              <a:buNone/>
            </a:pPr>
            <a:r>
              <a:rPr lang="en-US" sz="1600" dirty="0" smtClean="0">
                <a:solidFill>
                  <a:srgbClr val="FF0000"/>
                </a:solidFill>
                <a:latin typeface="Lucida Handwriting" pitchFamily="66" charset="0"/>
              </a:rPr>
              <a:t>SECURITY MEASURES, </a:t>
            </a:r>
            <a:r>
              <a:rPr lang="en-US" sz="1600" dirty="0" smtClean="0">
                <a:latin typeface="Lucida Handwriting" pitchFamily="66" charset="0"/>
              </a:rPr>
              <a:t>using a checklist to ensure that dismissed </a:t>
            </a:r>
            <a:r>
              <a:rPr lang="en-US" sz="1600" dirty="0" err="1" smtClean="0">
                <a:latin typeface="Lucida Handwriting" pitchFamily="66" charset="0"/>
              </a:rPr>
              <a:t>empoyees</a:t>
            </a:r>
            <a:r>
              <a:rPr lang="en-US" sz="1600" dirty="0" smtClean="0">
                <a:latin typeface="Lucida Handwriting" pitchFamily="66" charset="0"/>
              </a:rPr>
              <a:t> return all keys and company property, and accompanying them out of their offices and out of the building.</a:t>
            </a:r>
            <a:endParaRPr lang="en-US" sz="1600" dirty="0">
              <a:latin typeface="Lucida Handwriting"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524000"/>
            <a:ext cx="4040188" cy="639762"/>
          </a:xfrm>
        </p:spPr>
        <p:txBody>
          <a:bodyPr>
            <a:normAutofit fontScale="92500" lnSpcReduction="20000"/>
          </a:bodyPr>
          <a:lstStyle/>
          <a:p>
            <a:r>
              <a:rPr lang="en-US" dirty="0" smtClean="0"/>
              <a:t>Avoiding Wrongful Discharge Suits</a:t>
            </a:r>
            <a:endParaRPr lang="en-US" dirty="0"/>
          </a:p>
        </p:txBody>
      </p:sp>
      <p:sp>
        <p:nvSpPr>
          <p:cNvPr id="4" name="Content Placeholder 3"/>
          <p:cNvSpPr>
            <a:spLocks noGrp="1"/>
          </p:cNvSpPr>
          <p:nvPr>
            <p:ph sz="half" idx="2"/>
          </p:nvPr>
        </p:nvSpPr>
        <p:spPr>
          <a:xfrm>
            <a:off x="4114800" y="304800"/>
            <a:ext cx="4802188" cy="3036888"/>
          </a:xfrm>
        </p:spPr>
        <p:txBody>
          <a:bodyPr>
            <a:normAutofit lnSpcReduction="10000"/>
          </a:bodyPr>
          <a:lstStyle/>
          <a:p>
            <a:pPr marL="0" indent="0">
              <a:buNone/>
            </a:pPr>
            <a:r>
              <a:rPr lang="en-US" dirty="0" smtClean="0">
                <a:latin typeface="Arial Narrow" pitchFamily="34" charset="0"/>
              </a:rPr>
              <a:t>Avoiding wrongful discharge suits requires a three-pronged approach.</a:t>
            </a:r>
          </a:p>
          <a:p>
            <a:pPr marL="457200" indent="-457200">
              <a:buAutoNum type="arabicPeriod"/>
            </a:pPr>
            <a:r>
              <a:rPr lang="en-US" dirty="0" smtClean="0">
                <a:latin typeface="Arial Narrow" pitchFamily="34" charset="0"/>
              </a:rPr>
              <a:t>Create employment policies,</a:t>
            </a:r>
          </a:p>
          <a:p>
            <a:pPr marL="457200" indent="-457200">
              <a:buAutoNum type="arabicPeriod"/>
            </a:pPr>
            <a:r>
              <a:rPr lang="en-US" dirty="0" smtClean="0">
                <a:latin typeface="Arial Narrow" pitchFamily="34" charset="0"/>
              </a:rPr>
              <a:t>Review and refine all employment-related policies, procedures, and documents to limit challenges, and</a:t>
            </a:r>
          </a:p>
          <a:p>
            <a:pPr marL="457200" indent="-457200">
              <a:buAutoNum type="arabicPeriod"/>
            </a:pPr>
            <a:r>
              <a:rPr lang="en-US" dirty="0" smtClean="0">
                <a:latin typeface="Arial Narrow" pitchFamily="34" charset="0"/>
              </a:rPr>
              <a:t>Make sure you clearly communicate job expectations to employee.</a:t>
            </a:r>
            <a:endParaRPr lang="en-US" dirty="0">
              <a:latin typeface="Arial Narrow" pitchFamily="34" charset="0"/>
            </a:endParaRPr>
          </a:p>
        </p:txBody>
      </p:sp>
      <p:sp>
        <p:nvSpPr>
          <p:cNvPr id="5" name="Text Placeholder 4"/>
          <p:cNvSpPr>
            <a:spLocks noGrp="1"/>
          </p:cNvSpPr>
          <p:nvPr>
            <p:ph type="body" sz="quarter" idx="3"/>
          </p:nvPr>
        </p:nvSpPr>
        <p:spPr>
          <a:xfrm>
            <a:off x="304800" y="5029200"/>
            <a:ext cx="3505200" cy="639762"/>
          </a:xfrm>
        </p:spPr>
        <p:txBody>
          <a:bodyPr>
            <a:normAutofit fontScale="92500" lnSpcReduction="20000"/>
          </a:bodyPr>
          <a:lstStyle/>
          <a:p>
            <a:r>
              <a:rPr lang="en-US" dirty="0" smtClean="0"/>
              <a:t>Personal Supervisory Liability</a:t>
            </a:r>
            <a:endParaRPr lang="en-US" dirty="0"/>
          </a:p>
        </p:txBody>
      </p:sp>
      <p:sp>
        <p:nvSpPr>
          <p:cNvPr id="6" name="Content Placeholder 5"/>
          <p:cNvSpPr>
            <a:spLocks noGrp="1"/>
          </p:cNvSpPr>
          <p:nvPr>
            <p:ph sz="quarter" idx="4"/>
          </p:nvPr>
        </p:nvSpPr>
        <p:spPr>
          <a:xfrm>
            <a:off x="3962400" y="3657600"/>
            <a:ext cx="4879975" cy="3048000"/>
          </a:xfrm>
        </p:spPr>
        <p:txBody>
          <a:bodyPr>
            <a:normAutofit fontScale="77500" lnSpcReduction="20000"/>
          </a:bodyPr>
          <a:lstStyle/>
          <a:p>
            <a:pPr marL="0" indent="0">
              <a:buNone/>
            </a:pPr>
            <a:r>
              <a:rPr lang="en-US" dirty="0" smtClean="0"/>
              <a:t>There are several ways to avoid personal liability.</a:t>
            </a:r>
          </a:p>
          <a:p>
            <a:pPr marL="457200" indent="-457200">
              <a:buAutoNum type="arabicPeriod"/>
            </a:pPr>
            <a:r>
              <a:rPr lang="en-US" dirty="0" smtClean="0"/>
              <a:t>Fully familiar with applicable federal, state, and local statutes,</a:t>
            </a:r>
          </a:p>
          <a:p>
            <a:pPr marL="457200" indent="-457200">
              <a:buAutoNum type="arabicPeriod"/>
            </a:pPr>
            <a:r>
              <a:rPr lang="en-US" dirty="0" smtClean="0"/>
              <a:t>Follow company policies and </a:t>
            </a:r>
            <a:r>
              <a:rPr lang="en-US" dirty="0" err="1" smtClean="0"/>
              <a:t>prcedures</a:t>
            </a:r>
            <a:r>
              <a:rPr lang="en-US" dirty="0" smtClean="0"/>
              <a:t>,</a:t>
            </a:r>
          </a:p>
          <a:p>
            <a:pPr marL="457200" indent="-457200">
              <a:buAutoNum type="arabicPeriod"/>
            </a:pPr>
            <a:r>
              <a:rPr lang="en-US" dirty="0" smtClean="0"/>
              <a:t>Consistent application of the rule,</a:t>
            </a:r>
          </a:p>
          <a:p>
            <a:pPr marL="457200" indent="-457200">
              <a:buAutoNum type="arabicPeriod"/>
            </a:pPr>
            <a:r>
              <a:rPr lang="en-US" dirty="0" smtClean="0"/>
              <a:t>Does not add to the emotional hardship, </a:t>
            </a:r>
          </a:p>
          <a:p>
            <a:pPr marL="457200" indent="-457200">
              <a:buAutoNum type="arabicPeriod"/>
            </a:pPr>
            <a:r>
              <a:rPr lang="en-US" dirty="0" smtClean="0"/>
              <a:t>Most employee will try to present their side of the story, </a:t>
            </a:r>
          </a:p>
          <a:p>
            <a:pPr marL="457200" indent="-457200">
              <a:buAutoNum type="arabicPeriod"/>
            </a:pPr>
            <a:r>
              <a:rPr lang="en-US" dirty="0" smtClean="0"/>
              <a:t>Do not act in anger, and</a:t>
            </a:r>
          </a:p>
          <a:p>
            <a:pPr marL="457200" indent="-457200">
              <a:buAutoNum type="arabicPeriod"/>
            </a:pPr>
            <a:r>
              <a:rPr lang="en-US" dirty="0" smtClean="0"/>
              <a:t>Utilize the HR department </a:t>
            </a:r>
            <a:r>
              <a:rPr lang="en-US" dirty="0" err="1" smtClean="0"/>
              <a:t>fo</a:t>
            </a:r>
            <a:r>
              <a:rPr lang="en-US" dirty="0" smtClean="0"/>
              <a:t> advice.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AR CHRISTY" pitchFamily="2" charset="0"/>
              </a:rPr>
              <a:t>The Termination Interview</a:t>
            </a:r>
            <a:endParaRPr lang="en-US" sz="2800" dirty="0">
              <a:latin typeface="AR CHRISTY" pitchFamily="2" charset="0"/>
            </a:endParaRPr>
          </a:p>
        </p:txBody>
      </p:sp>
      <p:sp>
        <p:nvSpPr>
          <p:cNvPr id="4" name="Text Placeholder 3"/>
          <p:cNvSpPr>
            <a:spLocks noGrp="1"/>
          </p:cNvSpPr>
          <p:nvPr>
            <p:ph type="body" sz="half" idx="2"/>
          </p:nvPr>
        </p:nvSpPr>
        <p:spPr>
          <a:xfrm>
            <a:off x="457200" y="1524000"/>
            <a:ext cx="3886200" cy="4602163"/>
          </a:xfrm>
        </p:spPr>
        <p:txBody>
          <a:bodyPr>
            <a:noAutofit/>
          </a:bodyPr>
          <a:lstStyle/>
          <a:p>
            <a:r>
              <a:rPr lang="en-US" sz="1600" dirty="0" smtClean="0">
                <a:solidFill>
                  <a:schemeClr val="tx2">
                    <a:lumMod val="50000"/>
                  </a:schemeClr>
                </a:solidFill>
                <a:latin typeface="Arial" pitchFamily="34" charset="0"/>
                <a:cs typeface="Arial" pitchFamily="34" charset="0"/>
              </a:rPr>
              <a:t>Guidelines for the termination interview</a:t>
            </a:r>
            <a:r>
              <a:rPr lang="en-US" sz="1600" dirty="0" smtClean="0">
                <a:latin typeface="Arial" pitchFamily="34" charset="0"/>
                <a:cs typeface="Arial" pitchFamily="34" charset="0"/>
              </a:rPr>
              <a:t>;</a:t>
            </a:r>
          </a:p>
          <a:p>
            <a:pPr marL="342900" indent="-342900">
              <a:buAutoNum type="arabicPeriod"/>
            </a:pPr>
            <a:r>
              <a:rPr lang="en-US" sz="1600" dirty="0" smtClean="0">
                <a:latin typeface="Arial" pitchFamily="34" charset="0"/>
                <a:cs typeface="Arial" pitchFamily="34" charset="0"/>
              </a:rPr>
              <a:t>Plan the interview carefully,</a:t>
            </a:r>
          </a:p>
          <a:p>
            <a:pPr marL="342900" indent="-342900">
              <a:buAutoNum type="arabicPeriod"/>
            </a:pPr>
            <a:r>
              <a:rPr lang="en-US" sz="1600" dirty="0" smtClean="0">
                <a:latin typeface="Arial" pitchFamily="34" charset="0"/>
                <a:cs typeface="Arial" pitchFamily="34" charset="0"/>
              </a:rPr>
              <a:t>Get to the point, </a:t>
            </a:r>
          </a:p>
          <a:p>
            <a:pPr marL="342900" indent="-342900">
              <a:buAutoNum type="arabicPeriod"/>
            </a:pPr>
            <a:r>
              <a:rPr lang="en-US" sz="1600" dirty="0" smtClean="0">
                <a:latin typeface="Arial" pitchFamily="34" charset="0"/>
                <a:cs typeface="Arial" pitchFamily="34" charset="0"/>
              </a:rPr>
              <a:t>Describe the situation,</a:t>
            </a:r>
          </a:p>
          <a:p>
            <a:pPr marL="342900" indent="-342900">
              <a:buAutoNum type="arabicPeriod"/>
            </a:pPr>
            <a:r>
              <a:rPr lang="en-US" sz="1600" dirty="0" smtClean="0">
                <a:latin typeface="Arial" pitchFamily="34" charset="0"/>
                <a:cs typeface="Arial" pitchFamily="34" charset="0"/>
              </a:rPr>
              <a:t>Listen,</a:t>
            </a:r>
          </a:p>
          <a:p>
            <a:pPr marL="342900" indent="-342900">
              <a:buAutoNum type="arabicPeriod"/>
            </a:pPr>
            <a:r>
              <a:rPr lang="en-US" sz="1600" dirty="0" smtClean="0">
                <a:latin typeface="Arial" pitchFamily="34" charset="0"/>
                <a:cs typeface="Arial" pitchFamily="34" charset="0"/>
              </a:rPr>
              <a:t>Review all elements of the severance package, and</a:t>
            </a:r>
          </a:p>
          <a:p>
            <a:pPr marL="342900" indent="-342900">
              <a:buAutoNum type="arabicPeriod"/>
            </a:pPr>
            <a:r>
              <a:rPr lang="en-US" sz="1600" dirty="0" smtClean="0">
                <a:latin typeface="Arial" pitchFamily="34" charset="0"/>
                <a:cs typeface="Arial" pitchFamily="34" charset="0"/>
              </a:rPr>
              <a:t>Identify the next step.</a:t>
            </a:r>
          </a:p>
          <a:p>
            <a:pPr marL="342900" indent="-342900">
              <a:buAutoNum type="arabicPeriod"/>
            </a:pPr>
            <a:endParaRPr lang="en-US" sz="1600" dirty="0" smtClean="0">
              <a:latin typeface="Arial" pitchFamily="34" charset="0"/>
              <a:cs typeface="Arial" pitchFamily="34" charset="0"/>
            </a:endParaRPr>
          </a:p>
          <a:p>
            <a:r>
              <a:rPr lang="en-US" sz="1600" dirty="0" smtClean="0">
                <a:solidFill>
                  <a:srgbClr val="FF0000"/>
                </a:solidFill>
                <a:latin typeface="Arial" pitchFamily="34" charset="0"/>
                <a:cs typeface="Arial" pitchFamily="34" charset="0"/>
              </a:rPr>
              <a:t>OUTPLACEMENT COUNSELING</a:t>
            </a:r>
            <a:r>
              <a:rPr lang="en-US" sz="1600" dirty="0" smtClean="0">
                <a:latin typeface="Arial" pitchFamily="34" charset="0"/>
                <a:cs typeface="Arial" pitchFamily="34" charset="0"/>
              </a:rPr>
              <a:t>, a formal process by which a specialist trains and counsels a terminated person in the techniques of self-appraisal and securing a new position.</a:t>
            </a:r>
          </a:p>
          <a:p>
            <a:endParaRPr lang="en-US" sz="1600" dirty="0" smtClean="0">
              <a:latin typeface="Arial" pitchFamily="34" charset="0"/>
              <a:cs typeface="Arial" pitchFamily="34" charset="0"/>
            </a:endParaRPr>
          </a:p>
          <a:p>
            <a:r>
              <a:rPr lang="en-US" sz="1600" dirty="0" smtClean="0">
                <a:solidFill>
                  <a:srgbClr val="FF0000"/>
                </a:solidFill>
                <a:latin typeface="Arial" pitchFamily="34" charset="0"/>
                <a:cs typeface="Arial" pitchFamily="34" charset="0"/>
              </a:rPr>
              <a:t>EXIT INTERVIEW</a:t>
            </a:r>
            <a:r>
              <a:rPr lang="en-US" sz="1600" dirty="0" smtClean="0">
                <a:latin typeface="Arial" pitchFamily="34" charset="0"/>
                <a:cs typeface="Arial" pitchFamily="34" charset="0"/>
              </a:rPr>
              <a:t>,  usually conducted by HR professional just prior to the employee leaving.</a:t>
            </a:r>
            <a:endParaRPr lang="en-US" sz="1600" dirty="0">
              <a:latin typeface="Arial" pitchFamily="34" charset="0"/>
              <a:cs typeface="Arial" pitchFamily="34" charset="0"/>
            </a:endParaRPr>
          </a:p>
        </p:txBody>
      </p:sp>
      <p:pic>
        <p:nvPicPr>
          <p:cNvPr id="7" name="Content Placeholder 6" descr="product-4-exit-interview-form-1-728.jpg"/>
          <p:cNvPicPr>
            <a:picLocks noGrp="1" noChangeAspect="1"/>
          </p:cNvPicPr>
          <p:nvPr>
            <p:ph idx="1"/>
          </p:nvPr>
        </p:nvPicPr>
        <p:blipFill>
          <a:blip r:embed="rId2" cstate="print"/>
          <a:stretch>
            <a:fillRect/>
          </a:stretch>
        </p:blipFill>
        <p:spPr>
          <a:xfrm>
            <a:off x="4038600" y="38522"/>
            <a:ext cx="4800600" cy="6590878"/>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latin typeface="AR CHRISTY" pitchFamily="2" charset="0"/>
              </a:rPr>
              <a:t>Layoffs, Downsizing, and the Plant Closing Law</a:t>
            </a:r>
            <a:endParaRPr lang="en-US" sz="2800" dirty="0">
              <a:latin typeface="AR CHRISTY" pitchFamily="2" charset="0"/>
            </a:endParaRPr>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smtClean="0">
                <a:latin typeface="Franklin Gothic Book" pitchFamily="34" charset="0"/>
              </a:rPr>
              <a:t>Layoff occur when workers go home for a time due to lack of work (usually not permanent).</a:t>
            </a:r>
          </a:p>
          <a:p>
            <a:pPr marL="0" indent="0">
              <a:buNone/>
            </a:pPr>
            <a:r>
              <a:rPr lang="en-US" dirty="0" smtClean="0">
                <a:latin typeface="Franklin Gothic Book" pitchFamily="34" charset="0"/>
              </a:rPr>
              <a:t>Downsizing occur when employer reducing number of people employed.</a:t>
            </a:r>
          </a:p>
          <a:p>
            <a:pPr marL="0" indent="0">
              <a:buNone/>
            </a:pPr>
            <a:endParaRPr lang="en-US" dirty="0" smtClean="0">
              <a:solidFill>
                <a:srgbClr val="FF0000"/>
              </a:solidFill>
              <a:latin typeface="Franklin Gothic Book" pitchFamily="34" charset="0"/>
            </a:endParaRPr>
          </a:p>
          <a:p>
            <a:pPr marL="0" indent="0">
              <a:buNone/>
            </a:pPr>
            <a:r>
              <a:rPr lang="en-US" dirty="0" smtClean="0">
                <a:solidFill>
                  <a:srgbClr val="FF0000"/>
                </a:solidFill>
                <a:latin typeface="Franklin Gothic Book" pitchFamily="34" charset="0"/>
              </a:rPr>
              <a:t>THE PLANT CLOSING LAW, </a:t>
            </a:r>
            <a:r>
              <a:rPr lang="en-US" dirty="0" smtClean="0">
                <a:latin typeface="Franklin Gothic Book" pitchFamily="34" charset="0"/>
              </a:rPr>
              <a:t>requires employers of 100 or more </a:t>
            </a:r>
            <a:r>
              <a:rPr lang="en-US" dirty="0" err="1" smtClean="0">
                <a:latin typeface="Franklin Gothic Book" pitchFamily="34" charset="0"/>
              </a:rPr>
              <a:t>employess</a:t>
            </a:r>
            <a:r>
              <a:rPr lang="en-US" dirty="0" smtClean="0">
                <a:latin typeface="Franklin Gothic Book" pitchFamily="34" charset="0"/>
              </a:rPr>
              <a:t> to give 60 days’ notice before closing a facility or starting a layoff of 50 people or more.</a:t>
            </a:r>
          </a:p>
          <a:p>
            <a:pPr marL="0" indent="0">
              <a:buNone/>
            </a:pPr>
            <a:endParaRPr lang="en-US" dirty="0" smtClean="0">
              <a:solidFill>
                <a:srgbClr val="FF0000"/>
              </a:solidFill>
              <a:latin typeface="Franklin Gothic Book" pitchFamily="34" charset="0"/>
            </a:endParaRPr>
          </a:p>
          <a:p>
            <a:pPr marL="0" indent="0">
              <a:buNone/>
            </a:pPr>
            <a:r>
              <a:rPr lang="en-US" dirty="0" smtClean="0">
                <a:solidFill>
                  <a:srgbClr val="FF0000"/>
                </a:solidFill>
                <a:latin typeface="Franklin Gothic Book" pitchFamily="34" charset="0"/>
              </a:rPr>
              <a:t>THE LAYOFF PROCESS, </a:t>
            </a:r>
            <a:r>
              <a:rPr lang="en-US" dirty="0" smtClean="0">
                <a:latin typeface="Franklin Gothic Book" pitchFamily="34" charset="0"/>
              </a:rPr>
              <a:t>including identify objectives and constraints, form a downsizing team, address legal issues, plan post-implementation actions, address security concern, and try to  remain informative.</a:t>
            </a:r>
            <a:endParaRPr lang="en-US" dirty="0">
              <a:latin typeface="Franklin Gothic Book" pitchFamily="34" charset="0"/>
            </a:endParaRPr>
          </a:p>
        </p:txBody>
      </p:sp>
      <p:sp>
        <p:nvSpPr>
          <p:cNvPr id="4" name="Content Placeholder 3"/>
          <p:cNvSpPr>
            <a:spLocks noGrp="1"/>
          </p:cNvSpPr>
          <p:nvPr>
            <p:ph sz="half" idx="2"/>
          </p:nvPr>
        </p:nvSpPr>
        <p:spPr>
          <a:xfrm>
            <a:off x="4648200" y="1371600"/>
            <a:ext cx="4267200" cy="4754563"/>
          </a:xfrm>
        </p:spPr>
        <p:txBody>
          <a:bodyPr>
            <a:noAutofit/>
          </a:bodyPr>
          <a:lstStyle/>
          <a:p>
            <a:pPr marL="0" indent="0">
              <a:buNone/>
            </a:pPr>
            <a:r>
              <a:rPr lang="en-US" sz="1200" dirty="0" smtClean="0">
                <a:solidFill>
                  <a:srgbClr val="FF0000"/>
                </a:solidFill>
                <a:latin typeface="Lucida Handwriting" pitchFamily="66" charset="0"/>
              </a:rPr>
              <a:t>PREPARING FOR LAYOFFS</a:t>
            </a:r>
            <a:r>
              <a:rPr lang="en-US" sz="1200" dirty="0" smtClean="0">
                <a:latin typeface="Lucida Handwriting" pitchFamily="66" charset="0"/>
              </a:rPr>
              <a:t>, need to make sure appraisals are up-to-date, identify top performers and get them working on the company’s future, and have leaders committed to the company’s turnaround.</a:t>
            </a:r>
          </a:p>
          <a:p>
            <a:pPr marL="0" indent="0">
              <a:buNone/>
            </a:pPr>
            <a:endParaRPr lang="en-US" sz="1200" dirty="0" smtClean="0">
              <a:latin typeface="Lucida Handwriting" pitchFamily="66" charset="0"/>
            </a:endParaRPr>
          </a:p>
          <a:p>
            <a:pPr marL="0" indent="0">
              <a:buNone/>
            </a:pPr>
            <a:r>
              <a:rPr lang="en-US" sz="1200" dirty="0" smtClean="0">
                <a:solidFill>
                  <a:srgbClr val="FF0000"/>
                </a:solidFill>
                <a:latin typeface="Lucida Handwriting" pitchFamily="66" charset="0"/>
              </a:rPr>
              <a:t>DISMISSAL’S EFFECT</a:t>
            </a:r>
            <a:r>
              <a:rPr lang="en-US" sz="1200" dirty="0" smtClean="0">
                <a:latin typeface="Lucida Handwriting" pitchFamily="66" charset="0"/>
              </a:rPr>
              <a:t>, often result in harmful psychological and physical health for employees who lose their job.</a:t>
            </a:r>
          </a:p>
          <a:p>
            <a:pPr marL="0" indent="0">
              <a:buNone/>
            </a:pPr>
            <a:endParaRPr lang="en-US" sz="1200" dirty="0" smtClean="0">
              <a:solidFill>
                <a:srgbClr val="FF0000"/>
              </a:solidFill>
              <a:latin typeface="Lucida Handwriting" pitchFamily="66" charset="0"/>
            </a:endParaRPr>
          </a:p>
          <a:p>
            <a:pPr marL="0" indent="0">
              <a:buNone/>
            </a:pPr>
            <a:r>
              <a:rPr lang="en-US" sz="1200" dirty="0" smtClean="0">
                <a:solidFill>
                  <a:srgbClr val="FF0000"/>
                </a:solidFill>
                <a:latin typeface="Lucida Handwriting" pitchFamily="66" charset="0"/>
              </a:rPr>
              <a:t>BUMPING/LAYOFF PROCEDURE</a:t>
            </a:r>
            <a:r>
              <a:rPr lang="en-US" sz="1200" dirty="0" smtClean="0">
                <a:latin typeface="Lucida Handwriting" pitchFamily="66" charset="0"/>
              </a:rPr>
              <a:t>, has three conditions usually present are there is no work available for these employees, management expects the no-work situation to be temporary and probably short-term, and management intends to recall the employees when work is again available.</a:t>
            </a:r>
          </a:p>
          <a:p>
            <a:pPr marL="0" indent="0">
              <a:buNone/>
            </a:pPr>
            <a:endParaRPr lang="en-US" sz="1200" dirty="0" smtClean="0">
              <a:solidFill>
                <a:srgbClr val="FF0000"/>
              </a:solidFill>
              <a:latin typeface="Lucida Handwriting" pitchFamily="66" charset="0"/>
            </a:endParaRPr>
          </a:p>
          <a:p>
            <a:pPr marL="0" indent="0">
              <a:buNone/>
            </a:pPr>
            <a:r>
              <a:rPr lang="en-US" sz="1200" dirty="0" smtClean="0">
                <a:solidFill>
                  <a:srgbClr val="FF0000"/>
                </a:solidFill>
                <a:latin typeface="Lucida Handwriting" pitchFamily="66" charset="0"/>
              </a:rPr>
              <a:t>LAYOFF AND DOWNSIZING ALTERNATIVE, </a:t>
            </a:r>
            <a:r>
              <a:rPr lang="en-US" sz="1200" dirty="0" smtClean="0">
                <a:latin typeface="Lucida Handwriting" pitchFamily="66" charset="0"/>
              </a:rPr>
              <a:t>one suggestions include finding volunteers who are interested in reducing hours or part-</a:t>
            </a:r>
            <a:r>
              <a:rPr lang="en-US" sz="1200" dirty="0" err="1" smtClean="0">
                <a:latin typeface="Lucida Handwriting" pitchFamily="66" charset="0"/>
              </a:rPr>
              <a:t>timme</a:t>
            </a:r>
            <a:r>
              <a:rPr lang="en-US" sz="1200" dirty="0" smtClean="0">
                <a:latin typeface="Lucida Handwriting" pitchFamily="66" charset="0"/>
              </a:rPr>
              <a:t> work, using attrition, and even networking with local employers concerning temporary or permanent redeployments.</a:t>
            </a:r>
            <a:endParaRPr lang="en-US" sz="1200" dirty="0">
              <a:latin typeface="Lucida Handwriting"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Etika</a:t>
            </a:r>
            <a:endParaRPr lang="en-US" dirty="0"/>
          </a:p>
        </p:txBody>
      </p:sp>
      <p:sp>
        <p:nvSpPr>
          <p:cNvPr id="3" name="Content Placeholder 2"/>
          <p:cNvSpPr>
            <a:spLocks noGrp="1"/>
          </p:cNvSpPr>
          <p:nvPr>
            <p:ph idx="1"/>
          </p:nvPr>
        </p:nvSpPr>
        <p:spPr/>
        <p:txBody>
          <a:bodyPr/>
          <a:lstStyle/>
          <a:p>
            <a:r>
              <a:rPr lang="tr-TR" dirty="0" err="1" smtClean="0"/>
              <a:t>Etika</a:t>
            </a:r>
            <a:r>
              <a:rPr lang="tr-TR" dirty="0" smtClean="0"/>
              <a:t>  </a:t>
            </a:r>
            <a:r>
              <a:rPr lang="tr-TR" dirty="0" err="1" smtClean="0"/>
              <a:t>adalah</a:t>
            </a:r>
            <a:r>
              <a:rPr lang="tr-TR" dirty="0" smtClean="0"/>
              <a:t> </a:t>
            </a:r>
            <a:r>
              <a:rPr lang="tr-TR" dirty="0" err="1" smtClean="0"/>
              <a:t>prinsip-prinsip</a:t>
            </a:r>
            <a:r>
              <a:rPr lang="tr-TR" dirty="0" smtClean="0"/>
              <a:t> </a:t>
            </a:r>
            <a:r>
              <a:rPr lang="tr-TR" dirty="0" err="1" smtClean="0"/>
              <a:t>melaksanakan</a:t>
            </a:r>
            <a:r>
              <a:rPr lang="tr-TR" dirty="0" smtClean="0"/>
              <a:t> </a:t>
            </a:r>
            <a:r>
              <a:rPr lang="tr-TR" dirty="0" err="1" smtClean="0"/>
              <a:t>pengaturan</a:t>
            </a:r>
            <a:r>
              <a:rPr lang="tr-TR" dirty="0" smtClean="0"/>
              <a:t> </a:t>
            </a:r>
            <a:r>
              <a:rPr lang="tr-TR" dirty="0" err="1" smtClean="0"/>
              <a:t>terhadap</a:t>
            </a:r>
            <a:r>
              <a:rPr lang="tr-TR" dirty="0" smtClean="0"/>
              <a:t>  </a:t>
            </a:r>
            <a:r>
              <a:rPr lang="tr-TR" dirty="0" err="1" smtClean="0"/>
              <a:t>individu</a:t>
            </a:r>
            <a:r>
              <a:rPr lang="tr-TR" dirty="0" smtClean="0"/>
              <a:t> </a:t>
            </a:r>
            <a:r>
              <a:rPr lang="tr-TR" dirty="0" err="1" smtClean="0"/>
              <a:t>atau</a:t>
            </a:r>
            <a:r>
              <a:rPr lang="tr-TR" dirty="0" smtClean="0"/>
              <a:t> </a:t>
            </a:r>
            <a:r>
              <a:rPr lang="tr-TR" dirty="0" err="1" smtClean="0"/>
              <a:t>suatu</a:t>
            </a:r>
            <a:r>
              <a:rPr lang="tr-TR" dirty="0" smtClean="0"/>
              <a:t>   </a:t>
            </a:r>
            <a:r>
              <a:rPr lang="tr-TR" dirty="0" err="1" smtClean="0"/>
              <a:t>kelompok</a:t>
            </a:r>
            <a:r>
              <a:rPr lang="tr-TR" dirty="0" smtClean="0"/>
              <a:t>;   </a:t>
            </a:r>
            <a:r>
              <a:rPr lang="tr-TR" dirty="0" err="1" smtClean="0"/>
              <a:t>khususnya</a:t>
            </a:r>
            <a:r>
              <a:rPr lang="tr-TR" dirty="0" smtClean="0"/>
              <a:t>   </a:t>
            </a:r>
            <a:r>
              <a:rPr lang="tr-TR" dirty="0" err="1" smtClean="0"/>
              <a:t>standar-standar</a:t>
            </a:r>
            <a:r>
              <a:rPr lang="tr-TR" dirty="0" smtClean="0"/>
              <a:t>   </a:t>
            </a:r>
            <a:r>
              <a:rPr lang="tr-TR" dirty="0" err="1" smtClean="0"/>
              <a:t>yang</a:t>
            </a:r>
            <a:r>
              <a:rPr lang="tr-TR" dirty="0" smtClean="0"/>
              <a:t>   anda   </a:t>
            </a:r>
            <a:r>
              <a:rPr lang="tr-TR" dirty="0" err="1" smtClean="0"/>
              <a:t>gunakan</a:t>
            </a:r>
            <a:r>
              <a:rPr lang="tr-TR" dirty="0" smtClean="0"/>
              <a:t>   </a:t>
            </a:r>
            <a:r>
              <a:rPr lang="tr-TR" dirty="0" err="1" smtClean="0"/>
              <a:t>untuk</a:t>
            </a:r>
            <a:r>
              <a:rPr lang="tr-TR" dirty="0" smtClean="0"/>
              <a:t>   </a:t>
            </a:r>
            <a:r>
              <a:rPr lang="tr-TR" dirty="0" err="1" smtClean="0"/>
              <a:t>memutuskan</a:t>
            </a:r>
            <a:r>
              <a:rPr lang="tr-TR" dirty="0" smtClean="0"/>
              <a:t> </a:t>
            </a:r>
            <a:r>
              <a:rPr lang="tr-TR" dirty="0" err="1" smtClean="0"/>
              <a:t>bagaimana</a:t>
            </a:r>
            <a:r>
              <a:rPr lang="tr-TR" dirty="0" smtClean="0"/>
              <a:t> cara anda </a:t>
            </a:r>
            <a:r>
              <a:rPr lang="tr-TR" dirty="0" err="1" smtClean="0"/>
              <a:t>melaksanakan</a:t>
            </a:r>
            <a:r>
              <a:rPr lang="tr-TR" dirty="0" smtClean="0"/>
              <a:t> </a:t>
            </a:r>
            <a:r>
              <a:rPr lang="tr-TR" dirty="0" err="1" smtClean="0"/>
              <a:t>sesuatu</a:t>
            </a:r>
            <a:endParaRPr lang="en-US" dirty="0"/>
          </a:p>
        </p:txBody>
      </p:sp>
    </p:spTree>
    <p:extLst>
      <p:ext uri="{BB962C8B-B14F-4D97-AF65-F5344CB8AC3E}">
        <p14:creationId xmlns:p14="http://schemas.microsoft.com/office/powerpoint/2010/main" xmlns="" val="235528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39762"/>
          </a:xfrm>
        </p:spPr>
        <p:txBody>
          <a:bodyPr>
            <a:normAutofit/>
          </a:bodyPr>
          <a:lstStyle/>
          <a:p>
            <a:r>
              <a:rPr lang="en-US" sz="2800" dirty="0" smtClean="0">
                <a:latin typeface="AR CHRISTY" pitchFamily="2" charset="0"/>
              </a:rPr>
              <a:t>Adjusting to Downsizing and Mergers</a:t>
            </a:r>
            <a:endParaRPr lang="en-US" sz="2800" dirty="0">
              <a:latin typeface="AR CHRISTY" pitchFamily="2" charset="0"/>
            </a:endParaRPr>
          </a:p>
        </p:txBody>
      </p:sp>
      <p:sp>
        <p:nvSpPr>
          <p:cNvPr id="3" name="Content Placeholder 2"/>
          <p:cNvSpPr>
            <a:spLocks noGrp="1"/>
          </p:cNvSpPr>
          <p:nvPr>
            <p:ph sz="half" idx="1"/>
          </p:nvPr>
        </p:nvSpPr>
        <p:spPr>
          <a:xfrm>
            <a:off x="457200" y="1600200"/>
            <a:ext cx="4800600" cy="4525963"/>
          </a:xfrm>
        </p:spPr>
        <p:txBody>
          <a:bodyPr>
            <a:noAutofit/>
          </a:bodyPr>
          <a:lstStyle/>
          <a:p>
            <a:pPr marL="0" indent="0">
              <a:buNone/>
            </a:pPr>
            <a:r>
              <a:rPr lang="en-US" sz="1600" dirty="0" smtClean="0">
                <a:latin typeface="Papyrus" pitchFamily="66" charset="0"/>
              </a:rPr>
              <a:t>Options here include cut cost without reducing the workforce, introduce a hiring freeze before reducing  the workforce, provide candid communications about the need for the downsizing, give employees an opportunity to express their opinions about the downsizing, and be fair and compassionate in implementing the downsizing.</a:t>
            </a:r>
          </a:p>
          <a:p>
            <a:pPr marL="0" indent="0">
              <a:buNone/>
            </a:pPr>
            <a:endParaRPr lang="en-US" sz="1600" dirty="0" smtClean="0">
              <a:latin typeface="Papyrus" pitchFamily="66" charset="0"/>
            </a:endParaRPr>
          </a:p>
          <a:p>
            <a:pPr marL="0" indent="0">
              <a:buNone/>
            </a:pPr>
            <a:r>
              <a:rPr lang="en-US" sz="1600" dirty="0" smtClean="0">
                <a:solidFill>
                  <a:srgbClr val="FF0000"/>
                </a:solidFill>
                <a:latin typeface="Papyrus" pitchFamily="66" charset="0"/>
              </a:rPr>
              <a:t>MERGER GUIDELINE</a:t>
            </a:r>
            <a:r>
              <a:rPr lang="en-US" sz="1600" dirty="0" smtClean="0">
                <a:latin typeface="Papyrus" pitchFamily="66" charset="0"/>
              </a:rPr>
              <a:t>, manager’s behoove to treat employee fairly: avoid the appearance of power and domination, avoid win-lose behavior, remain businesslike and professional in all dealing, maintain as positive a feeling about the acquired company as possible, and remember that the degree to which your organization treats the acquired group with care and dignity will affect the confidence, productivity, and commitment of those who remain.</a:t>
            </a:r>
            <a:endParaRPr lang="en-US" sz="1600" dirty="0">
              <a:latin typeface="Papyrus" pitchFamily="66" charset="0"/>
            </a:endParaRPr>
          </a:p>
        </p:txBody>
      </p:sp>
      <p:pic>
        <p:nvPicPr>
          <p:cNvPr id="5" name="Content Placeholder 4" descr="Merger (1).jpg"/>
          <p:cNvPicPr>
            <a:picLocks noGrp="1" noChangeAspect="1"/>
          </p:cNvPicPr>
          <p:nvPr>
            <p:ph sz="half" idx="2"/>
          </p:nvPr>
        </p:nvPicPr>
        <p:blipFill>
          <a:blip r:embed="rId2" cstate="print"/>
          <a:stretch>
            <a:fillRect/>
          </a:stretch>
        </p:blipFill>
        <p:spPr>
          <a:xfrm>
            <a:off x="5486400" y="2133600"/>
            <a:ext cx="3200400" cy="2971039"/>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
            </a:r>
            <a:br>
              <a:rPr lang="tr-TR" dirty="0" smtClean="0"/>
            </a:br>
            <a:endParaRPr lang="en-US" dirty="0"/>
          </a:p>
        </p:txBody>
      </p:sp>
      <p:sp>
        <p:nvSpPr>
          <p:cNvPr id="3" name="Content Placeholder 2"/>
          <p:cNvSpPr>
            <a:spLocks noGrp="1"/>
          </p:cNvSpPr>
          <p:nvPr>
            <p:ph idx="1"/>
          </p:nvPr>
        </p:nvSpPr>
        <p:spPr/>
        <p:txBody>
          <a:bodyPr>
            <a:normAutofit/>
          </a:bodyPr>
          <a:lstStyle/>
          <a:p>
            <a:pPr marL="0" indent="0">
              <a:buNone/>
            </a:pPr>
            <a:r>
              <a:rPr lang="tr-TR" dirty="0" err="1" smtClean="0"/>
              <a:t>Etika</a:t>
            </a:r>
            <a:r>
              <a:rPr lang="tr-TR" dirty="0" smtClean="0"/>
              <a:t> dan </a:t>
            </a:r>
            <a:r>
              <a:rPr lang="tr-TR" dirty="0" err="1" smtClean="0"/>
              <a:t>Hukum</a:t>
            </a:r>
            <a:r>
              <a:rPr lang="tr-TR" dirty="0" smtClean="0"/>
              <a:t>.</a:t>
            </a:r>
          </a:p>
          <a:p>
            <a:r>
              <a:rPr lang="tr-TR" dirty="0" err="1" smtClean="0"/>
              <a:t>Hukum</a:t>
            </a:r>
            <a:r>
              <a:rPr lang="tr-TR" dirty="0" smtClean="0"/>
              <a:t> </a:t>
            </a:r>
            <a:r>
              <a:rPr lang="tr-TR" dirty="0" err="1" smtClean="0"/>
              <a:t>bukanlah</a:t>
            </a:r>
            <a:r>
              <a:rPr lang="tr-TR" dirty="0" smtClean="0"/>
              <a:t> hal </a:t>
            </a:r>
            <a:r>
              <a:rPr lang="tr-TR" dirty="0" err="1" smtClean="0"/>
              <a:t>terbaik</a:t>
            </a:r>
            <a:r>
              <a:rPr lang="tr-TR" dirty="0" smtClean="0"/>
              <a:t> </a:t>
            </a:r>
            <a:r>
              <a:rPr lang="tr-TR" dirty="0" err="1" smtClean="0"/>
              <a:t>dalam</a:t>
            </a:r>
            <a:r>
              <a:rPr lang="tr-TR" dirty="0" smtClean="0"/>
              <a:t> hal </a:t>
            </a:r>
            <a:r>
              <a:rPr lang="tr-TR" dirty="0" err="1" smtClean="0"/>
              <a:t>etika</a:t>
            </a:r>
            <a:r>
              <a:rPr lang="tr-TR" dirty="0" smtClean="0"/>
              <a:t>, </a:t>
            </a:r>
            <a:r>
              <a:rPr lang="tr-TR" dirty="0" err="1" smtClean="0"/>
              <a:t>karena</a:t>
            </a:r>
            <a:r>
              <a:rPr lang="tr-TR" dirty="0" smtClean="0"/>
              <a:t> </a:t>
            </a:r>
            <a:r>
              <a:rPr lang="tr-TR" dirty="0" err="1" smtClean="0"/>
              <a:t>sesuatu</a:t>
            </a:r>
            <a:r>
              <a:rPr lang="tr-TR" dirty="0" smtClean="0"/>
              <a:t> </a:t>
            </a:r>
            <a:r>
              <a:rPr lang="tr-TR" dirty="0" err="1" smtClean="0"/>
              <a:t>bisa</a:t>
            </a:r>
            <a:r>
              <a:rPr lang="tr-TR" dirty="0" smtClean="0"/>
              <a:t> </a:t>
            </a:r>
            <a:r>
              <a:rPr lang="tr-TR" dirty="0" err="1" smtClean="0"/>
              <a:t>saja</a:t>
            </a:r>
            <a:r>
              <a:rPr lang="tr-TR" dirty="0" smtClean="0"/>
              <a:t> sah tapi </a:t>
            </a:r>
            <a:r>
              <a:rPr lang="tr-TR" dirty="0" err="1" smtClean="0"/>
              <a:t>tidak</a:t>
            </a:r>
            <a:r>
              <a:rPr lang="tr-TR" dirty="0" smtClean="0"/>
              <a:t> </a:t>
            </a:r>
            <a:r>
              <a:rPr lang="tr-TR" dirty="0" err="1" smtClean="0"/>
              <a:t>benar</a:t>
            </a:r>
            <a:r>
              <a:rPr lang="tr-TR" dirty="0" smtClean="0"/>
              <a:t>, dan </a:t>
            </a:r>
            <a:r>
              <a:rPr lang="tr-TR" dirty="0" err="1" smtClean="0"/>
              <a:t>sesuatu</a:t>
            </a:r>
            <a:r>
              <a:rPr lang="tr-TR" dirty="0" smtClean="0"/>
              <a:t> </a:t>
            </a:r>
            <a:r>
              <a:rPr lang="tr-TR" dirty="0" err="1" smtClean="0"/>
              <a:t>bisa</a:t>
            </a:r>
            <a:r>
              <a:rPr lang="tr-TR" dirty="0" smtClean="0"/>
              <a:t> </a:t>
            </a:r>
            <a:r>
              <a:rPr lang="tr-TR" dirty="0" err="1" smtClean="0"/>
              <a:t>saja</a:t>
            </a:r>
            <a:r>
              <a:rPr lang="tr-TR" dirty="0" smtClean="0"/>
              <a:t> </a:t>
            </a:r>
            <a:r>
              <a:rPr lang="tr-TR" dirty="0" err="1" smtClean="0"/>
              <a:t>benar</a:t>
            </a:r>
            <a:r>
              <a:rPr lang="tr-TR" dirty="0" smtClean="0"/>
              <a:t> tapi </a:t>
            </a:r>
            <a:r>
              <a:rPr lang="tr-TR" dirty="0" err="1" smtClean="0"/>
              <a:t>tidak</a:t>
            </a:r>
            <a:r>
              <a:rPr lang="tr-TR" dirty="0" smtClean="0"/>
              <a:t> sah. </a:t>
            </a:r>
          </a:p>
          <a:p>
            <a:endParaRPr lang="tr-TR" dirty="0"/>
          </a:p>
          <a:p>
            <a:r>
              <a:rPr lang="tr-TR" dirty="0" err="1" smtClean="0"/>
              <a:t>Contohnya</a:t>
            </a:r>
            <a:r>
              <a:rPr lang="tr-TR" dirty="0" smtClean="0"/>
              <a:t>: </a:t>
            </a:r>
            <a:r>
              <a:rPr lang="tr-TR" dirty="0" err="1" smtClean="0"/>
              <a:t>Memberikan</a:t>
            </a:r>
            <a:r>
              <a:rPr lang="tr-TR" dirty="0" smtClean="0"/>
              <a:t> </a:t>
            </a:r>
            <a:r>
              <a:rPr lang="tr-TR" dirty="0" err="1" smtClean="0"/>
              <a:t>uang</a:t>
            </a:r>
            <a:r>
              <a:rPr lang="tr-TR" dirty="0" smtClean="0"/>
              <a:t> </a:t>
            </a:r>
            <a:r>
              <a:rPr lang="tr-TR" dirty="0" err="1" smtClean="0"/>
              <a:t>pada</a:t>
            </a:r>
            <a:r>
              <a:rPr lang="tr-TR" dirty="0" smtClean="0"/>
              <a:t> </a:t>
            </a:r>
            <a:r>
              <a:rPr lang="tr-TR" dirty="0" err="1" smtClean="0"/>
              <a:t>pengemis</a:t>
            </a:r>
            <a:endParaRPr lang="tr-TR" dirty="0" smtClean="0"/>
          </a:p>
          <a:p>
            <a:endParaRPr lang="en-US" dirty="0"/>
          </a:p>
        </p:txBody>
      </p:sp>
    </p:spTree>
    <p:extLst>
      <p:ext uri="{BB962C8B-B14F-4D97-AF65-F5344CB8AC3E}">
        <p14:creationId xmlns:p14="http://schemas.microsoft.com/office/powerpoint/2010/main" xmlns="" val="177374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tr-TR" dirty="0" err="1" smtClean="0"/>
              <a:t>Etika</a:t>
            </a:r>
            <a:r>
              <a:rPr lang="tr-TR" dirty="0" smtClean="0"/>
              <a:t>, </a:t>
            </a:r>
            <a:r>
              <a:rPr lang="tr-TR" dirty="0" err="1" smtClean="0"/>
              <a:t>Perilaku</a:t>
            </a:r>
            <a:r>
              <a:rPr lang="tr-TR" dirty="0" smtClean="0"/>
              <a:t> Adil, dan </a:t>
            </a:r>
            <a:r>
              <a:rPr lang="tr-TR" dirty="0" err="1" smtClean="0"/>
              <a:t>Hukum</a:t>
            </a:r>
            <a:r>
              <a:rPr lang="tr-TR" dirty="0" smtClean="0"/>
              <a:t>.</a:t>
            </a:r>
          </a:p>
          <a:p>
            <a:endParaRPr lang="tr-TR" dirty="0" smtClean="0"/>
          </a:p>
          <a:p>
            <a:r>
              <a:rPr lang="tr-TR" dirty="0" err="1" smtClean="0"/>
              <a:t>Keadilan</a:t>
            </a:r>
            <a:r>
              <a:rPr lang="tr-TR" dirty="0" smtClean="0"/>
              <a:t> </a:t>
            </a:r>
            <a:r>
              <a:rPr lang="tr-TR" dirty="0" err="1" smtClean="0"/>
              <a:t>adalah</a:t>
            </a:r>
            <a:r>
              <a:rPr lang="tr-TR" dirty="0" smtClean="0"/>
              <a:t> </a:t>
            </a:r>
            <a:r>
              <a:rPr lang="tr-TR" dirty="0" err="1" smtClean="0"/>
              <a:t>bagian</a:t>
            </a:r>
            <a:r>
              <a:rPr lang="tr-TR" dirty="0" smtClean="0"/>
              <a:t> </a:t>
            </a:r>
            <a:r>
              <a:rPr lang="tr-TR" dirty="0" err="1" smtClean="0"/>
              <a:t>yang</a:t>
            </a:r>
            <a:r>
              <a:rPr lang="tr-TR" dirty="0" smtClean="0"/>
              <a:t> </a:t>
            </a:r>
            <a:r>
              <a:rPr lang="tr-TR" dirty="0" err="1" smtClean="0"/>
              <a:t>terintegrasi</a:t>
            </a:r>
            <a:r>
              <a:rPr lang="tr-TR" dirty="0" smtClean="0"/>
              <a:t> </a:t>
            </a:r>
            <a:r>
              <a:rPr lang="tr-TR" dirty="0" err="1" smtClean="0"/>
              <a:t>dari</a:t>
            </a:r>
            <a:r>
              <a:rPr lang="tr-TR" dirty="0" smtClean="0"/>
              <a:t> </a:t>
            </a:r>
            <a:r>
              <a:rPr lang="tr-TR" dirty="0" err="1" smtClean="0"/>
              <a:t>apa</a:t>
            </a:r>
            <a:r>
              <a:rPr lang="tr-TR" dirty="0" smtClean="0"/>
              <a:t> </a:t>
            </a:r>
            <a:r>
              <a:rPr lang="tr-TR" dirty="0" err="1" smtClean="0"/>
              <a:t>yang</a:t>
            </a:r>
            <a:r>
              <a:rPr lang="tr-TR" dirty="0" smtClean="0"/>
              <a:t> </a:t>
            </a:r>
            <a:r>
              <a:rPr lang="tr-TR" dirty="0" err="1" smtClean="0"/>
              <a:t>dipikirkan</a:t>
            </a:r>
            <a:r>
              <a:rPr lang="tr-TR" dirty="0" smtClean="0"/>
              <a:t> </a:t>
            </a:r>
            <a:r>
              <a:rPr lang="tr-TR" dirty="0" err="1" smtClean="0"/>
              <a:t>orang</a:t>
            </a:r>
            <a:r>
              <a:rPr lang="tr-TR" dirty="0" smtClean="0"/>
              <a:t> </a:t>
            </a:r>
            <a:r>
              <a:rPr lang="tr-TR" dirty="0" err="1" smtClean="0"/>
              <a:t>sebagai</a:t>
            </a:r>
            <a:r>
              <a:rPr lang="tr-TR" dirty="0" smtClean="0"/>
              <a:t> </a:t>
            </a:r>
            <a:r>
              <a:rPr lang="tr-TR" dirty="0" err="1" smtClean="0"/>
              <a:t>hukum</a:t>
            </a:r>
            <a:r>
              <a:rPr lang="tr-TR" dirty="0" smtClean="0"/>
              <a:t>. Para </a:t>
            </a:r>
            <a:r>
              <a:rPr lang="tr-TR" dirty="0" err="1" smtClean="0"/>
              <a:t>ahli</a:t>
            </a:r>
            <a:r>
              <a:rPr lang="tr-TR" dirty="0" smtClean="0"/>
              <a:t> </a:t>
            </a:r>
            <a:r>
              <a:rPr lang="tr-TR" dirty="0" err="1" smtClean="0"/>
              <a:t>umumnya</a:t>
            </a:r>
            <a:r>
              <a:rPr lang="tr-TR" dirty="0" smtClean="0"/>
              <a:t> </a:t>
            </a:r>
            <a:r>
              <a:rPr lang="tr-TR" dirty="0" err="1" smtClean="0"/>
              <a:t>mendefinisikan</a:t>
            </a:r>
            <a:r>
              <a:rPr lang="tr-TR" dirty="0" smtClean="0"/>
              <a:t> </a:t>
            </a:r>
            <a:r>
              <a:rPr lang="tr-TR" dirty="0" err="1" smtClean="0"/>
              <a:t>hukum</a:t>
            </a:r>
            <a:r>
              <a:rPr lang="tr-TR" dirty="0" smtClean="0"/>
              <a:t> </a:t>
            </a:r>
            <a:r>
              <a:rPr lang="tr-TR" dirty="0" err="1" smtClean="0"/>
              <a:t>organisasional</a:t>
            </a:r>
            <a:r>
              <a:rPr lang="tr-TR" dirty="0" smtClean="0"/>
              <a:t> </a:t>
            </a:r>
            <a:r>
              <a:rPr lang="tr-TR" dirty="0" err="1" smtClean="0"/>
              <a:t>dalam</a:t>
            </a:r>
            <a:r>
              <a:rPr lang="tr-TR" dirty="0" smtClean="0"/>
              <a:t> dua </a:t>
            </a:r>
            <a:r>
              <a:rPr lang="tr-TR" dirty="0" err="1" smtClean="0"/>
              <a:t>komponen</a:t>
            </a:r>
            <a:r>
              <a:rPr lang="tr-TR" dirty="0" smtClean="0"/>
              <a:t>:</a:t>
            </a:r>
          </a:p>
          <a:p>
            <a:pPr marL="514350" indent="-514350">
              <a:buAutoNum type="arabicPeriod"/>
            </a:pPr>
            <a:r>
              <a:rPr lang="tr-TR" dirty="0" err="1" smtClean="0"/>
              <a:t>Hukum</a:t>
            </a:r>
            <a:r>
              <a:rPr lang="tr-TR" dirty="0" smtClean="0"/>
              <a:t> </a:t>
            </a:r>
            <a:r>
              <a:rPr lang="tr-TR" dirty="0" err="1" smtClean="0"/>
              <a:t>distributif</a:t>
            </a:r>
            <a:r>
              <a:rPr lang="tr-TR" dirty="0" smtClean="0"/>
              <a:t> </a:t>
            </a:r>
            <a:r>
              <a:rPr lang="tr-TR" dirty="0" err="1" smtClean="0"/>
              <a:t>mengacu</a:t>
            </a:r>
            <a:r>
              <a:rPr lang="tr-TR" dirty="0" smtClean="0"/>
              <a:t> </a:t>
            </a:r>
            <a:r>
              <a:rPr lang="tr-TR" dirty="0" err="1" smtClean="0"/>
              <a:t>pada</a:t>
            </a:r>
            <a:r>
              <a:rPr lang="tr-TR" dirty="0" smtClean="0"/>
              <a:t> </a:t>
            </a:r>
            <a:r>
              <a:rPr lang="tr-TR" dirty="0" err="1" smtClean="0"/>
              <a:t>keadilan</a:t>
            </a:r>
            <a:r>
              <a:rPr lang="tr-TR" dirty="0" smtClean="0"/>
              <a:t> dan </a:t>
            </a:r>
            <a:r>
              <a:rPr lang="tr-TR" dirty="0" err="1" smtClean="0"/>
              <a:t>dari</a:t>
            </a:r>
            <a:r>
              <a:rPr lang="tr-TR" dirty="0" smtClean="0"/>
              <a:t> </a:t>
            </a:r>
            <a:r>
              <a:rPr lang="tr-TR" dirty="0" err="1" smtClean="0"/>
              <a:t>hasil</a:t>
            </a:r>
            <a:r>
              <a:rPr lang="tr-TR" dirty="0" smtClean="0"/>
              <a:t> </a:t>
            </a:r>
            <a:r>
              <a:rPr lang="tr-TR" dirty="0" err="1" smtClean="0"/>
              <a:t>suatu</a:t>
            </a:r>
            <a:r>
              <a:rPr lang="tr-TR" dirty="0" smtClean="0"/>
              <a:t> </a:t>
            </a:r>
            <a:r>
              <a:rPr lang="tr-TR" dirty="0" err="1" smtClean="0"/>
              <a:t>keputusan</a:t>
            </a:r>
            <a:r>
              <a:rPr lang="tr-TR" dirty="0" smtClean="0"/>
              <a:t>.</a:t>
            </a:r>
          </a:p>
          <a:p>
            <a:pPr marL="514350" indent="-514350">
              <a:buAutoNum type="arabicPeriod"/>
            </a:pPr>
            <a:r>
              <a:rPr lang="tr-TR" dirty="0" err="1" smtClean="0"/>
              <a:t>Hukum</a:t>
            </a:r>
            <a:r>
              <a:rPr lang="tr-TR" dirty="0" smtClean="0"/>
              <a:t> </a:t>
            </a:r>
            <a:r>
              <a:rPr lang="tr-TR" dirty="0" err="1" smtClean="0"/>
              <a:t>prosedural</a:t>
            </a:r>
            <a:r>
              <a:rPr lang="tr-TR" dirty="0" smtClean="0"/>
              <a:t> </a:t>
            </a:r>
            <a:r>
              <a:rPr lang="tr-TR" dirty="0" err="1" smtClean="0"/>
              <a:t>mengacu</a:t>
            </a:r>
            <a:r>
              <a:rPr lang="tr-TR" dirty="0" smtClean="0"/>
              <a:t> </a:t>
            </a:r>
            <a:r>
              <a:rPr lang="tr-TR" dirty="0" err="1" smtClean="0"/>
              <a:t>pada</a:t>
            </a:r>
            <a:r>
              <a:rPr lang="tr-TR" dirty="0" smtClean="0"/>
              <a:t> </a:t>
            </a:r>
            <a:r>
              <a:rPr lang="tr-TR" dirty="0" err="1" smtClean="0"/>
              <a:t>keadilan</a:t>
            </a:r>
            <a:r>
              <a:rPr lang="tr-TR" dirty="0" smtClean="0"/>
              <a:t> </a:t>
            </a:r>
            <a:r>
              <a:rPr lang="tr-TR" dirty="0" err="1" smtClean="0"/>
              <a:t>suatu</a:t>
            </a:r>
            <a:r>
              <a:rPr lang="tr-TR" dirty="0" smtClean="0"/>
              <a:t> proses </a:t>
            </a:r>
            <a:r>
              <a:rPr lang="tr-TR" dirty="0" err="1" smtClean="0"/>
              <a:t>yang</a:t>
            </a:r>
            <a:r>
              <a:rPr lang="tr-TR" dirty="0" smtClean="0"/>
              <a:t> </a:t>
            </a:r>
            <a:r>
              <a:rPr lang="tr-TR" dirty="0" err="1" smtClean="0"/>
              <a:t>digunakan</a:t>
            </a:r>
            <a:r>
              <a:rPr lang="tr-TR" dirty="0" smtClean="0"/>
              <a:t> </a:t>
            </a:r>
            <a:r>
              <a:rPr lang="tr-TR" dirty="0" err="1" smtClean="0"/>
              <a:t>oleh</a:t>
            </a:r>
            <a:r>
              <a:rPr lang="tr-TR" dirty="0" smtClean="0"/>
              <a:t> </a:t>
            </a:r>
            <a:r>
              <a:rPr lang="tr-TR" dirty="0" err="1" smtClean="0"/>
              <a:t>perusahaan</a:t>
            </a:r>
            <a:r>
              <a:rPr lang="tr-TR" dirty="0" smtClean="0"/>
              <a:t> </a:t>
            </a:r>
            <a:r>
              <a:rPr lang="tr-TR" dirty="0" err="1" smtClean="0"/>
              <a:t>untuk</a:t>
            </a:r>
            <a:r>
              <a:rPr lang="tr-TR" dirty="0" smtClean="0"/>
              <a:t> </a:t>
            </a:r>
            <a:r>
              <a:rPr lang="tr-TR" dirty="0" err="1" smtClean="0"/>
              <a:t>mengalokasikan</a:t>
            </a:r>
            <a:r>
              <a:rPr lang="tr-TR" dirty="0" smtClean="0"/>
              <a:t> </a:t>
            </a:r>
            <a:r>
              <a:rPr lang="tr-TR" dirty="0" err="1" smtClean="0"/>
              <a:t>kenaikan</a:t>
            </a:r>
            <a:r>
              <a:rPr lang="tr-TR" dirty="0" smtClean="0"/>
              <a:t> </a:t>
            </a:r>
            <a:r>
              <a:rPr lang="tr-TR" dirty="0" err="1" smtClean="0"/>
              <a:t>tunjangan</a:t>
            </a:r>
            <a:r>
              <a:rPr lang="tr-TR" dirty="0" smtClean="0"/>
              <a:t>.</a:t>
            </a:r>
          </a:p>
          <a:p>
            <a:endParaRPr lang="en-US" dirty="0"/>
          </a:p>
        </p:txBody>
      </p:sp>
    </p:spTree>
    <p:extLst>
      <p:ext uri="{BB962C8B-B14F-4D97-AF65-F5344CB8AC3E}">
        <p14:creationId xmlns:p14="http://schemas.microsoft.com/office/powerpoint/2010/main" xmlns="" val="38022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Peran</a:t>
            </a:r>
            <a:r>
              <a:rPr lang="en-US" dirty="0"/>
              <a:t> MSDM </a:t>
            </a:r>
            <a:r>
              <a:rPr lang="en-US" dirty="0" err="1"/>
              <a:t>dalam</a:t>
            </a:r>
            <a:r>
              <a:rPr lang="en-US" dirty="0"/>
              <a:t> </a:t>
            </a:r>
            <a:r>
              <a:rPr lang="en-US" dirty="0" err="1"/>
              <a:t>Meningkatkan</a:t>
            </a:r>
            <a:r>
              <a:rPr lang="en-US" dirty="0"/>
              <a:t> </a:t>
            </a:r>
            <a:r>
              <a:rPr lang="en-US" dirty="0" err="1"/>
              <a:t>Etika</a:t>
            </a:r>
            <a:r>
              <a:rPr lang="en-US" dirty="0"/>
              <a:t> &amp; </a:t>
            </a:r>
            <a:r>
              <a:rPr lang="en-US" dirty="0" err="1"/>
              <a:t>Perlakuan</a:t>
            </a:r>
            <a:r>
              <a:rPr lang="en-US" dirty="0"/>
              <a:t> </a:t>
            </a:r>
            <a:r>
              <a:rPr lang="en-US" dirty="0" err="1"/>
              <a:t>Adil</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err="1"/>
              <a:t>Penyusunan</a:t>
            </a:r>
            <a:r>
              <a:rPr lang="en-US" b="1" dirty="0"/>
              <a:t> </a:t>
            </a:r>
            <a:r>
              <a:rPr lang="en-US" b="1" dirty="0" err="1"/>
              <a:t>Staf</a:t>
            </a:r>
            <a:r>
              <a:rPr lang="en-US" b="1" dirty="0"/>
              <a:t> </a:t>
            </a:r>
            <a:r>
              <a:rPr lang="en-US" b="1" dirty="0" err="1"/>
              <a:t>dan</a:t>
            </a:r>
            <a:r>
              <a:rPr lang="en-US" b="1" dirty="0"/>
              <a:t> </a:t>
            </a:r>
            <a:r>
              <a:rPr lang="en-US" b="1" dirty="0" err="1"/>
              <a:t>Seleksi</a:t>
            </a:r>
            <a:r>
              <a:rPr lang="en-US" b="1" dirty="0"/>
              <a:t>.</a:t>
            </a:r>
          </a:p>
          <a:p>
            <a:pPr marL="0" indent="0">
              <a:buNone/>
            </a:pPr>
            <a:r>
              <a:rPr lang="en-US" dirty="0" err="1"/>
              <a:t>Manajer</a:t>
            </a:r>
            <a:r>
              <a:rPr lang="en-US" dirty="0"/>
              <a:t> </a:t>
            </a:r>
            <a:r>
              <a:rPr lang="en-US" dirty="0" err="1"/>
              <a:t>dapat</a:t>
            </a:r>
            <a:r>
              <a:rPr lang="en-US" dirty="0"/>
              <a:t> </a:t>
            </a:r>
            <a:r>
              <a:rPr lang="en-US" dirty="0" err="1"/>
              <a:t>melakukan</a:t>
            </a:r>
            <a:r>
              <a:rPr lang="en-US" dirty="0"/>
              <a:t> </a:t>
            </a:r>
            <a:r>
              <a:rPr lang="en-US" dirty="0" err="1"/>
              <a:t>beberapa</a:t>
            </a:r>
            <a:r>
              <a:rPr lang="en-US" dirty="0"/>
              <a:t> </a:t>
            </a:r>
            <a:r>
              <a:rPr lang="en-US" dirty="0" err="1"/>
              <a:t>hal</a:t>
            </a:r>
            <a:r>
              <a:rPr lang="en-US" dirty="0"/>
              <a:t> </a:t>
            </a:r>
            <a:r>
              <a:rPr lang="en-US" dirty="0" err="1"/>
              <a:t>untuk</a:t>
            </a:r>
            <a:r>
              <a:rPr lang="en-US" dirty="0"/>
              <a:t> </a:t>
            </a:r>
            <a:r>
              <a:rPr lang="en-US" dirty="0" err="1"/>
              <a:t>memastikan</a:t>
            </a:r>
            <a:r>
              <a:rPr lang="en-US" dirty="0"/>
              <a:t> </a:t>
            </a:r>
            <a:r>
              <a:rPr lang="en-US" dirty="0" err="1"/>
              <a:t>bahwa</a:t>
            </a:r>
            <a:r>
              <a:rPr lang="en-US" dirty="0"/>
              <a:t> orang lain </a:t>
            </a:r>
            <a:r>
              <a:rPr lang="en-US" dirty="0" err="1"/>
              <a:t>jugamenilai</a:t>
            </a:r>
            <a:r>
              <a:rPr lang="en-US" dirty="0"/>
              <a:t>   </a:t>
            </a:r>
            <a:r>
              <a:rPr lang="en-US" dirty="0" err="1"/>
              <a:t>metode</a:t>
            </a:r>
            <a:r>
              <a:rPr lang="en-US" dirty="0"/>
              <a:t>   </a:t>
            </a:r>
            <a:r>
              <a:rPr lang="en-US" dirty="0" err="1"/>
              <a:t>penilaian</a:t>
            </a:r>
            <a:r>
              <a:rPr lang="en-US" dirty="0"/>
              <a:t>   </a:t>
            </a:r>
            <a:r>
              <a:rPr lang="en-US" dirty="0" err="1"/>
              <a:t>perusahaan</a:t>
            </a:r>
            <a:r>
              <a:rPr lang="en-US" dirty="0"/>
              <a:t>   </a:t>
            </a:r>
            <a:r>
              <a:rPr lang="en-US" dirty="0" err="1"/>
              <a:t>sebagai</a:t>
            </a:r>
            <a:r>
              <a:rPr lang="en-US" dirty="0"/>
              <a:t>   </a:t>
            </a:r>
            <a:r>
              <a:rPr lang="en-US" dirty="0" err="1"/>
              <a:t>sesuatu</a:t>
            </a:r>
            <a:r>
              <a:rPr lang="en-US" dirty="0"/>
              <a:t>   yang   </a:t>
            </a:r>
            <a:r>
              <a:rPr lang="en-US" dirty="0" err="1"/>
              <a:t>adil</a:t>
            </a:r>
            <a:r>
              <a:rPr lang="en-US" dirty="0" smtClean="0"/>
              <a:t>.</a:t>
            </a:r>
            <a:r>
              <a:rPr lang="en-US" dirty="0"/>
              <a:t> </a:t>
            </a:r>
          </a:p>
          <a:p>
            <a:r>
              <a:rPr lang="en-US" b="1" dirty="0" err="1"/>
              <a:t>Pelatihan</a:t>
            </a:r>
            <a:r>
              <a:rPr lang="en-US" b="1" dirty="0"/>
              <a:t>.</a:t>
            </a:r>
          </a:p>
          <a:p>
            <a:pPr marL="0" indent="0">
              <a:buNone/>
            </a:pPr>
            <a:r>
              <a:rPr lang="en-US" dirty="0" err="1" smtClean="0"/>
              <a:t>Menunjukkan</a:t>
            </a:r>
            <a:r>
              <a:rPr lang="en-US" dirty="0" smtClean="0"/>
              <a:t> </a:t>
            </a:r>
            <a:r>
              <a:rPr lang="en-US" dirty="0" err="1" smtClean="0"/>
              <a:t>pada</a:t>
            </a:r>
            <a:r>
              <a:rPr lang="en-US" dirty="0" smtClean="0"/>
              <a:t>   </a:t>
            </a:r>
            <a:r>
              <a:rPr lang="en-US" dirty="0" err="1"/>
              <a:t>karyawan</a:t>
            </a:r>
            <a:r>
              <a:rPr lang="en-US" dirty="0"/>
              <a:t>   </a:t>
            </a:r>
            <a:r>
              <a:rPr lang="en-US" dirty="0" err="1"/>
              <a:t>bagaimana</a:t>
            </a:r>
            <a:r>
              <a:rPr lang="en-US" dirty="0"/>
              <a:t>   </a:t>
            </a:r>
            <a:r>
              <a:rPr lang="en-US" dirty="0" err="1"/>
              <a:t>mengenali</a:t>
            </a:r>
            <a:r>
              <a:rPr lang="en-US" dirty="0"/>
              <a:t>   </a:t>
            </a:r>
            <a:r>
              <a:rPr lang="en-US" dirty="0" err="1" smtClean="0"/>
              <a:t>dilem</a:t>
            </a:r>
            <a:r>
              <a:rPr lang="en-US" dirty="0" smtClean="0"/>
              <a:t> a   </a:t>
            </a:r>
            <a:r>
              <a:rPr lang="en-US" dirty="0" err="1"/>
              <a:t>etika</a:t>
            </a:r>
            <a:r>
              <a:rPr lang="en-US" dirty="0"/>
              <a:t>,   </a:t>
            </a:r>
            <a:r>
              <a:rPr lang="en-US" dirty="0" err="1" smtClean="0"/>
              <a:t>bagaimana</a:t>
            </a:r>
            <a:r>
              <a:rPr lang="en-US" dirty="0" smtClean="0"/>
              <a:t> </a:t>
            </a:r>
            <a:r>
              <a:rPr lang="en-US" dirty="0" err="1" smtClean="0"/>
              <a:t>menggunakan</a:t>
            </a:r>
            <a:r>
              <a:rPr lang="en-US" dirty="0" smtClean="0"/>
              <a:t>   </a:t>
            </a:r>
            <a:r>
              <a:rPr lang="en-US" dirty="0" err="1"/>
              <a:t>kerangka</a:t>
            </a:r>
            <a:r>
              <a:rPr lang="en-US" dirty="0"/>
              <a:t>   </a:t>
            </a:r>
            <a:r>
              <a:rPr lang="en-US" dirty="0" err="1"/>
              <a:t>etika</a:t>
            </a:r>
            <a:r>
              <a:rPr lang="en-US" dirty="0"/>
              <a:t>   (</a:t>
            </a:r>
            <a:r>
              <a:rPr lang="en-US" dirty="0" err="1"/>
              <a:t>seperti</a:t>
            </a:r>
            <a:r>
              <a:rPr lang="en-US" dirty="0"/>
              <a:t>   </a:t>
            </a:r>
            <a:r>
              <a:rPr lang="en-US" dirty="0" err="1"/>
              <a:t>aturan</a:t>
            </a:r>
            <a:r>
              <a:rPr lang="en-US" dirty="0"/>
              <a:t>   </a:t>
            </a:r>
            <a:r>
              <a:rPr lang="en-US" dirty="0" err="1"/>
              <a:t>pelaksanaan</a:t>
            </a:r>
            <a:r>
              <a:rPr lang="en-US" dirty="0"/>
              <a:t>)   </a:t>
            </a:r>
            <a:r>
              <a:rPr lang="en-US" dirty="0" err="1"/>
              <a:t>untuk</a:t>
            </a:r>
            <a:r>
              <a:rPr lang="en-US" dirty="0"/>
              <a:t>   </a:t>
            </a:r>
            <a:r>
              <a:rPr lang="en-US" dirty="0" err="1"/>
              <a:t>menyelesaikanpermasalahan</a:t>
            </a:r>
            <a:r>
              <a:rPr lang="en-US" dirty="0"/>
              <a:t>,   </a:t>
            </a:r>
            <a:r>
              <a:rPr lang="en-US" dirty="0" err="1" smtClean="0"/>
              <a:t>bagaimana</a:t>
            </a:r>
            <a:r>
              <a:rPr lang="en-US" dirty="0" smtClean="0"/>
              <a:t>   </a:t>
            </a:r>
            <a:r>
              <a:rPr lang="en-US" dirty="0" err="1"/>
              <a:t>menggunakan</a:t>
            </a:r>
            <a:r>
              <a:rPr lang="en-US" dirty="0"/>
              <a:t>   </a:t>
            </a:r>
            <a:r>
              <a:rPr lang="en-US" dirty="0" err="1"/>
              <a:t>fungsi-fungsi</a:t>
            </a:r>
            <a:r>
              <a:rPr lang="en-US" dirty="0"/>
              <a:t>   SDM   (</a:t>
            </a:r>
            <a:r>
              <a:rPr lang="en-US" dirty="0" err="1"/>
              <a:t>separti</a:t>
            </a:r>
            <a:r>
              <a:rPr lang="en-US" dirty="0"/>
              <a:t>   </a:t>
            </a:r>
            <a:r>
              <a:rPr lang="en-US" dirty="0" err="1"/>
              <a:t>praktik-</a:t>
            </a:r>
            <a:r>
              <a:rPr lang="en-US" dirty="0" err="1" smtClean="0"/>
              <a:t>praktik</a:t>
            </a:r>
            <a:r>
              <a:rPr lang="en-US" dirty="0" smtClean="0"/>
              <a:t> </a:t>
            </a:r>
            <a:r>
              <a:rPr lang="en-US" dirty="0" err="1" smtClean="0"/>
              <a:t>wawancara</a:t>
            </a:r>
            <a:r>
              <a:rPr lang="en-US" dirty="0" smtClean="0"/>
              <a:t> </a:t>
            </a:r>
            <a:r>
              <a:rPr lang="en-US" dirty="0" err="1"/>
              <a:t>pendisplinan</a:t>
            </a:r>
            <a:r>
              <a:rPr lang="en-US" dirty="0"/>
              <a:t>) </a:t>
            </a:r>
            <a:r>
              <a:rPr lang="en-US" dirty="0" err="1"/>
              <a:t>secara</a:t>
            </a:r>
            <a:r>
              <a:rPr lang="en-US" dirty="0"/>
              <a:t> </a:t>
            </a:r>
            <a:r>
              <a:rPr lang="en-US" dirty="0" err="1" smtClean="0"/>
              <a:t>etis</a:t>
            </a:r>
            <a:endParaRPr lang="en-US" dirty="0"/>
          </a:p>
          <a:p>
            <a:r>
              <a:rPr lang="en-US" b="1" i="1" dirty="0" smtClean="0"/>
              <a:t>Performance Appraisal</a:t>
            </a:r>
            <a:endParaRPr lang="en-US" b="1" i="1" dirty="0"/>
          </a:p>
          <a:p>
            <a:pPr marL="0" indent="0">
              <a:buNone/>
            </a:pPr>
            <a:r>
              <a:rPr lang="en-US" dirty="0" err="1" smtClean="0"/>
              <a:t>Penilaian</a:t>
            </a:r>
            <a:r>
              <a:rPr lang="en-US" dirty="0" smtClean="0"/>
              <a:t> </a:t>
            </a:r>
            <a:r>
              <a:rPr lang="en-US" dirty="0" err="1" smtClean="0"/>
              <a:t>menjelaskan</a:t>
            </a:r>
            <a:r>
              <a:rPr lang="en-US" dirty="0" smtClean="0"/>
              <a:t> </a:t>
            </a:r>
            <a:r>
              <a:rPr lang="en-US" dirty="0" err="1" smtClean="0"/>
              <a:t>bahwa</a:t>
            </a:r>
            <a:r>
              <a:rPr lang="en-US" dirty="0" smtClean="0"/>
              <a:t> </a:t>
            </a:r>
            <a:r>
              <a:rPr lang="en-US" dirty="0" err="1" smtClean="0"/>
              <a:t>perusahaan</a:t>
            </a:r>
            <a:r>
              <a:rPr lang="en-US" dirty="0" smtClean="0"/>
              <a:t> </a:t>
            </a:r>
            <a:r>
              <a:rPr lang="en-US" dirty="0" err="1"/>
              <a:t>tidak</a:t>
            </a:r>
            <a:r>
              <a:rPr lang="en-US" dirty="0"/>
              <a:t> </a:t>
            </a:r>
            <a:r>
              <a:rPr lang="en-US" dirty="0" err="1"/>
              <a:t>hanya</a:t>
            </a:r>
            <a:r>
              <a:rPr lang="en-US" dirty="0"/>
              <a:t> </a:t>
            </a:r>
            <a:r>
              <a:rPr lang="en-US" dirty="0" err="1"/>
              <a:t>mengklaim</a:t>
            </a:r>
            <a:r>
              <a:rPr lang="en-US" dirty="0"/>
              <a:t> </a:t>
            </a:r>
            <a:r>
              <a:rPr lang="en-US" dirty="0" err="1"/>
              <a:t>bahwa</a:t>
            </a:r>
            <a:r>
              <a:rPr lang="en-US" dirty="0"/>
              <a:t> </a:t>
            </a:r>
            <a:r>
              <a:rPr lang="en-US" dirty="0" err="1"/>
              <a:t>mereka</a:t>
            </a:r>
            <a:r>
              <a:rPr lang="en-US" dirty="0"/>
              <a:t> </a:t>
            </a:r>
            <a:r>
              <a:rPr lang="en-US" dirty="0" err="1"/>
              <a:t>percaya</a:t>
            </a:r>
            <a:r>
              <a:rPr lang="en-US" dirty="0"/>
              <a:t> </a:t>
            </a:r>
            <a:r>
              <a:rPr lang="en-US" dirty="0" err="1"/>
              <a:t>dan</a:t>
            </a:r>
            <a:r>
              <a:rPr lang="en-US" dirty="0"/>
              <a:t> </a:t>
            </a:r>
            <a:r>
              <a:rPr lang="en-US" dirty="0" err="1"/>
              <a:t>melakukan</a:t>
            </a:r>
            <a:r>
              <a:rPr lang="en-US" dirty="0"/>
              <a:t> </a:t>
            </a:r>
            <a:r>
              <a:rPr lang="en-US" dirty="0" err="1" smtClean="0"/>
              <a:t>standar</a:t>
            </a:r>
            <a:r>
              <a:rPr lang="en-US" dirty="0" smtClean="0"/>
              <a:t> </a:t>
            </a:r>
            <a:r>
              <a:rPr lang="en-US" dirty="0" err="1" smtClean="0"/>
              <a:t>etika</a:t>
            </a:r>
            <a:r>
              <a:rPr lang="en-US" dirty="0" smtClean="0"/>
              <a:t> </a:t>
            </a:r>
            <a:r>
              <a:rPr lang="en-US" dirty="0"/>
              <a:t>yang </a:t>
            </a:r>
            <a:r>
              <a:rPr lang="en-US" dirty="0" err="1"/>
              <a:t>tinggi</a:t>
            </a:r>
            <a:r>
              <a:rPr lang="en-US" dirty="0"/>
              <a:t>, </a:t>
            </a:r>
            <a:r>
              <a:rPr lang="en-US" dirty="0" err="1"/>
              <a:t>tapi</a:t>
            </a:r>
            <a:r>
              <a:rPr lang="en-US" dirty="0"/>
              <a:t> </a:t>
            </a:r>
            <a:r>
              <a:rPr lang="en-US" dirty="0" err="1"/>
              <a:t>juga</a:t>
            </a:r>
            <a:r>
              <a:rPr lang="en-US" dirty="0"/>
              <a:t> </a:t>
            </a:r>
            <a:r>
              <a:rPr lang="en-US" dirty="0" err="1"/>
              <a:t>benar-benar</a:t>
            </a:r>
            <a:r>
              <a:rPr lang="en-US" dirty="0"/>
              <a:t> </a:t>
            </a:r>
            <a:r>
              <a:rPr lang="en-US" dirty="0" err="1"/>
              <a:t>mengukur</a:t>
            </a:r>
            <a:r>
              <a:rPr lang="en-US" dirty="0"/>
              <a:t> (</a:t>
            </a:r>
            <a:r>
              <a:rPr lang="en-US" dirty="0" err="1"/>
              <a:t>dan</a:t>
            </a:r>
            <a:r>
              <a:rPr lang="en-US" dirty="0"/>
              <a:t> </a:t>
            </a:r>
            <a:r>
              <a:rPr lang="en-US" dirty="0" err="1"/>
              <a:t>kemudian</a:t>
            </a:r>
            <a:r>
              <a:rPr lang="en-US" dirty="0"/>
              <a:t> </a:t>
            </a:r>
            <a:r>
              <a:rPr lang="en-US" dirty="0" err="1"/>
              <a:t>menghargai</a:t>
            </a:r>
            <a:r>
              <a:rPr lang="en-US" dirty="0"/>
              <a:t>) </a:t>
            </a:r>
            <a:r>
              <a:rPr lang="en-US" dirty="0" err="1" smtClean="0"/>
              <a:t>para</a:t>
            </a:r>
            <a:r>
              <a:rPr lang="en-US" dirty="0" smtClean="0"/>
              <a:t> </a:t>
            </a:r>
            <a:r>
              <a:rPr lang="en-US" dirty="0" err="1" smtClean="0"/>
              <a:t>karyawan</a:t>
            </a:r>
            <a:r>
              <a:rPr lang="en-US" dirty="0" smtClean="0"/>
              <a:t> </a:t>
            </a:r>
            <a:r>
              <a:rPr lang="en-US" dirty="0"/>
              <a:t>yang </a:t>
            </a:r>
            <a:r>
              <a:rPr lang="en-US" dirty="0" err="1"/>
              <a:t>mengikuti</a:t>
            </a:r>
            <a:r>
              <a:rPr lang="en-US" dirty="0"/>
              <a:t> </a:t>
            </a:r>
            <a:r>
              <a:rPr lang="en-US" dirty="0" err="1" smtClean="0"/>
              <a:t>standar</a:t>
            </a:r>
            <a:r>
              <a:rPr lang="en-US" dirty="0"/>
              <a:t> </a:t>
            </a:r>
          </a:p>
          <a:p>
            <a:r>
              <a:rPr lang="en-US" b="1" dirty="0" err="1"/>
              <a:t>Sistem</a:t>
            </a:r>
            <a:r>
              <a:rPr lang="en-US" b="1" dirty="0"/>
              <a:t> </a:t>
            </a:r>
            <a:r>
              <a:rPr lang="en-US" b="1" dirty="0" err="1"/>
              <a:t>Penghargaan</a:t>
            </a:r>
            <a:r>
              <a:rPr lang="en-US" b="1" dirty="0"/>
              <a:t> </a:t>
            </a:r>
            <a:r>
              <a:rPr lang="en-US" b="1" dirty="0" err="1"/>
              <a:t>dan</a:t>
            </a:r>
            <a:r>
              <a:rPr lang="en-US" b="1" dirty="0"/>
              <a:t> </a:t>
            </a:r>
            <a:r>
              <a:rPr lang="en-US" b="1" dirty="0" err="1"/>
              <a:t>Pendisplinan</a:t>
            </a:r>
            <a:endParaRPr lang="en-US" b="1" dirty="0"/>
          </a:p>
          <a:p>
            <a:pPr marL="0" indent="0">
              <a:buNone/>
            </a:pPr>
            <a:r>
              <a:rPr lang="en-US" dirty="0" err="1"/>
              <a:t>M</a:t>
            </a:r>
            <a:r>
              <a:rPr lang="en-US" dirty="0" err="1" smtClean="0"/>
              <a:t>emastikan</a:t>
            </a:r>
            <a:r>
              <a:rPr lang="en-US" dirty="0" smtClean="0"/>
              <a:t> </a:t>
            </a:r>
            <a:r>
              <a:rPr lang="en-US" dirty="0" err="1"/>
              <a:t>bahwa</a:t>
            </a:r>
            <a:r>
              <a:rPr lang="en-US" dirty="0"/>
              <a:t> </a:t>
            </a:r>
            <a:r>
              <a:rPr lang="en-US" dirty="0" err="1"/>
              <a:t>perusahaan</a:t>
            </a:r>
            <a:r>
              <a:rPr lang="en-US" dirty="0"/>
              <a:t> </a:t>
            </a:r>
            <a:r>
              <a:rPr lang="en-US" dirty="0" err="1"/>
              <a:t>menghargai</a:t>
            </a:r>
            <a:r>
              <a:rPr lang="en-US" dirty="0"/>
              <a:t> </a:t>
            </a:r>
            <a:r>
              <a:rPr lang="en-US" dirty="0" err="1" smtClean="0"/>
              <a:t>perilaku</a:t>
            </a:r>
            <a:r>
              <a:rPr lang="en-US" dirty="0" smtClean="0"/>
              <a:t> yang </a:t>
            </a:r>
            <a:r>
              <a:rPr lang="en-US" dirty="0" err="1"/>
              <a:t>etis</a:t>
            </a:r>
            <a:r>
              <a:rPr lang="en-US" dirty="0"/>
              <a:t> </a:t>
            </a:r>
            <a:r>
              <a:rPr lang="en-US" dirty="0" err="1"/>
              <a:t>dan</a:t>
            </a:r>
            <a:r>
              <a:rPr lang="en-US" dirty="0"/>
              <a:t> </a:t>
            </a:r>
            <a:r>
              <a:rPr lang="en-US" dirty="0" err="1"/>
              <a:t>menghukum</a:t>
            </a:r>
            <a:r>
              <a:rPr lang="en-US" dirty="0"/>
              <a:t> </a:t>
            </a:r>
            <a:r>
              <a:rPr lang="en-US" dirty="0" err="1"/>
              <a:t>perilaku</a:t>
            </a:r>
            <a:r>
              <a:rPr lang="en-US" dirty="0"/>
              <a:t> yang </a:t>
            </a:r>
            <a:r>
              <a:rPr lang="en-US" dirty="0" err="1"/>
              <a:t>tidak</a:t>
            </a:r>
            <a:r>
              <a:rPr lang="en-US" dirty="0"/>
              <a:t> </a:t>
            </a:r>
            <a:r>
              <a:rPr lang="en-US" dirty="0" err="1"/>
              <a:t>etis</a:t>
            </a:r>
            <a:r>
              <a:rPr lang="en-US" dirty="0" smtClean="0"/>
              <a:t>.</a:t>
            </a:r>
            <a:endParaRPr lang="en-US" dirty="0"/>
          </a:p>
        </p:txBody>
      </p:sp>
    </p:spTree>
    <p:extLst>
      <p:ext uri="{BB962C8B-B14F-4D97-AF65-F5344CB8AC3E}">
        <p14:creationId xmlns:p14="http://schemas.microsoft.com/office/powerpoint/2010/main" xmlns="" val="396729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FAKTOR YANG MEMBENTUK PERILAKU YANG ETIS SAAT BEKERJA</a:t>
            </a: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a:t>1. </a:t>
            </a:r>
            <a:r>
              <a:rPr lang="en-US" b="1" dirty="0" err="1"/>
              <a:t>Faktor-Faktor</a:t>
            </a:r>
            <a:r>
              <a:rPr lang="en-US" b="1" dirty="0"/>
              <a:t> </a:t>
            </a:r>
            <a:r>
              <a:rPr lang="en-US" b="1" dirty="0" err="1"/>
              <a:t>Perorangan</a:t>
            </a:r>
            <a:endParaRPr lang="en-US" b="1" dirty="0"/>
          </a:p>
          <a:p>
            <a:r>
              <a:rPr lang="en-US" dirty="0" err="1" smtClean="0"/>
              <a:t>Individu</a:t>
            </a:r>
            <a:r>
              <a:rPr lang="en-US" dirty="0" smtClean="0"/>
              <a:t> </a:t>
            </a:r>
            <a:r>
              <a:rPr lang="en-US" dirty="0" err="1" smtClean="0"/>
              <a:t>membawa</a:t>
            </a:r>
            <a:r>
              <a:rPr lang="en-US" dirty="0" smtClean="0"/>
              <a:t> </a:t>
            </a:r>
            <a:r>
              <a:rPr lang="en-US" dirty="0" err="1"/>
              <a:t>nilai-nilai</a:t>
            </a:r>
            <a:r>
              <a:rPr lang="en-US" dirty="0"/>
              <a:t> </a:t>
            </a:r>
            <a:r>
              <a:rPr lang="en-US" dirty="0" err="1"/>
              <a:t>apa</a:t>
            </a:r>
            <a:r>
              <a:rPr lang="en-US" dirty="0"/>
              <a:t> yang </a:t>
            </a:r>
            <a:r>
              <a:rPr lang="en-US" dirty="0" err="1"/>
              <a:t>mereka</a:t>
            </a:r>
            <a:r>
              <a:rPr lang="en-US" dirty="0"/>
              <a:t> </a:t>
            </a:r>
            <a:r>
              <a:rPr lang="en-US" dirty="0" err="1"/>
              <a:t>anggap</a:t>
            </a:r>
            <a:r>
              <a:rPr lang="en-US" dirty="0"/>
              <a:t> </a:t>
            </a:r>
            <a:r>
              <a:rPr lang="en-US" dirty="0" err="1"/>
              <a:t>benar</a:t>
            </a:r>
            <a:r>
              <a:rPr lang="en-US" dirty="0"/>
              <a:t> </a:t>
            </a:r>
            <a:r>
              <a:rPr lang="en-US" dirty="0" err="1"/>
              <a:t>dan</a:t>
            </a:r>
            <a:r>
              <a:rPr lang="en-US" dirty="0"/>
              <a:t> </a:t>
            </a:r>
            <a:r>
              <a:rPr lang="en-US" dirty="0" err="1"/>
              <a:t>salah</a:t>
            </a:r>
            <a:r>
              <a:rPr lang="en-US" dirty="0"/>
              <a:t> </a:t>
            </a:r>
            <a:r>
              <a:rPr lang="en-US" dirty="0" err="1"/>
              <a:t>ke</a:t>
            </a:r>
            <a:r>
              <a:rPr lang="en-US" dirty="0"/>
              <a:t> </a:t>
            </a:r>
            <a:r>
              <a:rPr lang="en-US" dirty="0" err="1"/>
              <a:t>pekerjaan</a:t>
            </a:r>
            <a:r>
              <a:rPr lang="en-US" dirty="0"/>
              <a:t> </a:t>
            </a:r>
            <a:r>
              <a:rPr lang="en-US" dirty="0" err="1"/>
              <a:t>mereka</a:t>
            </a:r>
            <a:r>
              <a:rPr lang="en-US" dirty="0"/>
              <a:t>, </a:t>
            </a:r>
            <a:r>
              <a:rPr lang="en-US" dirty="0" err="1"/>
              <a:t>setiap</a:t>
            </a:r>
            <a:r>
              <a:rPr lang="en-US" dirty="0"/>
              <a:t> </a:t>
            </a:r>
            <a:r>
              <a:rPr lang="en-US" dirty="0" err="1"/>
              <a:t>individu</a:t>
            </a:r>
            <a:r>
              <a:rPr lang="en-US" dirty="0"/>
              <a:t> </a:t>
            </a:r>
            <a:r>
              <a:rPr lang="en-US" dirty="0" err="1"/>
              <a:t>harus</a:t>
            </a:r>
            <a:r>
              <a:rPr lang="en-US" dirty="0"/>
              <a:t> </a:t>
            </a:r>
            <a:r>
              <a:rPr lang="en-US" dirty="0" err="1"/>
              <a:t>menanggung</a:t>
            </a:r>
            <a:r>
              <a:rPr lang="en-US" dirty="0"/>
              <a:t> </a:t>
            </a:r>
            <a:r>
              <a:rPr lang="en-US" dirty="0" err="1"/>
              <a:t>beban</a:t>
            </a:r>
            <a:r>
              <a:rPr lang="en-US" dirty="0"/>
              <a:t> </a:t>
            </a:r>
            <a:r>
              <a:rPr lang="en-US" dirty="0" err="1" smtClean="0"/>
              <a:t>kesalahan</a:t>
            </a:r>
            <a:r>
              <a:rPr lang="en-US" dirty="0" smtClean="0"/>
              <a:t> </a:t>
            </a:r>
            <a:r>
              <a:rPr lang="en-US" dirty="0" err="1" smtClean="0"/>
              <a:t>atas</a:t>
            </a:r>
            <a:r>
              <a:rPr lang="en-US" dirty="0" smtClean="0"/>
              <a:t> </a:t>
            </a:r>
            <a:r>
              <a:rPr lang="en-US" dirty="0" err="1"/>
              <a:t>pilihan</a:t>
            </a:r>
            <a:r>
              <a:rPr lang="en-US" dirty="0"/>
              <a:t> </a:t>
            </a:r>
            <a:r>
              <a:rPr lang="en-US" dirty="0" err="1"/>
              <a:t>etika</a:t>
            </a:r>
            <a:r>
              <a:rPr lang="en-US" dirty="0"/>
              <a:t> yang </a:t>
            </a:r>
            <a:r>
              <a:rPr lang="en-US" dirty="0" err="1" smtClean="0"/>
              <a:t>dilakukannya</a:t>
            </a:r>
            <a:r>
              <a:rPr lang="en-US" dirty="0"/>
              <a:t>.</a:t>
            </a:r>
          </a:p>
          <a:p>
            <a:pPr marL="0" indent="0">
              <a:buNone/>
            </a:pPr>
            <a:r>
              <a:rPr lang="en-US" b="1" dirty="0"/>
              <a:t>2. </a:t>
            </a:r>
            <a:r>
              <a:rPr lang="en-US" b="1" dirty="0" err="1"/>
              <a:t>Faktor-Faktor</a:t>
            </a:r>
            <a:r>
              <a:rPr lang="en-US" b="1" dirty="0"/>
              <a:t> </a:t>
            </a:r>
            <a:r>
              <a:rPr lang="en-US" b="1" dirty="0" err="1"/>
              <a:t>Keorganisasian</a:t>
            </a:r>
            <a:endParaRPr lang="en-US" b="1" dirty="0"/>
          </a:p>
          <a:p>
            <a:r>
              <a:rPr lang="en-US" dirty="0" err="1"/>
              <a:t>Berada</a:t>
            </a:r>
            <a:r>
              <a:rPr lang="en-US" dirty="0"/>
              <a:t> di </a:t>
            </a:r>
            <a:r>
              <a:rPr lang="en-US" dirty="0" err="1"/>
              <a:t>bawah</a:t>
            </a:r>
            <a:r>
              <a:rPr lang="en-US" dirty="0"/>
              <a:t> </a:t>
            </a:r>
            <a:r>
              <a:rPr lang="en-US" dirty="0" err="1"/>
              <a:t>tekanan</a:t>
            </a:r>
            <a:r>
              <a:rPr lang="en-US" dirty="0"/>
              <a:t> </a:t>
            </a:r>
            <a:r>
              <a:rPr lang="en-US" dirty="0" err="1"/>
              <a:t>untuk</a:t>
            </a:r>
            <a:r>
              <a:rPr lang="en-US" dirty="0"/>
              <a:t> </a:t>
            </a:r>
            <a:r>
              <a:rPr lang="en-US" dirty="0" err="1"/>
              <a:t>memenuhi</a:t>
            </a:r>
            <a:r>
              <a:rPr lang="en-US" dirty="0"/>
              <a:t> </a:t>
            </a:r>
            <a:r>
              <a:rPr lang="en-US" dirty="0" err="1"/>
              <a:t>jadwal</a:t>
            </a:r>
            <a:r>
              <a:rPr lang="en-US" dirty="0"/>
              <a:t> yang </a:t>
            </a:r>
            <a:r>
              <a:rPr lang="en-US" dirty="0" err="1"/>
              <a:t>penuh</a:t>
            </a:r>
            <a:r>
              <a:rPr lang="en-US" dirty="0"/>
              <a:t> </a:t>
            </a:r>
            <a:r>
              <a:rPr lang="en-US" dirty="0" err="1"/>
              <a:t>tekanan</a:t>
            </a:r>
            <a:r>
              <a:rPr lang="en-US" dirty="0"/>
              <a:t> </a:t>
            </a:r>
            <a:r>
              <a:rPr lang="en-US" dirty="0" err="1"/>
              <a:t>adalah</a:t>
            </a:r>
            <a:r>
              <a:rPr lang="en-US" dirty="0"/>
              <a:t> factor </a:t>
            </a:r>
            <a:r>
              <a:rPr lang="en-US" dirty="0" err="1"/>
              <a:t>pertama</a:t>
            </a:r>
            <a:r>
              <a:rPr lang="en-US" dirty="0"/>
              <a:t> yang </a:t>
            </a:r>
            <a:r>
              <a:rPr lang="en-US" dirty="0" err="1"/>
              <a:t>menyebabkan</a:t>
            </a:r>
            <a:r>
              <a:rPr lang="en-US" dirty="0"/>
              <a:t> </a:t>
            </a:r>
            <a:r>
              <a:rPr lang="en-US" dirty="0" err="1"/>
              <a:t>pelanggaran</a:t>
            </a:r>
            <a:r>
              <a:rPr lang="en-US" dirty="0"/>
              <a:t> </a:t>
            </a:r>
            <a:r>
              <a:rPr lang="en-US" dirty="0" err="1"/>
              <a:t>etika</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hampir</a:t>
            </a:r>
            <a:r>
              <a:rPr lang="en-US" dirty="0"/>
              <a:t> </a:t>
            </a:r>
            <a:r>
              <a:rPr lang="en-US" dirty="0" err="1"/>
              <a:t>semua</a:t>
            </a:r>
            <a:r>
              <a:rPr lang="en-US" dirty="0"/>
              <a:t> </a:t>
            </a:r>
            <a:r>
              <a:rPr lang="en-US" dirty="0" err="1"/>
              <a:t>pelanggaran</a:t>
            </a:r>
            <a:r>
              <a:rPr lang="en-US" dirty="0"/>
              <a:t> </a:t>
            </a:r>
            <a:r>
              <a:rPr lang="en-US" dirty="0" err="1"/>
              <a:t>etika</a:t>
            </a:r>
            <a:r>
              <a:rPr lang="en-US" dirty="0"/>
              <a:t> </a:t>
            </a:r>
            <a:r>
              <a:rPr lang="en-US" dirty="0" err="1"/>
              <a:t>terjadi</a:t>
            </a:r>
            <a:r>
              <a:rPr lang="en-US" dirty="0"/>
              <a:t> </a:t>
            </a:r>
            <a:r>
              <a:rPr lang="en-US" dirty="0" err="1"/>
              <a:t>karena</a:t>
            </a:r>
            <a:r>
              <a:rPr lang="en-US" dirty="0"/>
              <a:t> </a:t>
            </a:r>
            <a:r>
              <a:rPr lang="en-US" dirty="0" err="1"/>
              <a:t>para</a:t>
            </a:r>
            <a:r>
              <a:rPr lang="en-US" dirty="0"/>
              <a:t> </a:t>
            </a:r>
            <a:r>
              <a:rPr lang="en-US" dirty="0" err="1"/>
              <a:t>karyawan</a:t>
            </a:r>
            <a:r>
              <a:rPr lang="en-US" dirty="0"/>
              <a:t> </a:t>
            </a:r>
            <a:r>
              <a:rPr lang="en-US" dirty="0" err="1"/>
              <a:t>merasa</a:t>
            </a:r>
            <a:r>
              <a:rPr lang="en-US" dirty="0"/>
              <a:t> </a:t>
            </a:r>
            <a:r>
              <a:rPr lang="en-US" dirty="0" err="1"/>
              <a:t>tertekan</a:t>
            </a:r>
            <a:r>
              <a:rPr lang="en-US" dirty="0"/>
              <a:t> </a:t>
            </a:r>
            <a:r>
              <a:rPr lang="en-US" dirty="0" err="1"/>
              <a:t>untuk</a:t>
            </a:r>
            <a:r>
              <a:rPr lang="en-US" dirty="0"/>
              <a:t> </a:t>
            </a:r>
            <a:r>
              <a:rPr lang="en-US" dirty="0" err="1"/>
              <a:t>melakukan</a:t>
            </a:r>
            <a:r>
              <a:rPr lang="en-US" dirty="0"/>
              <a:t> </a:t>
            </a:r>
            <a:r>
              <a:rPr lang="en-US" dirty="0" err="1"/>
              <a:t>apa</a:t>
            </a:r>
            <a:r>
              <a:rPr lang="en-US" dirty="0"/>
              <a:t> yang </a:t>
            </a:r>
            <a:r>
              <a:rPr lang="en-US" dirty="0" err="1"/>
              <a:t>mereka</a:t>
            </a:r>
            <a:r>
              <a:rPr lang="en-US" dirty="0"/>
              <a:t> </a:t>
            </a:r>
            <a:r>
              <a:rPr lang="en-US" dirty="0" err="1"/>
              <a:t>pikir</a:t>
            </a:r>
            <a:r>
              <a:rPr lang="en-US" dirty="0"/>
              <a:t> </a:t>
            </a:r>
            <a:r>
              <a:rPr lang="en-US" dirty="0" err="1"/>
              <a:t>adalah</a:t>
            </a:r>
            <a:r>
              <a:rPr lang="en-US" dirty="0"/>
              <a:t> </a:t>
            </a:r>
            <a:r>
              <a:rPr lang="en-US" dirty="0" err="1"/>
              <a:t>cara</a:t>
            </a:r>
            <a:r>
              <a:rPr lang="en-US" dirty="0"/>
              <a:t> </a:t>
            </a:r>
            <a:r>
              <a:rPr lang="en-US" dirty="0" err="1"/>
              <a:t>terbaik</a:t>
            </a:r>
            <a:r>
              <a:rPr lang="en-US" dirty="0"/>
              <a:t> </a:t>
            </a:r>
            <a:r>
              <a:rPr lang="en-US" dirty="0" err="1"/>
              <a:t>untuk</a:t>
            </a:r>
            <a:r>
              <a:rPr lang="en-US" dirty="0"/>
              <a:t> </a:t>
            </a:r>
            <a:r>
              <a:rPr lang="en-US" dirty="0" err="1"/>
              <a:t>membantu</a:t>
            </a:r>
            <a:r>
              <a:rPr lang="en-US" dirty="0"/>
              <a:t> </a:t>
            </a:r>
            <a:r>
              <a:rPr lang="en-US" dirty="0" err="1"/>
              <a:t>perusahaan</a:t>
            </a:r>
            <a:r>
              <a:rPr lang="en-US" dirty="0"/>
              <a:t> </a:t>
            </a:r>
            <a:r>
              <a:rPr lang="en-US" dirty="0" err="1"/>
              <a:t>mereka</a:t>
            </a:r>
            <a:r>
              <a:rPr lang="en-US" dirty="0"/>
              <a:t>.</a:t>
            </a:r>
          </a:p>
          <a:p>
            <a:pPr marL="0" indent="0">
              <a:buNone/>
            </a:pPr>
            <a:r>
              <a:rPr lang="en-US" b="1" dirty="0"/>
              <a:t>3. </a:t>
            </a:r>
            <a:r>
              <a:rPr lang="en-US" b="1" dirty="0" err="1"/>
              <a:t>Pengaruh</a:t>
            </a:r>
            <a:r>
              <a:rPr lang="en-US" b="1" dirty="0"/>
              <a:t> </a:t>
            </a:r>
            <a:r>
              <a:rPr lang="en-US" b="1" dirty="0" err="1"/>
              <a:t>Atasan</a:t>
            </a:r>
            <a:endParaRPr lang="en-US" b="1" dirty="0"/>
          </a:p>
          <a:p>
            <a:r>
              <a:rPr lang="en-US" dirty="0" err="1"/>
              <a:t>Atasan</a:t>
            </a:r>
            <a:r>
              <a:rPr lang="en-US" dirty="0"/>
              <a:t> </a:t>
            </a:r>
            <a:r>
              <a:rPr lang="en-US" dirty="0" err="1"/>
              <a:t>menetapkan</a:t>
            </a:r>
            <a:r>
              <a:rPr lang="en-US" dirty="0"/>
              <a:t> </a:t>
            </a:r>
            <a:r>
              <a:rPr lang="en-US" dirty="0" err="1"/>
              <a:t>karakter</a:t>
            </a:r>
            <a:r>
              <a:rPr lang="en-US" dirty="0"/>
              <a:t> </a:t>
            </a:r>
            <a:r>
              <a:rPr lang="en-US" dirty="0" err="1"/>
              <a:t>umum</a:t>
            </a:r>
            <a:r>
              <a:rPr lang="en-US" dirty="0"/>
              <a:t>, </a:t>
            </a:r>
            <a:r>
              <a:rPr lang="en-US" dirty="0" err="1"/>
              <a:t>tindakannya</a:t>
            </a:r>
            <a:r>
              <a:rPr lang="en-US" dirty="0"/>
              <a:t> </a:t>
            </a:r>
            <a:r>
              <a:rPr lang="en-US" dirty="0" err="1"/>
              <a:t>merupakan</a:t>
            </a:r>
            <a:r>
              <a:rPr lang="en-US" dirty="0"/>
              <a:t> </a:t>
            </a:r>
            <a:r>
              <a:rPr lang="en-US" dirty="0" err="1"/>
              <a:t>sinyal-sinyal</a:t>
            </a:r>
            <a:r>
              <a:rPr lang="en-US" dirty="0"/>
              <a:t> </a:t>
            </a:r>
            <a:r>
              <a:rPr lang="en-US" dirty="0" err="1"/>
              <a:t>tentang</a:t>
            </a:r>
            <a:r>
              <a:rPr lang="en-US" dirty="0"/>
              <a:t> </a:t>
            </a:r>
            <a:r>
              <a:rPr lang="en-US" dirty="0" err="1"/>
              <a:t>apa</a:t>
            </a:r>
            <a:r>
              <a:rPr lang="en-US" dirty="0"/>
              <a:t> yang </a:t>
            </a:r>
            <a:r>
              <a:rPr lang="en-US" dirty="0" err="1"/>
              <a:t>benar</a:t>
            </a:r>
            <a:r>
              <a:rPr lang="en-US" dirty="0"/>
              <a:t> </a:t>
            </a:r>
            <a:r>
              <a:rPr lang="en-US" dirty="0" err="1"/>
              <a:t>dan</a:t>
            </a:r>
            <a:r>
              <a:rPr lang="en-US" dirty="0"/>
              <a:t> </a:t>
            </a:r>
            <a:r>
              <a:rPr lang="en-US" dirty="0" err="1"/>
              <a:t>apa</a:t>
            </a:r>
            <a:r>
              <a:rPr lang="en-US" dirty="0"/>
              <a:t> yang </a:t>
            </a:r>
            <a:r>
              <a:rPr lang="en-US" dirty="0" err="1"/>
              <a:t>salah</a:t>
            </a:r>
            <a:r>
              <a:rPr lang="en-US" dirty="0" smtClean="0"/>
              <a:t>.</a:t>
            </a:r>
          </a:p>
          <a:p>
            <a:pPr marL="0" indent="0">
              <a:buNone/>
            </a:pPr>
            <a:r>
              <a:rPr lang="en-US" b="1" dirty="0" smtClean="0"/>
              <a:t>4</a:t>
            </a:r>
            <a:r>
              <a:rPr lang="en-US" b="1" dirty="0"/>
              <a:t>. </a:t>
            </a:r>
            <a:r>
              <a:rPr lang="en-US" b="1" dirty="0" err="1"/>
              <a:t>Aturan</a:t>
            </a:r>
            <a:r>
              <a:rPr lang="en-US" b="1" dirty="0"/>
              <a:t> </a:t>
            </a:r>
            <a:r>
              <a:rPr lang="en-US" b="1" dirty="0" err="1"/>
              <a:t>Hukum</a:t>
            </a:r>
            <a:r>
              <a:rPr lang="en-US" b="1" dirty="0"/>
              <a:t> </a:t>
            </a:r>
            <a:r>
              <a:rPr lang="en-US" b="1" dirty="0" err="1"/>
              <a:t>dan</a:t>
            </a:r>
            <a:r>
              <a:rPr lang="en-US" b="1" dirty="0"/>
              <a:t> </a:t>
            </a:r>
            <a:r>
              <a:rPr lang="en-US" b="1" dirty="0" err="1"/>
              <a:t>Kebijakan</a:t>
            </a:r>
            <a:r>
              <a:rPr lang="en-US" b="1" dirty="0"/>
              <a:t> </a:t>
            </a:r>
            <a:r>
              <a:rPr lang="en-US" b="1" dirty="0" err="1"/>
              <a:t>Etika</a:t>
            </a:r>
            <a:endParaRPr lang="en-US" b="1" dirty="0"/>
          </a:p>
          <a:p>
            <a:r>
              <a:rPr lang="en-US" dirty="0" err="1" smtClean="0"/>
              <a:t>Aturan</a:t>
            </a:r>
            <a:r>
              <a:rPr lang="en-US" dirty="0" smtClean="0"/>
              <a:t> </a:t>
            </a:r>
            <a:r>
              <a:rPr lang="en-US" dirty="0" err="1" smtClean="0"/>
              <a:t>hukum</a:t>
            </a:r>
            <a:r>
              <a:rPr lang="en-US" dirty="0" smtClean="0"/>
              <a:t> </a:t>
            </a:r>
            <a:r>
              <a:rPr lang="en-US" dirty="0" err="1"/>
              <a:t>dan</a:t>
            </a:r>
            <a:r>
              <a:rPr lang="en-US" dirty="0"/>
              <a:t> </a:t>
            </a:r>
            <a:r>
              <a:rPr lang="en-US" dirty="0" err="1"/>
              <a:t>kebijakan</a:t>
            </a:r>
            <a:r>
              <a:rPr lang="en-US" dirty="0"/>
              <a:t> </a:t>
            </a:r>
            <a:r>
              <a:rPr lang="en-US" dirty="0" err="1"/>
              <a:t>etika</a:t>
            </a:r>
            <a:r>
              <a:rPr lang="en-US" dirty="0"/>
              <a:t> </a:t>
            </a:r>
            <a:r>
              <a:rPr lang="en-US" dirty="0" err="1"/>
              <a:t>adalah</a:t>
            </a:r>
            <a:r>
              <a:rPr lang="en-US" dirty="0"/>
              <a:t> </a:t>
            </a:r>
            <a:r>
              <a:rPr lang="en-US" dirty="0" err="1"/>
              <a:t>satu</a:t>
            </a:r>
            <a:r>
              <a:rPr lang="en-US" dirty="0"/>
              <a:t> </a:t>
            </a:r>
            <a:r>
              <a:rPr lang="en-US" dirty="0" err="1"/>
              <a:t>tanda</a:t>
            </a:r>
            <a:r>
              <a:rPr lang="en-US" dirty="0"/>
              <a:t> </a:t>
            </a:r>
            <a:r>
              <a:rPr lang="en-US" dirty="0" err="1"/>
              <a:t>bahwa</a:t>
            </a:r>
            <a:r>
              <a:rPr lang="en-US" dirty="0"/>
              <a:t> </a:t>
            </a:r>
            <a:r>
              <a:rPr lang="en-US" dirty="0" err="1"/>
              <a:t>perusahaan</a:t>
            </a:r>
            <a:r>
              <a:rPr lang="en-US" dirty="0"/>
              <a:t> </a:t>
            </a:r>
            <a:r>
              <a:rPr lang="en-US" dirty="0" err="1"/>
              <a:t>serius</a:t>
            </a:r>
            <a:r>
              <a:rPr lang="en-US" dirty="0"/>
              <a:t> </a:t>
            </a:r>
            <a:r>
              <a:rPr lang="en-US" dirty="0" err="1"/>
              <a:t>dalam</a:t>
            </a:r>
            <a:r>
              <a:rPr lang="en-US" dirty="0"/>
              <a:t> </a:t>
            </a:r>
            <a:r>
              <a:rPr lang="en-US" dirty="0" err="1"/>
              <a:t>masalah</a:t>
            </a:r>
            <a:r>
              <a:rPr lang="en-US" dirty="0"/>
              <a:t> </a:t>
            </a:r>
            <a:r>
              <a:rPr lang="en-US" dirty="0" err="1"/>
              <a:t>etika</a:t>
            </a:r>
            <a:r>
              <a:rPr lang="en-US" dirty="0" smtClean="0"/>
              <a:t>.</a:t>
            </a:r>
          </a:p>
          <a:p>
            <a:pPr marL="0" indent="0">
              <a:buNone/>
            </a:pPr>
            <a:r>
              <a:rPr lang="en-US" b="1" dirty="0" smtClean="0"/>
              <a:t>5</a:t>
            </a:r>
            <a:r>
              <a:rPr lang="en-US" b="1" dirty="0"/>
              <a:t>. </a:t>
            </a:r>
            <a:r>
              <a:rPr lang="en-US" b="1" dirty="0" err="1"/>
              <a:t>Budaya</a:t>
            </a:r>
            <a:r>
              <a:rPr lang="en-US" b="1" dirty="0"/>
              <a:t> </a:t>
            </a:r>
            <a:r>
              <a:rPr lang="en-US" b="1" dirty="0" err="1"/>
              <a:t>Organisasi</a:t>
            </a:r>
            <a:endParaRPr lang="en-US" b="1" dirty="0"/>
          </a:p>
          <a:p>
            <a:r>
              <a:rPr lang="en-US" dirty="0" err="1"/>
              <a:t>Budaya</a:t>
            </a:r>
            <a:r>
              <a:rPr lang="en-US" dirty="0"/>
              <a:t> </a:t>
            </a:r>
            <a:r>
              <a:rPr lang="en-US" dirty="0" err="1"/>
              <a:t>organisasi</a:t>
            </a:r>
            <a:r>
              <a:rPr lang="en-US" dirty="0"/>
              <a:t> </a:t>
            </a:r>
            <a:r>
              <a:rPr lang="en-US" dirty="0" err="1"/>
              <a:t>adalah</a:t>
            </a:r>
            <a:r>
              <a:rPr lang="en-US" dirty="0"/>
              <a:t> </a:t>
            </a:r>
            <a:r>
              <a:rPr lang="en-US" dirty="0" err="1"/>
              <a:t>karakteristik</a:t>
            </a:r>
            <a:r>
              <a:rPr lang="en-US" dirty="0"/>
              <a:t> </a:t>
            </a:r>
            <a:r>
              <a:rPr lang="en-US" dirty="0" err="1"/>
              <a:t>nilai</a:t>
            </a:r>
            <a:r>
              <a:rPr lang="en-US" dirty="0"/>
              <a:t>, </a:t>
            </a:r>
            <a:r>
              <a:rPr lang="en-US" dirty="0" err="1"/>
              <a:t>tradisi</a:t>
            </a:r>
            <a:r>
              <a:rPr lang="en-US" dirty="0"/>
              <a:t>, </a:t>
            </a:r>
            <a:r>
              <a:rPr lang="en-US" dirty="0" err="1"/>
              <a:t>dan</a:t>
            </a:r>
            <a:r>
              <a:rPr lang="en-US" dirty="0"/>
              <a:t> </a:t>
            </a:r>
            <a:r>
              <a:rPr lang="en-US" dirty="0" err="1"/>
              <a:t>perilaku</a:t>
            </a:r>
            <a:r>
              <a:rPr lang="en-US" dirty="0"/>
              <a:t> </a:t>
            </a:r>
            <a:r>
              <a:rPr lang="en-US" dirty="0" err="1"/>
              <a:t>perusahaan</a:t>
            </a:r>
            <a:r>
              <a:rPr lang="en-US" dirty="0"/>
              <a:t> yang </a:t>
            </a:r>
            <a:r>
              <a:rPr lang="en-US" dirty="0" err="1"/>
              <a:t>dimiliki</a:t>
            </a:r>
            <a:r>
              <a:rPr lang="en-US" dirty="0"/>
              <a:t> </a:t>
            </a:r>
            <a:r>
              <a:rPr lang="en-US" dirty="0" err="1"/>
              <a:t>oleh</a:t>
            </a:r>
            <a:r>
              <a:rPr lang="en-US" dirty="0"/>
              <a:t> </a:t>
            </a:r>
            <a:r>
              <a:rPr lang="en-US" dirty="0" err="1"/>
              <a:t>para</a:t>
            </a:r>
            <a:r>
              <a:rPr lang="en-US" dirty="0"/>
              <a:t> </a:t>
            </a:r>
            <a:r>
              <a:rPr lang="en-US" dirty="0" err="1"/>
              <a:t>karyawannya</a:t>
            </a:r>
            <a:r>
              <a:rPr lang="en-US" dirty="0"/>
              <a:t>. </a:t>
            </a:r>
            <a:r>
              <a:rPr lang="en-US" dirty="0" err="1"/>
              <a:t>B</a:t>
            </a:r>
            <a:r>
              <a:rPr lang="en-US" dirty="0" err="1" smtClean="0"/>
              <a:t>udaya</a:t>
            </a:r>
            <a:r>
              <a:rPr lang="en-US" dirty="0" smtClean="0"/>
              <a:t> </a:t>
            </a:r>
            <a:r>
              <a:rPr lang="en-US" dirty="0" err="1"/>
              <a:t>perusahaan</a:t>
            </a:r>
            <a:r>
              <a:rPr lang="en-US" dirty="0"/>
              <a:t> </a:t>
            </a:r>
            <a:r>
              <a:rPr lang="en-US" dirty="0" err="1"/>
              <a:t>harus</a:t>
            </a:r>
            <a:r>
              <a:rPr lang="en-US" dirty="0"/>
              <a:t> </a:t>
            </a:r>
            <a:r>
              <a:rPr lang="en-US" dirty="0" err="1"/>
              <a:t>mengirimkan</a:t>
            </a:r>
            <a:r>
              <a:rPr lang="en-US" dirty="0"/>
              <a:t> </a:t>
            </a:r>
            <a:r>
              <a:rPr lang="en-US" dirty="0" err="1" smtClean="0"/>
              <a:t>tanda</a:t>
            </a:r>
            <a:r>
              <a:rPr lang="en-US" dirty="0" smtClean="0"/>
              <a:t> yang </a:t>
            </a:r>
            <a:r>
              <a:rPr lang="en-US" dirty="0" err="1"/>
              <a:t>jelas</a:t>
            </a:r>
            <a:r>
              <a:rPr lang="en-US" dirty="0"/>
              <a:t> </a:t>
            </a:r>
            <a:r>
              <a:rPr lang="en-US" dirty="0" err="1"/>
              <a:t>tentang</a:t>
            </a:r>
            <a:r>
              <a:rPr lang="en-US" dirty="0"/>
              <a:t> </a:t>
            </a:r>
            <a:r>
              <a:rPr lang="en-US" dirty="0" err="1"/>
              <a:t>apa</a:t>
            </a:r>
            <a:r>
              <a:rPr lang="en-US" dirty="0"/>
              <a:t> </a:t>
            </a:r>
            <a:r>
              <a:rPr lang="en-US" dirty="0" err="1"/>
              <a:t>perilaku</a:t>
            </a:r>
            <a:r>
              <a:rPr lang="en-US" dirty="0"/>
              <a:t> yang </a:t>
            </a:r>
            <a:r>
              <a:rPr lang="en-US" dirty="0" err="1"/>
              <a:t>bisa</a:t>
            </a:r>
            <a:r>
              <a:rPr lang="en-US" dirty="0"/>
              <a:t> </a:t>
            </a:r>
            <a:r>
              <a:rPr lang="en-US" dirty="0" err="1"/>
              <a:t>dan</a:t>
            </a:r>
            <a:r>
              <a:rPr lang="en-US" dirty="0"/>
              <a:t> </a:t>
            </a:r>
            <a:r>
              <a:rPr lang="en-US" dirty="0" err="1"/>
              <a:t>apa</a:t>
            </a:r>
            <a:r>
              <a:rPr lang="en-US" dirty="0"/>
              <a:t> yang </a:t>
            </a:r>
            <a:r>
              <a:rPr lang="en-US" dirty="0" err="1"/>
              <a:t>tidak</a:t>
            </a:r>
            <a:r>
              <a:rPr lang="en-US" dirty="0"/>
              <a:t> </a:t>
            </a:r>
            <a:r>
              <a:rPr lang="en-US" dirty="0" err="1"/>
              <a:t>bisa</a:t>
            </a:r>
            <a:r>
              <a:rPr lang="en-US" dirty="0"/>
              <a:t> </a:t>
            </a:r>
            <a:r>
              <a:rPr lang="en-US" dirty="0" err="1"/>
              <a:t>diterima</a:t>
            </a:r>
            <a:r>
              <a:rPr lang="en-US" dirty="0"/>
              <a:t>.</a:t>
            </a:r>
          </a:p>
          <a:p>
            <a:endParaRPr lang="en-US" dirty="0"/>
          </a:p>
        </p:txBody>
      </p:sp>
    </p:spTree>
    <p:extLst>
      <p:ext uri="{BB962C8B-B14F-4D97-AF65-F5344CB8AC3E}">
        <p14:creationId xmlns:p14="http://schemas.microsoft.com/office/powerpoint/2010/main" xmlns="" val="318406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employee discipline and privacy</a:t>
            </a:r>
            <a:endParaRPr lang="en-US" dirty="0"/>
          </a:p>
        </p:txBody>
      </p:sp>
      <p:sp>
        <p:nvSpPr>
          <p:cNvPr id="3" name="Text Placeholder 2"/>
          <p:cNvSpPr>
            <a:spLocks noGrp="1"/>
          </p:cNvSpPr>
          <p:nvPr>
            <p:ph type="body" idx="1"/>
          </p:nvPr>
        </p:nvSpPr>
        <p:spPr/>
        <p:txBody>
          <a:bodyPr>
            <a:normAutofit/>
          </a:bodyPr>
          <a:lstStyle/>
          <a:p>
            <a:r>
              <a:rPr lang="en-US" dirty="0" err="1" smtClean="0">
                <a:solidFill>
                  <a:srgbClr val="002060"/>
                </a:solidFill>
              </a:rPr>
              <a:t>Alasan</a:t>
            </a:r>
            <a:r>
              <a:rPr lang="en-US" dirty="0" smtClean="0">
                <a:solidFill>
                  <a:srgbClr val="002060"/>
                </a:solidFill>
              </a:rPr>
              <a:t> </a:t>
            </a:r>
            <a:r>
              <a:rPr lang="en-US" dirty="0" err="1" smtClean="0">
                <a:solidFill>
                  <a:srgbClr val="002060"/>
                </a:solidFill>
              </a:rPr>
              <a:t>dari</a:t>
            </a:r>
            <a:r>
              <a:rPr lang="en-US" dirty="0" smtClean="0">
                <a:solidFill>
                  <a:srgbClr val="002060"/>
                </a:solidFill>
              </a:rPr>
              <a:t> </a:t>
            </a:r>
            <a:r>
              <a:rPr lang="en-US" i="1" dirty="0" smtClean="0">
                <a:solidFill>
                  <a:srgbClr val="002060"/>
                </a:solidFill>
              </a:rPr>
              <a:t>discipline </a:t>
            </a:r>
            <a:r>
              <a:rPr lang="en-US" dirty="0" err="1" smtClean="0">
                <a:solidFill>
                  <a:srgbClr val="002060"/>
                </a:solidFill>
              </a:rPr>
              <a:t>adalah</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mendorong</a:t>
            </a:r>
            <a:r>
              <a:rPr lang="en-US" dirty="0" smtClean="0">
                <a:solidFill>
                  <a:srgbClr val="002060"/>
                </a:solidFill>
              </a:rPr>
              <a:t> </a:t>
            </a:r>
            <a:r>
              <a:rPr lang="en-US" dirty="0" err="1" smtClean="0">
                <a:solidFill>
                  <a:srgbClr val="002060"/>
                </a:solidFill>
              </a:rPr>
              <a:t>karyawan</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berperilaku</a:t>
            </a:r>
            <a:r>
              <a:rPr lang="en-US" dirty="0" smtClean="0">
                <a:solidFill>
                  <a:srgbClr val="002060"/>
                </a:solidFill>
              </a:rPr>
              <a:t> yang </a:t>
            </a:r>
            <a:r>
              <a:rPr lang="en-US" dirty="0" err="1" smtClean="0">
                <a:solidFill>
                  <a:srgbClr val="002060"/>
                </a:solidFill>
              </a:rPr>
              <a:t>pantas</a:t>
            </a:r>
            <a:r>
              <a:rPr lang="en-US" dirty="0" smtClean="0">
                <a:solidFill>
                  <a:srgbClr val="002060"/>
                </a:solidFill>
              </a:rPr>
              <a:t> </a:t>
            </a:r>
            <a:r>
              <a:rPr lang="en-US" dirty="0" err="1" smtClean="0">
                <a:solidFill>
                  <a:srgbClr val="002060"/>
                </a:solidFill>
              </a:rPr>
              <a:t>ketika</a:t>
            </a:r>
            <a:r>
              <a:rPr lang="en-US" dirty="0" smtClean="0">
                <a:solidFill>
                  <a:srgbClr val="002060"/>
                </a:solidFill>
              </a:rPr>
              <a:t> </a:t>
            </a:r>
            <a:r>
              <a:rPr lang="en-US" dirty="0" err="1" smtClean="0">
                <a:solidFill>
                  <a:srgbClr val="002060"/>
                </a:solidFill>
              </a:rPr>
              <a:t>bekerja</a:t>
            </a:r>
            <a:r>
              <a:rPr lang="en-US" dirty="0" smtClean="0">
                <a:solidFill>
                  <a:srgbClr val="002060"/>
                </a:solidFill>
              </a:rPr>
              <a:t>. </a:t>
            </a:r>
            <a:r>
              <a:rPr lang="en-US" i="1" dirty="0" smtClean="0">
                <a:solidFill>
                  <a:srgbClr val="002060"/>
                </a:solidFill>
              </a:rPr>
              <a:t>Discipline </a:t>
            </a:r>
            <a:r>
              <a:rPr lang="en-US" dirty="0" err="1" smtClean="0">
                <a:solidFill>
                  <a:srgbClr val="002060"/>
                </a:solidFill>
              </a:rPr>
              <a:t>diperlukan</a:t>
            </a:r>
            <a:r>
              <a:rPr lang="en-US" dirty="0" smtClean="0">
                <a:solidFill>
                  <a:srgbClr val="002060"/>
                </a:solidFill>
              </a:rPr>
              <a:t> </a:t>
            </a:r>
            <a:r>
              <a:rPr lang="en-US" dirty="0" err="1" smtClean="0">
                <a:solidFill>
                  <a:srgbClr val="002060"/>
                </a:solidFill>
              </a:rPr>
              <a:t>ketika</a:t>
            </a:r>
            <a:r>
              <a:rPr lang="en-US" dirty="0" smtClean="0">
                <a:solidFill>
                  <a:srgbClr val="002060"/>
                </a:solidFill>
              </a:rPr>
              <a:t> </a:t>
            </a:r>
            <a:r>
              <a:rPr lang="en-US" dirty="0" err="1" smtClean="0">
                <a:solidFill>
                  <a:srgbClr val="002060"/>
                </a:solidFill>
              </a:rPr>
              <a:t>seorang</a:t>
            </a:r>
            <a:r>
              <a:rPr lang="en-US" dirty="0" smtClean="0">
                <a:solidFill>
                  <a:srgbClr val="002060"/>
                </a:solidFill>
              </a:rPr>
              <a:t> </a:t>
            </a:r>
            <a:r>
              <a:rPr lang="en-US" dirty="0" err="1" smtClean="0">
                <a:solidFill>
                  <a:srgbClr val="002060"/>
                </a:solidFill>
              </a:rPr>
              <a:t>karyawan</a:t>
            </a:r>
            <a:r>
              <a:rPr lang="en-US" dirty="0" smtClean="0">
                <a:solidFill>
                  <a:srgbClr val="002060"/>
                </a:solidFill>
              </a:rPr>
              <a:t> </a:t>
            </a:r>
            <a:r>
              <a:rPr lang="en-US" dirty="0" err="1" smtClean="0">
                <a:solidFill>
                  <a:srgbClr val="002060"/>
                </a:solidFill>
              </a:rPr>
              <a:t>melanggar</a:t>
            </a:r>
            <a:r>
              <a:rPr lang="en-US" dirty="0" smtClean="0">
                <a:solidFill>
                  <a:srgbClr val="002060"/>
                </a:solidFill>
              </a:rPr>
              <a:t> </a:t>
            </a:r>
            <a:r>
              <a:rPr lang="en-US" dirty="0" err="1" smtClean="0">
                <a:solidFill>
                  <a:srgbClr val="002060"/>
                </a:solidFill>
              </a:rPr>
              <a:t>sebuah</a:t>
            </a:r>
            <a:r>
              <a:rPr lang="en-US" dirty="0" smtClean="0">
                <a:solidFill>
                  <a:srgbClr val="002060"/>
                </a:solidFill>
              </a:rPr>
              <a:t> </a:t>
            </a:r>
            <a:r>
              <a:rPr lang="en-US" dirty="0" err="1" smtClean="0">
                <a:solidFill>
                  <a:srgbClr val="002060"/>
                </a:solidFill>
              </a:rPr>
              <a:t>peraturan</a:t>
            </a:r>
            <a:r>
              <a:rPr lang="en-US" dirty="0" smtClean="0">
                <a:solidFill>
                  <a:srgbClr val="002060"/>
                </a:solidFill>
              </a:rPr>
              <a:t>.</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4572000" cy="990600"/>
          </a:xfrm>
        </p:spPr>
        <p:txBody>
          <a:bodyPr>
            <a:normAutofit/>
          </a:bodyPr>
          <a:lstStyle/>
          <a:p>
            <a:r>
              <a:rPr lang="en-US" sz="2800" dirty="0" smtClean="0">
                <a:latin typeface="AR CHRISTY" pitchFamily="2" charset="0"/>
              </a:rPr>
              <a:t>Fairness in Disciplining</a:t>
            </a:r>
            <a:endParaRPr lang="en-US" sz="2800" dirty="0">
              <a:latin typeface="AR CHRISTY" pitchFamily="2" charset="0"/>
            </a:endParaRPr>
          </a:p>
        </p:txBody>
      </p:sp>
      <p:sp>
        <p:nvSpPr>
          <p:cNvPr id="5" name="Rectangle 4"/>
          <p:cNvSpPr/>
          <p:nvPr/>
        </p:nvSpPr>
        <p:spPr>
          <a:xfrm>
            <a:off x="2362200" y="1676400"/>
            <a:ext cx="4343400" cy="44958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latin typeface="Andalus" pitchFamily="18" charset="-78"/>
                <a:cs typeface="Andalus" pitchFamily="18" charset="-78"/>
              </a:rPr>
              <a:t>Disciplining employees is often unavoidable, but any such discipline must be rooted in the need to be fair.</a:t>
            </a:r>
          </a:p>
          <a:p>
            <a:endParaRPr lang="en-US" dirty="0" smtClean="0">
              <a:latin typeface="Andalus" pitchFamily="18" charset="-78"/>
              <a:cs typeface="Andalus" pitchFamily="18" charset="-78"/>
            </a:endParaRPr>
          </a:p>
          <a:p>
            <a:r>
              <a:rPr lang="en-US" dirty="0" smtClean="0">
                <a:solidFill>
                  <a:schemeClr val="tx2">
                    <a:lumMod val="75000"/>
                  </a:schemeClr>
                </a:solidFill>
                <a:latin typeface="Andalus" pitchFamily="18" charset="-78"/>
                <a:cs typeface="Andalus" pitchFamily="18" charset="-78"/>
              </a:rPr>
              <a:t>Arbitrators and the courts </a:t>
            </a:r>
            <a:r>
              <a:rPr lang="en-US" dirty="0" smtClean="0">
                <a:latin typeface="Andalus" pitchFamily="18" charset="-78"/>
                <a:cs typeface="Andalus" pitchFamily="18" charset="-78"/>
              </a:rPr>
              <a:t>will consider the fairness of the disciplinary procedures when reviewing disciplinary decisions.</a:t>
            </a:r>
          </a:p>
          <a:p>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Fairness also relates to a wide range of </a:t>
            </a:r>
            <a:r>
              <a:rPr lang="en-US" dirty="0" smtClean="0">
                <a:solidFill>
                  <a:srgbClr val="C00000"/>
                </a:solidFill>
                <a:latin typeface="Andalus" pitchFamily="18" charset="-78"/>
                <a:cs typeface="Andalus" pitchFamily="18" charset="-78"/>
              </a:rPr>
              <a:t>positive employee outcomes</a:t>
            </a:r>
            <a:r>
              <a:rPr lang="en-US" dirty="0" smtClean="0">
                <a:latin typeface="Andalus" pitchFamily="18" charset="-78"/>
                <a:cs typeface="Andalus" pitchFamily="18" charset="-78"/>
              </a:rPr>
              <a:t>. These include enhanced employee commitment and enhanced satisfaction with the organization, and more </a:t>
            </a:r>
            <a:r>
              <a:rPr lang="en-US" dirty="0" smtClean="0">
                <a:solidFill>
                  <a:srgbClr val="FF0000"/>
                </a:solidFill>
                <a:latin typeface="Andalus" pitchFamily="18" charset="-78"/>
                <a:cs typeface="Andalus" pitchFamily="18" charset="-78"/>
              </a:rPr>
              <a:t>“organizational citizenship behaviors”.</a:t>
            </a:r>
          </a:p>
          <a:p>
            <a:endParaRPr lang="en-US" dirty="0" smtClean="0">
              <a:latin typeface="Andalus" pitchFamily="18" charset="-78"/>
              <a:cs typeface="Andalus" pitchFamily="18" charset="-78"/>
            </a:endParaRPr>
          </a:p>
          <a:p>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4191000" cy="1143000"/>
          </a:xfrm>
        </p:spPr>
        <p:txBody>
          <a:bodyPr>
            <a:normAutofit/>
          </a:bodyPr>
          <a:lstStyle/>
          <a:p>
            <a:r>
              <a:rPr lang="en-US" sz="2800" dirty="0" smtClean="0">
                <a:latin typeface="AR CHRISTY" pitchFamily="2" charset="0"/>
              </a:rPr>
              <a:t>Bullying and Victimization</a:t>
            </a:r>
            <a:endParaRPr lang="en-US" sz="2800" dirty="0">
              <a:latin typeface="AR CHRISTY" pitchFamily="2" charset="0"/>
            </a:endParaRPr>
          </a:p>
        </p:txBody>
      </p:sp>
      <p:sp>
        <p:nvSpPr>
          <p:cNvPr id="3" name="Content Placeholder 2"/>
          <p:cNvSpPr>
            <a:spLocks noGrp="1"/>
          </p:cNvSpPr>
          <p:nvPr>
            <p:ph idx="1"/>
          </p:nvPr>
        </p:nvSpPr>
        <p:spPr>
          <a:xfrm>
            <a:off x="3657600" y="1371600"/>
            <a:ext cx="5029200" cy="4953000"/>
          </a:xfrm>
        </p:spPr>
        <p:txBody>
          <a:bodyPr>
            <a:normAutofit fontScale="70000" lnSpcReduction="20000"/>
          </a:bodyPr>
          <a:lstStyle/>
          <a:p>
            <a:r>
              <a:rPr lang="en-US" dirty="0" smtClean="0">
                <a:latin typeface="Andalus" pitchFamily="18" charset="-78"/>
                <a:cs typeface="Andalus" pitchFamily="18" charset="-78"/>
              </a:rPr>
              <a:t>Workplace unfairness is often subtle, but can be blatant. </a:t>
            </a:r>
            <a:r>
              <a:rPr lang="en-US" dirty="0" smtClean="0">
                <a:solidFill>
                  <a:schemeClr val="accent2">
                    <a:lumMod val="75000"/>
                  </a:schemeClr>
                </a:solidFill>
                <a:latin typeface="Andalus" pitchFamily="18" charset="-78"/>
                <a:cs typeface="Andalus" pitchFamily="18" charset="-78"/>
              </a:rPr>
              <a:t>Some supervisors are workplace bullies, yelling at or even </a:t>
            </a:r>
            <a:r>
              <a:rPr lang="en-US" dirty="0" err="1" smtClean="0">
                <a:solidFill>
                  <a:schemeClr val="accent2">
                    <a:lumMod val="75000"/>
                  </a:schemeClr>
                </a:solidFill>
                <a:latin typeface="Andalus" pitchFamily="18" charset="-78"/>
                <a:cs typeface="Andalus" pitchFamily="18" charset="-78"/>
              </a:rPr>
              <a:t>theatening</a:t>
            </a:r>
            <a:r>
              <a:rPr lang="en-US" dirty="0" smtClean="0">
                <a:solidFill>
                  <a:schemeClr val="accent2">
                    <a:lumMod val="75000"/>
                  </a:schemeClr>
                </a:solidFill>
                <a:latin typeface="Andalus" pitchFamily="18" charset="-78"/>
                <a:cs typeface="Andalus" pitchFamily="18" charset="-78"/>
              </a:rPr>
              <a:t> subordinates.</a:t>
            </a:r>
          </a:p>
          <a:p>
            <a:endParaRPr lang="en-US" dirty="0" smtClean="0">
              <a:latin typeface="Andalus" pitchFamily="18" charset="-78"/>
              <a:cs typeface="Andalus" pitchFamily="18" charset="-78"/>
            </a:endParaRPr>
          </a:p>
          <a:p>
            <a:r>
              <a:rPr lang="en-US" dirty="0" err="1" smtClean="0">
                <a:latin typeface="Andalus" pitchFamily="18" charset="-78"/>
                <a:cs typeface="Andalus" pitchFamily="18" charset="-78"/>
              </a:rPr>
              <a:t>Employess</a:t>
            </a:r>
            <a:r>
              <a:rPr lang="en-US" dirty="0" smtClean="0">
                <a:latin typeface="Andalus" pitchFamily="18" charset="-78"/>
                <a:cs typeface="Andalus" pitchFamily="18" charset="-78"/>
              </a:rPr>
              <a:t> of abusive supervisors are more likely to </a:t>
            </a:r>
            <a:r>
              <a:rPr lang="en-US" dirty="0" smtClean="0">
                <a:solidFill>
                  <a:schemeClr val="accent5">
                    <a:lumMod val="75000"/>
                  </a:schemeClr>
                </a:solidFill>
                <a:latin typeface="Andalus" pitchFamily="18" charset="-78"/>
                <a:cs typeface="Andalus" pitchFamily="18" charset="-78"/>
              </a:rPr>
              <a:t>quit their jobs, and to report lower job and life satisfaction and higher stress.</a:t>
            </a:r>
          </a:p>
          <a:p>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Bullying involves </a:t>
            </a:r>
            <a:r>
              <a:rPr lang="en-US" dirty="0" smtClean="0">
                <a:solidFill>
                  <a:srgbClr val="00B050"/>
                </a:solidFill>
                <a:latin typeface="Andalus" pitchFamily="18" charset="-78"/>
                <a:cs typeface="Andalus" pitchFamily="18" charset="-78"/>
              </a:rPr>
              <a:t>imbalance of power, intent to cause harm, and repetition.</a:t>
            </a:r>
          </a:p>
          <a:p>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Forms of bullying, such as </a:t>
            </a:r>
            <a:r>
              <a:rPr lang="en-US" dirty="0" smtClean="0">
                <a:solidFill>
                  <a:srgbClr val="FF0000"/>
                </a:solidFill>
                <a:latin typeface="Andalus" pitchFamily="18" charset="-78"/>
                <a:cs typeface="Andalus" pitchFamily="18" charset="-78"/>
              </a:rPr>
              <a:t>verbal, social, </a:t>
            </a:r>
            <a:r>
              <a:rPr lang="en-US" dirty="0" err="1" smtClean="0">
                <a:solidFill>
                  <a:srgbClr val="FF0000"/>
                </a:solidFill>
                <a:latin typeface="Andalus" pitchFamily="18" charset="-78"/>
                <a:cs typeface="Andalus" pitchFamily="18" charset="-78"/>
              </a:rPr>
              <a:t>phisical</a:t>
            </a:r>
            <a:r>
              <a:rPr lang="en-US" dirty="0" smtClean="0">
                <a:solidFill>
                  <a:srgbClr val="FF0000"/>
                </a:solidFill>
                <a:latin typeface="Andalus" pitchFamily="18" charset="-78"/>
                <a:cs typeface="Andalus" pitchFamily="18" charset="-78"/>
              </a:rPr>
              <a:t>, and </a:t>
            </a:r>
            <a:r>
              <a:rPr lang="en-US" dirty="0" err="1" smtClean="0">
                <a:solidFill>
                  <a:srgbClr val="FF0000"/>
                </a:solidFill>
                <a:latin typeface="Andalus" pitchFamily="18" charset="-78"/>
                <a:cs typeface="Andalus" pitchFamily="18" charset="-78"/>
              </a:rPr>
              <a:t>cyberbullying</a:t>
            </a:r>
            <a:r>
              <a:rPr lang="en-US" dirty="0" smtClean="0">
                <a:solidFill>
                  <a:srgbClr val="FF0000"/>
                </a:solidFill>
                <a:latin typeface="Andalus" pitchFamily="18" charset="-78"/>
                <a:cs typeface="Andalus" pitchFamily="18" charset="-78"/>
              </a:rPr>
              <a: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TotalTime>
  <Words>1767</Words>
  <Application>Microsoft Office PowerPoint</Application>
  <PresentationFormat>On-screen Show (4:3)</PresentationFormat>
  <Paragraphs>149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ETHICS AND EMPLOYEE RIGHT AND DISCIPLINE</vt:lpstr>
      <vt:lpstr>Etika</vt:lpstr>
      <vt:lpstr> </vt:lpstr>
      <vt:lpstr>Slide 4</vt:lpstr>
      <vt:lpstr>Peran MSDM dalam Meningkatkan Etika &amp; Perlakuan Adil </vt:lpstr>
      <vt:lpstr>FAKTOR YANG MEMBENTUK PERILAKU YANG ETIS SAAT BEKERJA </vt:lpstr>
      <vt:lpstr>Managing employee discipline and privacy</vt:lpstr>
      <vt:lpstr>Fairness in Disciplining</vt:lpstr>
      <vt:lpstr>Bullying and Victimization</vt:lpstr>
      <vt:lpstr>What Cause Unfair Behavior</vt:lpstr>
      <vt:lpstr>Basics of a Fair and Just Disciplinary Process</vt:lpstr>
      <vt:lpstr>Slide 12</vt:lpstr>
      <vt:lpstr>Slide 13</vt:lpstr>
      <vt:lpstr>Managing dismissals</vt:lpstr>
      <vt:lpstr>Slide 15</vt:lpstr>
      <vt:lpstr>Grounds for Dismissal</vt:lpstr>
      <vt:lpstr>Slide 17</vt:lpstr>
      <vt:lpstr>The Termination Interview</vt:lpstr>
      <vt:lpstr>Layoffs, Downsizing, and the Plant Closing Law</vt:lpstr>
      <vt:lpstr>Adjusting to Downsizing and Mergers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EMPLOYEE RIGHT AND DISCIPLINE</dc:title>
  <dc:creator>HP Pavilion</dc:creator>
  <cp:lastModifiedBy>HP Pavilion</cp:lastModifiedBy>
  <cp:revision>34</cp:revision>
  <dcterms:created xsi:type="dcterms:W3CDTF">2015-10-22T13:29:04Z</dcterms:created>
  <dcterms:modified xsi:type="dcterms:W3CDTF">2015-11-03T16:27:25Z</dcterms:modified>
</cp:coreProperties>
</file>