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6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CDDB40-B845-4FC4-A145-2C0A4D6FD05A}" type="doc">
      <dgm:prSet loTypeId="urn:microsoft.com/office/officeart/2005/8/layout/pyramid1" loCatId="pyramid" qsTypeId="urn:microsoft.com/office/officeart/2005/8/quickstyle/3d2" qsCatId="3D" csTypeId="urn:microsoft.com/office/officeart/2005/8/colors/colorful1" csCatId="colorful" phldr="1"/>
      <dgm:spPr/>
    </dgm:pt>
    <dgm:pt modelId="{21CE50B5-5117-4B65-B2AB-553492504348}">
      <dgm:prSet phldrT="[Text]" custT="1"/>
      <dgm:spPr/>
      <dgm:t>
        <a:bodyPr/>
        <a:lstStyle/>
        <a:p>
          <a:endParaRPr lang="en-US" sz="2400" dirty="0" smtClean="0"/>
        </a:p>
        <a:p>
          <a:r>
            <a:rPr lang="en-US" sz="2400" dirty="0" smtClean="0"/>
            <a:t>Self-Actualization</a:t>
          </a:r>
          <a:endParaRPr lang="en-US" sz="2900" dirty="0"/>
        </a:p>
      </dgm:t>
    </dgm:pt>
    <dgm:pt modelId="{B888E8B1-A7CE-46EE-9616-2BADAC30DDDE}" type="parTrans" cxnId="{DE5D27D8-2581-4369-B366-149E31D966F8}">
      <dgm:prSet/>
      <dgm:spPr/>
      <dgm:t>
        <a:bodyPr/>
        <a:lstStyle/>
        <a:p>
          <a:endParaRPr lang="en-US"/>
        </a:p>
      </dgm:t>
    </dgm:pt>
    <dgm:pt modelId="{435094D8-B499-4D97-B0DC-298F776EB65E}" type="sibTrans" cxnId="{DE5D27D8-2581-4369-B366-149E31D966F8}">
      <dgm:prSet/>
      <dgm:spPr/>
      <dgm:t>
        <a:bodyPr/>
        <a:lstStyle/>
        <a:p>
          <a:endParaRPr lang="en-US"/>
        </a:p>
      </dgm:t>
    </dgm:pt>
    <dgm:pt modelId="{8F8F69B1-BBC2-42BB-84CC-3BA5EE548D91}">
      <dgm:prSet phldrT="[Text]" custT="1"/>
      <dgm:spPr/>
      <dgm:t>
        <a:bodyPr/>
        <a:lstStyle/>
        <a:p>
          <a:r>
            <a:rPr lang="en-US" sz="2800" dirty="0" smtClean="0"/>
            <a:t>Social Needs</a:t>
          </a:r>
          <a:endParaRPr lang="en-US" sz="2800" dirty="0"/>
        </a:p>
      </dgm:t>
    </dgm:pt>
    <dgm:pt modelId="{E56CF014-E801-47E8-9684-2594501234DB}" type="parTrans" cxnId="{83AE5524-8791-4885-88CC-B58314856402}">
      <dgm:prSet/>
      <dgm:spPr/>
      <dgm:t>
        <a:bodyPr/>
        <a:lstStyle/>
        <a:p>
          <a:endParaRPr lang="en-US"/>
        </a:p>
      </dgm:t>
    </dgm:pt>
    <dgm:pt modelId="{F39307E6-2595-497C-9135-7D48A76D6A1E}" type="sibTrans" cxnId="{83AE5524-8791-4885-88CC-B58314856402}">
      <dgm:prSet/>
      <dgm:spPr/>
      <dgm:t>
        <a:bodyPr/>
        <a:lstStyle/>
        <a:p>
          <a:endParaRPr lang="en-US"/>
        </a:p>
      </dgm:t>
    </dgm:pt>
    <dgm:pt modelId="{81E196DC-6A41-471D-8654-3BD3DAB77A2D}">
      <dgm:prSet phldrT="[Text]" custT="1"/>
      <dgm:spPr/>
      <dgm:t>
        <a:bodyPr/>
        <a:lstStyle/>
        <a:p>
          <a:r>
            <a:rPr lang="en-US" sz="2800" dirty="0" smtClean="0"/>
            <a:t>Safety Needs</a:t>
          </a:r>
          <a:endParaRPr lang="en-US" sz="2800" dirty="0"/>
        </a:p>
      </dgm:t>
    </dgm:pt>
    <dgm:pt modelId="{80E392C6-A8A2-40D1-856B-D3805BE5719A}" type="parTrans" cxnId="{CB90CBDF-A192-4EE9-A781-5B856FFC5061}">
      <dgm:prSet/>
      <dgm:spPr/>
      <dgm:t>
        <a:bodyPr/>
        <a:lstStyle/>
        <a:p>
          <a:endParaRPr lang="en-US"/>
        </a:p>
      </dgm:t>
    </dgm:pt>
    <dgm:pt modelId="{4238A472-8519-484E-933D-06F84C02653D}" type="sibTrans" cxnId="{CB90CBDF-A192-4EE9-A781-5B856FFC5061}">
      <dgm:prSet/>
      <dgm:spPr/>
      <dgm:t>
        <a:bodyPr/>
        <a:lstStyle/>
        <a:p>
          <a:endParaRPr lang="en-US"/>
        </a:p>
      </dgm:t>
    </dgm:pt>
    <dgm:pt modelId="{533C4007-F3A4-4968-B076-B5AD357620FC}">
      <dgm:prSet phldrT="[Text]" custT="1"/>
      <dgm:spPr/>
      <dgm:t>
        <a:bodyPr/>
        <a:lstStyle/>
        <a:p>
          <a:r>
            <a:rPr lang="en-US" sz="2800" dirty="0" smtClean="0"/>
            <a:t>Ego Needs</a:t>
          </a:r>
          <a:endParaRPr lang="en-US" sz="2800" dirty="0"/>
        </a:p>
      </dgm:t>
    </dgm:pt>
    <dgm:pt modelId="{1BEFF6BD-FD1C-4B94-8651-36B995C6FB75}" type="parTrans" cxnId="{D0FDB96D-DA1B-4F0E-8EF2-D6619E3AC6AC}">
      <dgm:prSet/>
      <dgm:spPr/>
      <dgm:t>
        <a:bodyPr/>
        <a:lstStyle/>
        <a:p>
          <a:endParaRPr lang="en-US"/>
        </a:p>
      </dgm:t>
    </dgm:pt>
    <dgm:pt modelId="{4D970D43-FE6D-41FA-926C-0AE22585C7D7}" type="sibTrans" cxnId="{D0FDB96D-DA1B-4F0E-8EF2-D6619E3AC6AC}">
      <dgm:prSet/>
      <dgm:spPr/>
      <dgm:t>
        <a:bodyPr/>
        <a:lstStyle/>
        <a:p>
          <a:endParaRPr lang="en-US"/>
        </a:p>
      </dgm:t>
    </dgm:pt>
    <dgm:pt modelId="{B9846532-49BE-4CFC-B9CC-557A031411C7}">
      <dgm:prSet phldrT="[Text]" custT="1"/>
      <dgm:spPr/>
      <dgm:t>
        <a:bodyPr/>
        <a:lstStyle/>
        <a:p>
          <a:r>
            <a:rPr lang="en-US" sz="2800" dirty="0" smtClean="0"/>
            <a:t>Basic Biological Needs</a:t>
          </a:r>
          <a:endParaRPr lang="en-US" sz="2800" dirty="0"/>
        </a:p>
      </dgm:t>
    </dgm:pt>
    <dgm:pt modelId="{D24F6EEF-ADE4-468C-B578-8B24EC43A8B6}" type="parTrans" cxnId="{558E5B82-28C7-4A79-ACB8-7847D0FE5BD0}">
      <dgm:prSet/>
      <dgm:spPr/>
      <dgm:t>
        <a:bodyPr/>
        <a:lstStyle/>
        <a:p>
          <a:endParaRPr lang="en-US"/>
        </a:p>
      </dgm:t>
    </dgm:pt>
    <dgm:pt modelId="{AFF37A0D-494F-499E-9121-72AA9EDAED05}" type="sibTrans" cxnId="{558E5B82-28C7-4A79-ACB8-7847D0FE5BD0}">
      <dgm:prSet/>
      <dgm:spPr/>
      <dgm:t>
        <a:bodyPr/>
        <a:lstStyle/>
        <a:p>
          <a:endParaRPr lang="en-US"/>
        </a:p>
      </dgm:t>
    </dgm:pt>
    <dgm:pt modelId="{5CD3889F-38F2-4D25-97EA-47383FCC5FAE}" type="pres">
      <dgm:prSet presAssocID="{73CDDB40-B845-4FC4-A145-2C0A4D6FD05A}" presName="Name0" presStyleCnt="0">
        <dgm:presLayoutVars>
          <dgm:dir/>
          <dgm:animLvl val="lvl"/>
          <dgm:resizeHandles val="exact"/>
        </dgm:presLayoutVars>
      </dgm:prSet>
      <dgm:spPr/>
    </dgm:pt>
    <dgm:pt modelId="{60B57FC8-222D-4A9D-8635-9DC7121311F6}" type="pres">
      <dgm:prSet presAssocID="{21CE50B5-5117-4B65-B2AB-553492504348}" presName="Name8" presStyleCnt="0"/>
      <dgm:spPr/>
    </dgm:pt>
    <dgm:pt modelId="{2E5C777B-FEC8-43FB-8C43-6BEB6ABB0C62}" type="pres">
      <dgm:prSet presAssocID="{21CE50B5-5117-4B65-B2AB-553492504348}" presName="level" presStyleLbl="node1" presStyleIdx="0" presStyleCnt="5" custScaleY="19740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224CB3-EC49-4F74-8214-A47870DAE4AC}" type="pres">
      <dgm:prSet presAssocID="{21CE50B5-5117-4B65-B2AB-5534925043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3467E-828A-481F-8D09-3031B586060E}" type="pres">
      <dgm:prSet presAssocID="{533C4007-F3A4-4968-B076-B5AD357620FC}" presName="Name8" presStyleCnt="0"/>
      <dgm:spPr/>
    </dgm:pt>
    <dgm:pt modelId="{D0070814-F5A0-4228-B8F5-987430F86791}" type="pres">
      <dgm:prSet presAssocID="{533C4007-F3A4-4968-B076-B5AD357620FC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73A8A-3D85-412D-87E0-DB688A34F0D9}" type="pres">
      <dgm:prSet presAssocID="{533C4007-F3A4-4968-B076-B5AD357620F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5CB9BB-55BD-476F-B9F2-CE5C004F00CD}" type="pres">
      <dgm:prSet presAssocID="{8F8F69B1-BBC2-42BB-84CC-3BA5EE548D91}" presName="Name8" presStyleCnt="0"/>
      <dgm:spPr/>
    </dgm:pt>
    <dgm:pt modelId="{5759F055-288A-4664-84F2-0025F1976415}" type="pres">
      <dgm:prSet presAssocID="{8F8F69B1-BBC2-42BB-84CC-3BA5EE548D91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AAF81-5494-4671-B782-737B12DD3BEF}" type="pres">
      <dgm:prSet presAssocID="{8F8F69B1-BBC2-42BB-84CC-3BA5EE548D9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5E4A3A-5D86-417A-AD82-B1B081EDBF43}" type="pres">
      <dgm:prSet presAssocID="{81E196DC-6A41-471D-8654-3BD3DAB77A2D}" presName="Name8" presStyleCnt="0"/>
      <dgm:spPr/>
    </dgm:pt>
    <dgm:pt modelId="{24E6B35B-77E2-4497-A156-DAEF4FF27EDD}" type="pres">
      <dgm:prSet presAssocID="{81E196DC-6A41-471D-8654-3BD3DAB77A2D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A0CEE-0AF1-4091-AE7F-9B9DAAB6AAA9}" type="pres">
      <dgm:prSet presAssocID="{81E196DC-6A41-471D-8654-3BD3DAB77A2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E573B-ED9B-41DD-8921-13349831F352}" type="pres">
      <dgm:prSet presAssocID="{B9846532-49BE-4CFC-B9CC-557A031411C7}" presName="Name8" presStyleCnt="0"/>
      <dgm:spPr/>
    </dgm:pt>
    <dgm:pt modelId="{D0B9D29D-F671-432A-B726-3676115F120D}" type="pres">
      <dgm:prSet presAssocID="{B9846532-49BE-4CFC-B9CC-557A031411C7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9312E5-1289-469C-AEFC-965807C17727}" type="pres">
      <dgm:prSet presAssocID="{B9846532-49BE-4CFC-B9CC-557A031411C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8CC04D-AA23-4B69-9F07-D1C551F36BC0}" type="presOf" srcId="{81E196DC-6A41-471D-8654-3BD3DAB77A2D}" destId="{474A0CEE-0AF1-4091-AE7F-9B9DAAB6AAA9}" srcOrd="1" destOrd="0" presId="urn:microsoft.com/office/officeart/2005/8/layout/pyramid1"/>
    <dgm:cxn modelId="{7EE0A38E-446D-4E95-9923-97D93C1BE8AF}" type="presOf" srcId="{533C4007-F3A4-4968-B076-B5AD357620FC}" destId="{BA673A8A-3D85-412D-87E0-DB688A34F0D9}" srcOrd="1" destOrd="0" presId="urn:microsoft.com/office/officeart/2005/8/layout/pyramid1"/>
    <dgm:cxn modelId="{E5FA4E06-A83C-4E84-85B4-ADCB8D456C7F}" type="presOf" srcId="{21CE50B5-5117-4B65-B2AB-553492504348}" destId="{2E5C777B-FEC8-43FB-8C43-6BEB6ABB0C62}" srcOrd="0" destOrd="0" presId="urn:microsoft.com/office/officeart/2005/8/layout/pyramid1"/>
    <dgm:cxn modelId="{558E5B82-28C7-4A79-ACB8-7847D0FE5BD0}" srcId="{73CDDB40-B845-4FC4-A145-2C0A4D6FD05A}" destId="{B9846532-49BE-4CFC-B9CC-557A031411C7}" srcOrd="4" destOrd="0" parTransId="{D24F6EEF-ADE4-468C-B578-8B24EC43A8B6}" sibTransId="{AFF37A0D-494F-499E-9121-72AA9EDAED05}"/>
    <dgm:cxn modelId="{B18A5D4A-B8B8-46DC-93C2-C32C27883A65}" type="presOf" srcId="{B9846532-49BE-4CFC-B9CC-557A031411C7}" destId="{AF9312E5-1289-469C-AEFC-965807C17727}" srcOrd="1" destOrd="0" presId="urn:microsoft.com/office/officeart/2005/8/layout/pyramid1"/>
    <dgm:cxn modelId="{7A4D84AE-CFC7-4FD1-990A-324BF11B3AB7}" type="presOf" srcId="{533C4007-F3A4-4968-B076-B5AD357620FC}" destId="{D0070814-F5A0-4228-B8F5-987430F86791}" srcOrd="0" destOrd="0" presId="urn:microsoft.com/office/officeart/2005/8/layout/pyramid1"/>
    <dgm:cxn modelId="{CB90CBDF-A192-4EE9-A781-5B856FFC5061}" srcId="{73CDDB40-B845-4FC4-A145-2C0A4D6FD05A}" destId="{81E196DC-6A41-471D-8654-3BD3DAB77A2D}" srcOrd="3" destOrd="0" parTransId="{80E392C6-A8A2-40D1-856B-D3805BE5719A}" sibTransId="{4238A472-8519-484E-933D-06F84C02653D}"/>
    <dgm:cxn modelId="{7301FC41-3481-4186-B246-3C5771D3506B}" type="presOf" srcId="{73CDDB40-B845-4FC4-A145-2C0A4D6FD05A}" destId="{5CD3889F-38F2-4D25-97EA-47383FCC5FAE}" srcOrd="0" destOrd="0" presId="urn:microsoft.com/office/officeart/2005/8/layout/pyramid1"/>
    <dgm:cxn modelId="{DE5D27D8-2581-4369-B366-149E31D966F8}" srcId="{73CDDB40-B845-4FC4-A145-2C0A4D6FD05A}" destId="{21CE50B5-5117-4B65-B2AB-553492504348}" srcOrd="0" destOrd="0" parTransId="{B888E8B1-A7CE-46EE-9616-2BADAC30DDDE}" sibTransId="{435094D8-B499-4D97-B0DC-298F776EB65E}"/>
    <dgm:cxn modelId="{83AE5524-8791-4885-88CC-B58314856402}" srcId="{73CDDB40-B845-4FC4-A145-2C0A4D6FD05A}" destId="{8F8F69B1-BBC2-42BB-84CC-3BA5EE548D91}" srcOrd="2" destOrd="0" parTransId="{E56CF014-E801-47E8-9684-2594501234DB}" sibTransId="{F39307E6-2595-497C-9135-7D48A76D6A1E}"/>
    <dgm:cxn modelId="{216BEC27-90AE-4709-A28C-F2203F2BB3E6}" type="presOf" srcId="{B9846532-49BE-4CFC-B9CC-557A031411C7}" destId="{D0B9D29D-F671-432A-B726-3676115F120D}" srcOrd="0" destOrd="0" presId="urn:microsoft.com/office/officeart/2005/8/layout/pyramid1"/>
    <dgm:cxn modelId="{D0FDB96D-DA1B-4F0E-8EF2-D6619E3AC6AC}" srcId="{73CDDB40-B845-4FC4-A145-2C0A4D6FD05A}" destId="{533C4007-F3A4-4968-B076-B5AD357620FC}" srcOrd="1" destOrd="0" parTransId="{1BEFF6BD-FD1C-4B94-8651-36B995C6FB75}" sibTransId="{4D970D43-FE6D-41FA-926C-0AE22585C7D7}"/>
    <dgm:cxn modelId="{0524928A-2BB4-4B43-A6DF-5528A444B66A}" type="presOf" srcId="{81E196DC-6A41-471D-8654-3BD3DAB77A2D}" destId="{24E6B35B-77E2-4497-A156-DAEF4FF27EDD}" srcOrd="0" destOrd="0" presId="urn:microsoft.com/office/officeart/2005/8/layout/pyramid1"/>
    <dgm:cxn modelId="{C9120BDA-C931-44E6-A39C-DB728433D86C}" type="presOf" srcId="{8F8F69B1-BBC2-42BB-84CC-3BA5EE548D91}" destId="{5759F055-288A-4664-84F2-0025F1976415}" srcOrd="0" destOrd="0" presId="urn:microsoft.com/office/officeart/2005/8/layout/pyramid1"/>
    <dgm:cxn modelId="{EE8EF0DB-1F29-4352-843F-D290DE24279A}" type="presOf" srcId="{8F8F69B1-BBC2-42BB-84CC-3BA5EE548D91}" destId="{B29AAF81-5494-4671-B782-737B12DD3BEF}" srcOrd="1" destOrd="0" presId="urn:microsoft.com/office/officeart/2005/8/layout/pyramid1"/>
    <dgm:cxn modelId="{FD872E17-226A-42D9-AA98-C6561A49AB5A}" type="presOf" srcId="{21CE50B5-5117-4B65-B2AB-553492504348}" destId="{0D224CB3-EC49-4F74-8214-A47870DAE4AC}" srcOrd="1" destOrd="0" presId="urn:microsoft.com/office/officeart/2005/8/layout/pyramid1"/>
    <dgm:cxn modelId="{8E515E55-2F87-4A77-8A4D-2F1A445AB699}" type="presParOf" srcId="{5CD3889F-38F2-4D25-97EA-47383FCC5FAE}" destId="{60B57FC8-222D-4A9D-8635-9DC7121311F6}" srcOrd="0" destOrd="0" presId="urn:microsoft.com/office/officeart/2005/8/layout/pyramid1"/>
    <dgm:cxn modelId="{3251BAD9-0BDF-44C5-89D0-913C5C3AF687}" type="presParOf" srcId="{60B57FC8-222D-4A9D-8635-9DC7121311F6}" destId="{2E5C777B-FEC8-43FB-8C43-6BEB6ABB0C62}" srcOrd="0" destOrd="0" presId="urn:microsoft.com/office/officeart/2005/8/layout/pyramid1"/>
    <dgm:cxn modelId="{7322585D-FA6A-4770-882E-3FD5F920EBFD}" type="presParOf" srcId="{60B57FC8-222D-4A9D-8635-9DC7121311F6}" destId="{0D224CB3-EC49-4F74-8214-A47870DAE4AC}" srcOrd="1" destOrd="0" presId="urn:microsoft.com/office/officeart/2005/8/layout/pyramid1"/>
    <dgm:cxn modelId="{C11614E4-35BF-4F20-9996-AD2FEECEA05F}" type="presParOf" srcId="{5CD3889F-38F2-4D25-97EA-47383FCC5FAE}" destId="{B733467E-828A-481F-8D09-3031B586060E}" srcOrd="1" destOrd="0" presId="urn:microsoft.com/office/officeart/2005/8/layout/pyramid1"/>
    <dgm:cxn modelId="{DC1D5AA4-6DFF-4B08-A4A8-AE2DB411D517}" type="presParOf" srcId="{B733467E-828A-481F-8D09-3031B586060E}" destId="{D0070814-F5A0-4228-B8F5-987430F86791}" srcOrd="0" destOrd="0" presId="urn:microsoft.com/office/officeart/2005/8/layout/pyramid1"/>
    <dgm:cxn modelId="{E3AE14C5-885B-4BA6-BBC1-4C17AFB63D55}" type="presParOf" srcId="{B733467E-828A-481F-8D09-3031B586060E}" destId="{BA673A8A-3D85-412D-87E0-DB688A34F0D9}" srcOrd="1" destOrd="0" presId="urn:microsoft.com/office/officeart/2005/8/layout/pyramid1"/>
    <dgm:cxn modelId="{4504E991-2A08-4534-A448-86026A6F650B}" type="presParOf" srcId="{5CD3889F-38F2-4D25-97EA-47383FCC5FAE}" destId="{A05CB9BB-55BD-476F-B9F2-CE5C004F00CD}" srcOrd="2" destOrd="0" presId="urn:microsoft.com/office/officeart/2005/8/layout/pyramid1"/>
    <dgm:cxn modelId="{D9E8069A-83A1-424F-AB25-3C94DD130BFF}" type="presParOf" srcId="{A05CB9BB-55BD-476F-B9F2-CE5C004F00CD}" destId="{5759F055-288A-4664-84F2-0025F1976415}" srcOrd="0" destOrd="0" presId="urn:microsoft.com/office/officeart/2005/8/layout/pyramid1"/>
    <dgm:cxn modelId="{8BACF20F-F878-4EBD-A53C-7C4FE8011B0E}" type="presParOf" srcId="{A05CB9BB-55BD-476F-B9F2-CE5C004F00CD}" destId="{B29AAF81-5494-4671-B782-737B12DD3BEF}" srcOrd="1" destOrd="0" presId="urn:microsoft.com/office/officeart/2005/8/layout/pyramid1"/>
    <dgm:cxn modelId="{758A6556-D205-41B8-AB9B-E902E5E71C09}" type="presParOf" srcId="{5CD3889F-38F2-4D25-97EA-47383FCC5FAE}" destId="{A55E4A3A-5D86-417A-AD82-B1B081EDBF43}" srcOrd="3" destOrd="0" presId="urn:microsoft.com/office/officeart/2005/8/layout/pyramid1"/>
    <dgm:cxn modelId="{48BA12A9-E7F5-4DCC-91CA-51BDAEF5954C}" type="presParOf" srcId="{A55E4A3A-5D86-417A-AD82-B1B081EDBF43}" destId="{24E6B35B-77E2-4497-A156-DAEF4FF27EDD}" srcOrd="0" destOrd="0" presId="urn:microsoft.com/office/officeart/2005/8/layout/pyramid1"/>
    <dgm:cxn modelId="{1BBD93E7-0092-4E60-BBBE-E0819137BBD6}" type="presParOf" srcId="{A55E4A3A-5D86-417A-AD82-B1B081EDBF43}" destId="{474A0CEE-0AF1-4091-AE7F-9B9DAAB6AAA9}" srcOrd="1" destOrd="0" presId="urn:microsoft.com/office/officeart/2005/8/layout/pyramid1"/>
    <dgm:cxn modelId="{D1DF1EB2-9F5A-4EA3-9922-2F799887601A}" type="presParOf" srcId="{5CD3889F-38F2-4D25-97EA-47383FCC5FAE}" destId="{815E573B-ED9B-41DD-8921-13349831F352}" srcOrd="4" destOrd="0" presId="urn:microsoft.com/office/officeart/2005/8/layout/pyramid1"/>
    <dgm:cxn modelId="{73A04895-56EC-44B3-A6B5-4A824F1A3CF1}" type="presParOf" srcId="{815E573B-ED9B-41DD-8921-13349831F352}" destId="{D0B9D29D-F671-432A-B726-3676115F120D}" srcOrd="0" destOrd="0" presId="urn:microsoft.com/office/officeart/2005/8/layout/pyramid1"/>
    <dgm:cxn modelId="{4FAABA40-6373-453F-B702-381831381091}" type="presParOf" srcId="{815E573B-ED9B-41DD-8921-13349831F352}" destId="{AF9312E5-1289-469C-AEFC-965807C1772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C777B-FEC8-43FB-8C43-6BEB6ABB0C62}">
      <dsp:nvSpPr>
        <dsp:cNvPr id="0" name=""/>
        <dsp:cNvSpPr/>
      </dsp:nvSpPr>
      <dsp:spPr>
        <a:xfrm>
          <a:off x="2040833" y="0"/>
          <a:ext cx="2014333" cy="1544322"/>
        </a:xfrm>
        <a:prstGeom prst="trapezoid">
          <a:avLst>
            <a:gd name="adj" fmla="val 65217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Self-Actualization</a:t>
          </a:r>
          <a:endParaRPr lang="en-US" sz="2900" kern="1200" dirty="0"/>
        </a:p>
      </dsp:txBody>
      <dsp:txXfrm>
        <a:off x="2040833" y="0"/>
        <a:ext cx="2014333" cy="1544322"/>
      </dsp:txXfrm>
    </dsp:sp>
    <dsp:sp modelId="{D0070814-F5A0-4228-B8F5-987430F86791}">
      <dsp:nvSpPr>
        <dsp:cNvPr id="0" name=""/>
        <dsp:cNvSpPr/>
      </dsp:nvSpPr>
      <dsp:spPr>
        <a:xfrm>
          <a:off x="1530625" y="1544322"/>
          <a:ext cx="3034749" cy="782319"/>
        </a:xfrm>
        <a:prstGeom prst="trapezoid">
          <a:avLst>
            <a:gd name="adj" fmla="val 6521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Ego Needs</a:t>
          </a:r>
          <a:endParaRPr lang="en-US" sz="2800" kern="1200" dirty="0"/>
        </a:p>
      </dsp:txBody>
      <dsp:txXfrm>
        <a:off x="2061706" y="1544322"/>
        <a:ext cx="1972587" cy="782319"/>
      </dsp:txXfrm>
    </dsp:sp>
    <dsp:sp modelId="{5759F055-288A-4664-84F2-0025F1976415}">
      <dsp:nvSpPr>
        <dsp:cNvPr id="0" name=""/>
        <dsp:cNvSpPr/>
      </dsp:nvSpPr>
      <dsp:spPr>
        <a:xfrm>
          <a:off x="1020416" y="2326641"/>
          <a:ext cx="4055166" cy="782319"/>
        </a:xfrm>
        <a:prstGeom prst="trapezoid">
          <a:avLst>
            <a:gd name="adj" fmla="val 65217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Social Needs</a:t>
          </a:r>
          <a:endParaRPr lang="en-US" sz="2800" kern="1200" dirty="0"/>
        </a:p>
      </dsp:txBody>
      <dsp:txXfrm>
        <a:off x="1730070" y="2326641"/>
        <a:ext cx="2635858" cy="782319"/>
      </dsp:txXfrm>
    </dsp:sp>
    <dsp:sp modelId="{24E6B35B-77E2-4497-A156-DAEF4FF27EDD}">
      <dsp:nvSpPr>
        <dsp:cNvPr id="0" name=""/>
        <dsp:cNvSpPr/>
      </dsp:nvSpPr>
      <dsp:spPr>
        <a:xfrm>
          <a:off x="510208" y="3108961"/>
          <a:ext cx="5075583" cy="782319"/>
        </a:xfrm>
        <a:prstGeom prst="trapezoid">
          <a:avLst>
            <a:gd name="adj" fmla="val 65217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Safety Needs</a:t>
          </a:r>
          <a:endParaRPr lang="en-US" sz="2800" kern="1200" dirty="0"/>
        </a:p>
      </dsp:txBody>
      <dsp:txXfrm>
        <a:off x="1398435" y="3108961"/>
        <a:ext cx="3299129" cy="782319"/>
      </dsp:txXfrm>
    </dsp:sp>
    <dsp:sp modelId="{D0B9D29D-F671-432A-B726-3676115F120D}">
      <dsp:nvSpPr>
        <dsp:cNvPr id="0" name=""/>
        <dsp:cNvSpPr/>
      </dsp:nvSpPr>
      <dsp:spPr>
        <a:xfrm>
          <a:off x="0" y="3891280"/>
          <a:ext cx="6096000" cy="782319"/>
        </a:xfrm>
        <a:prstGeom prst="trapezoid">
          <a:avLst>
            <a:gd name="adj" fmla="val 65217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Basic Biological Needs</a:t>
          </a:r>
          <a:endParaRPr lang="en-US" sz="2800" kern="1200" dirty="0"/>
        </a:p>
      </dsp:txBody>
      <dsp:txXfrm>
        <a:off x="1066799" y="3891280"/>
        <a:ext cx="3962400" cy="782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7F3-9257-4998-BB24-4E60D4554DCF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8473-10C8-4E26-B573-3A949B48A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9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7F3-9257-4998-BB24-4E60D4554DCF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8473-10C8-4E26-B573-3A949B48A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1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7F3-9257-4998-BB24-4E60D4554DCF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8473-10C8-4E26-B573-3A949B48A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4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7F3-9257-4998-BB24-4E60D4554DCF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8473-10C8-4E26-B573-3A949B48A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0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7F3-9257-4998-BB24-4E60D4554DCF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8473-10C8-4E26-B573-3A949B48A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9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7F3-9257-4998-BB24-4E60D4554DCF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8473-10C8-4E26-B573-3A949B48A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7F3-9257-4998-BB24-4E60D4554DCF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8473-10C8-4E26-B573-3A949B48A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9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7F3-9257-4998-BB24-4E60D4554DCF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8473-10C8-4E26-B573-3A949B48A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2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7F3-9257-4998-BB24-4E60D4554DCF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8473-10C8-4E26-B573-3A949B48A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3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7F3-9257-4998-BB24-4E60D4554DCF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8473-10C8-4E26-B573-3A949B48A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7F3-9257-4998-BB24-4E60D4554DCF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8473-10C8-4E26-B573-3A949B48A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8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D87F3-9257-4998-BB24-4E60D4554DCF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28473-10C8-4E26-B573-3A949B48A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9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EMPLOYEE MOTIVATION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ARNIANSYAH</a:t>
            </a:r>
          </a:p>
          <a:p>
            <a:r>
              <a:rPr lang="en-US" dirty="0" smtClean="0">
                <a:latin typeface="Berlin Sans FB" pitchFamily="34" charset="0"/>
              </a:rPr>
              <a:t>YUZI WIRAAYU P</a:t>
            </a:r>
            <a:endParaRPr lang="en-US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50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324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ERG Theory</a:t>
            </a:r>
          </a:p>
          <a:p>
            <a:pPr marL="0" indent="0">
              <a:buNone/>
            </a:pP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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tingkatan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pemuasan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dibawahnya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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memampukan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pekerja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termoti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meski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terpenuhi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914401"/>
            <a:ext cx="2085310" cy="182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764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Two-Factors Theory</a:t>
            </a:r>
          </a:p>
          <a:p>
            <a:pPr marL="0" indent="0"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motivasi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kepuasan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 Hygiene Factor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(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hal-hal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berhubungan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langsung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pekerjaan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Bayaran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teman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kerja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dll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    Motivator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(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hal-hal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berkaitan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tugasnya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Seberapa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menarik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pekerjaan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seberapa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besar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kontrol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karyawan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atas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pekerjaannya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00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 Employees Have Achievable goals?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motivasi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(goal setting)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Goal setting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diantaranya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 Specific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 Measurable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 Difficult but Attainable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 Relevant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 Time-Bound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 Employee Participation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95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Are Employees Receiving Feedback On Their Goal Progress?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52596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efektifitas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goal setting,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feedback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disediakan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goal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Self-Regulation Theory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dirinya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3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Employees Rewarded for Achieving Goals?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memotivasi</a:t>
            </a:r>
            <a:r>
              <a:rPr lang="en-US" dirty="0" smtClean="0"/>
              <a:t> agar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operant conditioning</a:t>
            </a:r>
          </a:p>
          <a:p>
            <a:pPr marL="0" indent="0" algn="ctr">
              <a:buNone/>
            </a:pPr>
            <a:r>
              <a:rPr lang="en-US" dirty="0" smtClean="0">
                <a:sym typeface="Wingdings" panose="05000000000000000000" pitchFamily="2" charset="2"/>
              </a:rPr>
              <a:t>“</a:t>
            </a:r>
            <a:r>
              <a:rPr lang="en-US" dirty="0" err="1" smtClean="0">
                <a:sym typeface="Wingdings" panose="05000000000000000000" pitchFamily="2" charset="2"/>
              </a:rPr>
              <a:t>Pegawai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melaksanakan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perilaku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menghasilkan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i="1" dirty="0" smtClean="0">
                <a:sym typeface="Wingdings" panose="05000000000000000000" pitchFamily="2" charset="2"/>
              </a:rPr>
              <a:t>reward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menghindari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perilaku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menghasilkan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i="1" dirty="0" smtClean="0">
                <a:sym typeface="Wingdings" panose="05000000000000000000" pitchFamily="2" charset="2"/>
              </a:rPr>
              <a:t>punishment”</a:t>
            </a:r>
          </a:p>
        </p:txBody>
      </p:sp>
    </p:spTree>
    <p:extLst>
      <p:ext uri="{BB962C8B-B14F-4D97-AF65-F5344CB8AC3E}">
        <p14:creationId xmlns:p14="http://schemas.microsoft.com/office/powerpoint/2010/main" val="923065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6 </a:t>
            </a:r>
            <a:r>
              <a:rPr lang="en-US" sz="3200" dirty="0" err="1" smtClean="0"/>
              <a:t>faktor</a:t>
            </a:r>
            <a:r>
              <a:rPr lang="en-US" sz="3200" dirty="0" smtClean="0"/>
              <a:t> yang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dipertimbangkan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insentif</a:t>
            </a:r>
            <a:r>
              <a:rPr lang="en-US" sz="3200" dirty="0" smtClean="0"/>
              <a:t> yang </a:t>
            </a:r>
            <a:r>
              <a:rPr lang="en-US" sz="3200" dirty="0" err="1" smtClean="0"/>
              <a:t>efektif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156855" y="1995055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Timing of the incentive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56855" y="353291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2. Contingency of the consequences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156855" y="5056909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Type of incentives used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88527" y="35052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 Use of individual-based Vs. group-based incentives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188527" y="5056909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6. Fairness of the reward system (equity) </a:t>
            </a:r>
          </a:p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181600" y="1995055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 Rewards Vs Punishment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73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1. </a:t>
            </a:r>
            <a:r>
              <a:rPr lang="en-US" sz="3600" dirty="0" err="1" smtClean="0"/>
              <a:t>Waktu</a:t>
            </a:r>
            <a:r>
              <a:rPr lang="en-US" sz="3600" dirty="0" smtClean="0"/>
              <a:t> </a:t>
            </a:r>
            <a:r>
              <a:rPr lang="en-US" sz="3600" dirty="0" err="1" smtClean="0"/>
              <a:t>pemberian</a:t>
            </a:r>
            <a:r>
              <a:rPr lang="en-US" sz="3600" dirty="0" smtClean="0"/>
              <a:t> </a:t>
            </a:r>
            <a:r>
              <a:rPr lang="en-US" sz="3600" dirty="0" err="1" smtClean="0"/>
              <a:t>insentif</a:t>
            </a:r>
            <a:r>
              <a:rPr lang="en-US" sz="3600" dirty="0" smtClean="0"/>
              <a:t> (timing of the incentive)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lama, </a:t>
            </a:r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performa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24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2. Contingency of the consequences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Pegawai</a:t>
            </a:r>
            <a:r>
              <a:rPr lang="en-US" dirty="0" smtClean="0"/>
              <a:t> yang </a:t>
            </a:r>
            <a:r>
              <a:rPr lang="en-US" dirty="0" err="1" smtClean="0"/>
              <a:t>diberitahu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reward/</a:t>
            </a:r>
            <a:r>
              <a:rPr lang="en-US" dirty="0" err="1" smtClean="0"/>
              <a:t>punishement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lakunya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Reward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punishment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performa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</a:t>
            </a:r>
            <a:r>
              <a:rPr lang="en-US" dirty="0" err="1" smtClean="0"/>
              <a:t>Sebab-akibat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598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3. </a:t>
            </a:r>
            <a:r>
              <a:rPr lang="en-US" sz="3600" dirty="0" err="1" smtClean="0"/>
              <a:t>Tipe</a:t>
            </a:r>
            <a:r>
              <a:rPr lang="en-US" sz="3600" dirty="0" smtClean="0"/>
              <a:t> </a:t>
            </a:r>
            <a:r>
              <a:rPr lang="en-US" sz="3600" dirty="0" err="1" smtClean="0"/>
              <a:t>insentif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(type of incentives used)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752600" y="1981200"/>
            <a:ext cx="525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Tiap-tiap</a:t>
            </a:r>
            <a:r>
              <a:rPr lang="en-US" sz="2800" dirty="0" smtClean="0"/>
              <a:t> </a:t>
            </a:r>
            <a:r>
              <a:rPr lang="en-US" sz="2800" dirty="0" err="1" smtClean="0"/>
              <a:t>pegawai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values yang </a:t>
            </a:r>
            <a:r>
              <a:rPr lang="en-US" sz="2800" dirty="0" err="1" smtClean="0"/>
              <a:t>berbeda-beda</a:t>
            </a:r>
            <a:endParaRPr lang="en-US" sz="2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838200" y="4343400"/>
            <a:ext cx="2819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Tipe-tipe</a:t>
            </a:r>
            <a:r>
              <a:rPr lang="en-US" sz="2000" b="1" dirty="0" smtClean="0"/>
              <a:t> reward yang </a:t>
            </a:r>
            <a:r>
              <a:rPr lang="en-US" sz="2000" b="1" dirty="0" err="1" smtClean="0"/>
              <a:t>diberikan</a:t>
            </a:r>
            <a:r>
              <a:rPr lang="en-US" sz="2000" b="1" dirty="0" smtClean="0"/>
              <a:t> juga </a:t>
            </a:r>
            <a:r>
              <a:rPr lang="en-US" sz="2000" b="1" dirty="0" err="1" smtClean="0"/>
              <a:t>harus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berbeda-beda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5410200" y="4343400"/>
            <a:ext cx="2819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T</a:t>
            </a:r>
            <a:r>
              <a:rPr lang="en-US" b="1" dirty="0" err="1" smtClean="0"/>
              <a:t>ipe-tipe</a:t>
            </a:r>
            <a:r>
              <a:rPr lang="en-US" b="1" dirty="0" smtClean="0"/>
              <a:t> punishment yang </a:t>
            </a:r>
            <a:r>
              <a:rPr lang="en-US" b="1" dirty="0" err="1" smtClean="0"/>
              <a:t>diberikan</a:t>
            </a:r>
            <a:r>
              <a:rPr lang="en-US" b="1" dirty="0" smtClean="0"/>
              <a:t> juga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berbeda-beda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95500" y="3219450"/>
            <a:ext cx="304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502400" y="3314700"/>
            <a:ext cx="381000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67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err="1" smtClean="0"/>
              <a:t>Premack</a:t>
            </a:r>
            <a:r>
              <a:rPr lang="en-US" i="1" dirty="0" smtClean="0"/>
              <a:t> Principle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Reinforcement </a:t>
            </a:r>
            <a:r>
              <a:rPr lang="en-US" dirty="0" err="1" smtClean="0">
                <a:sym typeface="Wingdings" panose="05000000000000000000" pitchFamily="2" charset="2"/>
              </a:rPr>
              <a:t>bersifat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relatif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Supervisor </a:t>
            </a:r>
            <a:r>
              <a:rPr lang="en-US" dirty="0" err="1" smtClean="0">
                <a:sym typeface="Wingdings" panose="05000000000000000000" pitchFamily="2" charset="2"/>
              </a:rPr>
              <a:t>dapat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memberi</a:t>
            </a:r>
            <a:r>
              <a:rPr lang="en-US" dirty="0" smtClean="0">
                <a:sym typeface="Wingdings" panose="05000000000000000000" pitchFamily="2" charset="2"/>
              </a:rPr>
              <a:t> reinforcement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sesuatu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biasanya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tidak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muncul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sebagai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i="1" dirty="0" err="1" smtClean="0">
                <a:sym typeface="Wingdings" panose="05000000000000000000" pitchFamily="2" charset="2"/>
              </a:rPr>
              <a:t>reinforcer</a:t>
            </a:r>
            <a:endParaRPr lang="en-US" i="1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Manfaat</a:t>
            </a:r>
            <a:r>
              <a:rPr lang="en-US" dirty="0" smtClean="0">
                <a:sym typeface="Wingdings" panose="05000000000000000000" pitchFamily="2" charset="2"/>
              </a:rPr>
              <a:t> : </a:t>
            </a:r>
            <a:r>
              <a:rPr lang="en-US" dirty="0" err="1" smtClean="0">
                <a:sym typeface="Wingdings" panose="05000000000000000000" pitchFamily="2" charset="2"/>
              </a:rPr>
              <a:t>menghemat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biaya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i="1" dirty="0" smtClean="0">
                <a:sym typeface="Wingdings" panose="05000000000000000000" pitchFamily="2" charset="2"/>
              </a:rPr>
              <a:t>Reward </a:t>
            </a:r>
            <a:r>
              <a:rPr lang="en-US" dirty="0" err="1" smtClean="0">
                <a:sym typeface="Wingdings" panose="05000000000000000000" pitchFamily="2" charset="2"/>
              </a:rPr>
              <a:t>ekstrinsik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dapat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menurunkan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motivasi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instrinsik</a:t>
            </a:r>
            <a:r>
              <a:rPr lang="en-US" dirty="0" smtClean="0">
                <a:sym typeface="Wingdings" panose="05000000000000000000" pitchFamily="2" charset="2"/>
              </a:rPr>
              <a:t> (Dickinson, 1989)</a:t>
            </a:r>
            <a:endParaRPr lang="en-US" i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30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an Employee Predisposed to Being Motivated?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305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Self-Esteem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buFont typeface="Wingdings" pitchFamily="2" charset="2"/>
              <a:buChar char="§"/>
            </a:pPr>
            <a:r>
              <a:rPr lang="en-US" sz="2800" i="1" dirty="0" smtClean="0"/>
              <a:t>Consistency Theory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yang self-</a:t>
            </a:r>
            <a:r>
              <a:rPr lang="en-US" sz="2400" dirty="0" err="1" smtClean="0"/>
              <a:t>esteemnya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termotivasi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tampil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yang self-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esteemnya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524" y="4038600"/>
            <a:ext cx="4021767" cy="273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059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Financial Rewards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financial incentive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memotivasi</a:t>
            </a:r>
            <a:r>
              <a:rPr lang="en-US" sz="2400" dirty="0" smtClean="0"/>
              <a:t> </a:t>
            </a:r>
            <a:r>
              <a:rPr lang="en-US" sz="2400" dirty="0" err="1" smtClean="0"/>
              <a:t>performa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yang integral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paket</a:t>
            </a:r>
            <a:r>
              <a:rPr lang="en-US" sz="2400" dirty="0" smtClean="0"/>
              <a:t> </a:t>
            </a:r>
            <a:r>
              <a:rPr lang="en-US" sz="2400" dirty="0" err="1" smtClean="0"/>
              <a:t>kompensasi</a:t>
            </a:r>
            <a:r>
              <a:rPr lang="en-US" sz="2400" dirty="0" smtClean="0"/>
              <a:t> </a:t>
            </a:r>
            <a:r>
              <a:rPr lang="en-US" sz="2400" dirty="0" err="1" smtClean="0"/>
              <a:t>pegawai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Financial rewards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bonus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hadiah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0798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Pengakuan</a:t>
            </a:r>
            <a:r>
              <a:rPr lang="en-US" dirty="0" smtClean="0"/>
              <a:t> (recognition)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i="1" dirty="0" smtClean="0"/>
              <a:t>reward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pegawai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pengakuan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Ada </a:t>
            </a:r>
            <a:r>
              <a:rPr lang="en-US" sz="2400" dirty="0" err="1" smtClean="0"/>
              <a:t>pengakuan</a:t>
            </a:r>
            <a:r>
              <a:rPr lang="en-US" sz="2400" dirty="0" smtClean="0"/>
              <a:t> formal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formal</a:t>
            </a:r>
          </a:p>
          <a:p>
            <a:r>
              <a:rPr lang="en-US" sz="2400" dirty="0" err="1" smtClean="0"/>
              <a:t>Pengakuan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formal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pengakuan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sosial</a:t>
            </a:r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dirty="0" err="1" smtClean="0">
                <a:sym typeface="Wingdings" panose="05000000000000000000" pitchFamily="2" charset="2"/>
              </a:rPr>
              <a:t>Contoh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pengakuan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sosial</a:t>
            </a:r>
            <a:r>
              <a:rPr lang="en-US" sz="2400" dirty="0" smtClean="0">
                <a:sym typeface="Wingdings" panose="05000000000000000000" pitchFamily="2" charset="2"/>
              </a:rPr>
              <a:t> : </a:t>
            </a:r>
            <a:r>
              <a:rPr lang="en-US" sz="2400" dirty="0" err="1" smtClean="0">
                <a:sym typeface="Wingdings" panose="05000000000000000000" pitchFamily="2" charset="2"/>
              </a:rPr>
              <a:t>perhatian</a:t>
            </a:r>
            <a:r>
              <a:rPr lang="en-US" sz="2400" dirty="0" smtClean="0">
                <a:sym typeface="Wingdings" panose="05000000000000000000" pitchFamily="2" charset="2"/>
              </a:rPr>
              <a:t> personal, </a:t>
            </a:r>
            <a:r>
              <a:rPr lang="en-US" sz="2400" dirty="0" err="1" smtClean="0">
                <a:sym typeface="Wingdings" panose="05000000000000000000" pitchFamily="2" charset="2"/>
              </a:rPr>
              <a:t>tanda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persetujuan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ym typeface="Wingdings" panose="05000000000000000000" pitchFamily="2" charset="2"/>
              </a:rPr>
              <a:t>ekspresi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dalam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memberi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apresiasi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9717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T</a:t>
            </a:r>
            <a:r>
              <a:rPr lang="en-US" dirty="0" smtClean="0"/>
              <a:t>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Award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travel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liburan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22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Vs. Group </a:t>
            </a:r>
            <a:r>
              <a:rPr lang="en-US" dirty="0" err="1" smtClean="0"/>
              <a:t>Insentives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incentive plans</a:t>
            </a:r>
          </a:p>
          <a:p>
            <a:pPr lvl="1"/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pPr lvl="1"/>
            <a:r>
              <a:rPr lang="en-US" dirty="0" smtClean="0"/>
              <a:t>Ada 3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:</a:t>
            </a:r>
          </a:p>
          <a:p>
            <a:pPr lvl="2"/>
            <a:r>
              <a:rPr lang="en-US" dirty="0"/>
              <a:t>	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performa</a:t>
            </a:r>
            <a:r>
              <a:rPr lang="en-US" dirty="0"/>
              <a:t> </a:t>
            </a:r>
            <a:r>
              <a:rPr lang="en-US" dirty="0" err="1"/>
              <a:t>individu</a:t>
            </a:r>
            <a:endParaRPr lang="en-US" dirty="0"/>
          </a:p>
          <a:p>
            <a:pPr lvl="2"/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pegawai</a:t>
            </a:r>
            <a:endParaRPr lang="en-US" dirty="0"/>
          </a:p>
          <a:p>
            <a:pPr lvl="2"/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yang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Bentuk</a:t>
            </a:r>
            <a:r>
              <a:rPr lang="en-US" dirty="0" smtClean="0"/>
              <a:t> : </a:t>
            </a:r>
            <a:r>
              <a:rPr lang="en-US" i="1" dirty="0" smtClean="0"/>
              <a:t>pay for performance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merit pay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1056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incentives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Tujuan</a:t>
            </a:r>
            <a:r>
              <a:rPr lang="en-US" dirty="0" smtClean="0"/>
              <a:t> : agar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kesuksesan</a:t>
            </a:r>
            <a:r>
              <a:rPr lang="en-US" dirty="0" smtClean="0"/>
              <a:t>/</a:t>
            </a:r>
            <a:r>
              <a:rPr lang="en-US" dirty="0" err="1" smtClean="0"/>
              <a:t>kegagalan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</a:p>
          <a:p>
            <a:pPr lvl="1"/>
            <a:r>
              <a:rPr lang="en-US" dirty="0" err="1" smtClean="0"/>
              <a:t>Masalah</a:t>
            </a:r>
            <a:r>
              <a:rPr lang="en-US" dirty="0" smtClean="0"/>
              <a:t> : </a:t>
            </a:r>
            <a:r>
              <a:rPr lang="en-US" dirty="0" err="1" smtClean="0"/>
              <a:t>kemalasan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(social loafing) </a:t>
            </a:r>
          </a:p>
          <a:p>
            <a:pPr lvl="1"/>
            <a:r>
              <a:rPr lang="en-US" dirty="0" smtClean="0"/>
              <a:t>Program : </a:t>
            </a:r>
          </a:p>
          <a:p>
            <a:pPr lvl="2"/>
            <a:r>
              <a:rPr lang="en-US" dirty="0" smtClean="0"/>
              <a:t>Profit sharing</a:t>
            </a:r>
          </a:p>
          <a:p>
            <a:pPr lvl="2"/>
            <a:r>
              <a:rPr lang="en-US" dirty="0" smtClean="0"/>
              <a:t>Gainsharing</a:t>
            </a:r>
          </a:p>
          <a:p>
            <a:pPr lvl="2"/>
            <a:r>
              <a:rPr lang="en-US" dirty="0" smtClean="0"/>
              <a:t>Stock options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6654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Expectancy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 3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memprediksi</a:t>
            </a:r>
            <a:r>
              <a:rPr lang="en-US" dirty="0" smtClean="0"/>
              <a:t> level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 :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E = Expectancy</a:t>
            </a:r>
          </a:p>
          <a:p>
            <a:pPr marL="457200" lvl="1" indent="0">
              <a:buNone/>
            </a:pPr>
            <a:r>
              <a:rPr lang="en-US" dirty="0" smtClean="0"/>
              <a:t>I = Instrumentality</a:t>
            </a:r>
          </a:p>
          <a:p>
            <a:pPr marL="457200" lvl="1" indent="0">
              <a:buNone/>
            </a:pPr>
            <a:r>
              <a:rPr lang="en-US" dirty="0" smtClean="0"/>
              <a:t>V = Valence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7000" y="2984500"/>
            <a:ext cx="2438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 = E ( I x V )</a:t>
            </a:r>
          </a:p>
        </p:txBody>
      </p:sp>
    </p:spTree>
    <p:extLst>
      <p:ext uri="{BB962C8B-B14F-4D97-AF65-F5344CB8AC3E}">
        <p14:creationId xmlns:p14="http://schemas.microsoft.com/office/powerpoint/2010/main" val="24165377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Reward Vs. Punishment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Punishment 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(+)  </a:t>
            </a:r>
            <a:r>
              <a:rPr lang="en-US" dirty="0" err="1">
                <a:sym typeface="Wingdings" panose="05000000000000000000" pitchFamily="2" charset="2"/>
              </a:rPr>
              <a:t>menurunkan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perilaku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tidak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diinginkan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bisa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mmberikan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contoh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bagi</a:t>
            </a:r>
            <a:r>
              <a:rPr lang="en-US" dirty="0">
                <a:sym typeface="Wingdings" panose="05000000000000000000" pitchFamily="2" charset="2"/>
              </a:rPr>
              <a:t> pegawai2 lain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( - )  </a:t>
            </a:r>
            <a:r>
              <a:rPr lang="en-US" dirty="0" err="1">
                <a:sym typeface="Wingdings" panose="05000000000000000000" pitchFamily="2" charset="2"/>
              </a:rPr>
              <a:t>mengubah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perilakunya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hanya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sesaat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dapat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menimbulkan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kebencian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>
                <a:sym typeface="Wingdings" panose="05000000000000000000" pitchFamily="2" charset="2"/>
              </a:rPr>
              <a:t>Rewards </a:t>
            </a:r>
            <a:r>
              <a:rPr lang="en-US" dirty="0" err="1" smtClean="0">
                <a:sym typeface="Wingdings" panose="05000000000000000000" pitchFamily="2" charset="2"/>
              </a:rPr>
              <a:t>lebih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efektif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dibanding</a:t>
            </a:r>
            <a:r>
              <a:rPr lang="en-US" dirty="0" smtClean="0">
                <a:sym typeface="Wingdings" panose="05000000000000000000" pitchFamily="2" charset="2"/>
              </a:rPr>
              <a:t> punishment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99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(Equity Theory)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Definisi</a:t>
            </a:r>
            <a:r>
              <a:rPr lang="en-US" sz="2400" dirty="0" smtClean="0"/>
              <a:t> : </a:t>
            </a:r>
            <a:r>
              <a:rPr lang="en-US" sz="2400" dirty="0" err="1" smtClean="0"/>
              <a:t>teori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premis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motivasi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kepuasan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kami </a:t>
            </a:r>
            <a:r>
              <a:rPr lang="en-US" sz="2400" dirty="0" err="1" smtClean="0"/>
              <a:t>percaya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kami </a:t>
            </a:r>
            <a:r>
              <a:rPr lang="en-US" sz="2400" dirty="0" err="1" smtClean="0"/>
              <a:t>diperlakukan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adil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perbandingan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orang lain</a:t>
            </a:r>
          </a:p>
          <a:p>
            <a:r>
              <a:rPr lang="en-US" sz="2400" dirty="0" smtClean="0"/>
              <a:t>Ada 3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:</a:t>
            </a:r>
          </a:p>
          <a:p>
            <a:pPr lvl="1"/>
            <a:r>
              <a:rPr lang="en-US" sz="2000" dirty="0" smtClean="0"/>
              <a:t>Input : </a:t>
            </a:r>
            <a:r>
              <a:rPr lang="en-US" sz="2000" dirty="0" err="1" smtClean="0"/>
              <a:t>komponen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endParaRPr lang="en-US" sz="2000" dirty="0" smtClean="0"/>
          </a:p>
          <a:p>
            <a:pPr lvl="1"/>
            <a:r>
              <a:rPr lang="en-US" sz="2000" dirty="0" smtClean="0"/>
              <a:t>Output : </a:t>
            </a:r>
            <a:r>
              <a:rPr lang="en-US" sz="2000" dirty="0" err="1" smtClean="0"/>
              <a:t>komponen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terima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endParaRPr lang="en-US" sz="2000" dirty="0" smtClean="0"/>
          </a:p>
          <a:p>
            <a:pPr lvl="1"/>
            <a:r>
              <a:rPr lang="en-US" sz="2000" dirty="0" smtClean="0"/>
              <a:t>Input/output ratio : </a:t>
            </a:r>
            <a:r>
              <a:rPr lang="en-US" sz="2000" dirty="0" err="1" smtClean="0"/>
              <a:t>perbandingan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output </a:t>
            </a:r>
            <a:r>
              <a:rPr lang="en-US" sz="2000" dirty="0" err="1" smtClean="0"/>
              <a:t>dan</a:t>
            </a:r>
            <a:r>
              <a:rPr lang="en-US" sz="2000" dirty="0" smtClean="0"/>
              <a:t> input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48690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termotivasi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, </a:t>
            </a:r>
            <a:r>
              <a:rPr lang="en-US" sz="2400" dirty="0" err="1" smtClean="0"/>
              <a:t>nilai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kepuasan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(discrepancy and needs theories)</a:t>
            </a:r>
          </a:p>
          <a:p>
            <a:r>
              <a:rPr lang="en-US" sz="2400" dirty="0" err="1" smtClean="0"/>
              <a:t>Pegawai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, </a:t>
            </a:r>
            <a:r>
              <a:rPr lang="en-US" sz="2400" dirty="0" err="1" smtClean="0"/>
              <a:t>mengerti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setuju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termotivasi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daripada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( goal-setting theory)</a:t>
            </a:r>
          </a:p>
          <a:p>
            <a:r>
              <a:rPr lang="en-US" sz="2400" dirty="0" smtClean="0"/>
              <a:t>Rewards yang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memotivasi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adil</a:t>
            </a:r>
            <a:r>
              <a:rPr lang="en-US" sz="2400" dirty="0" smtClean="0"/>
              <a:t> (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keadilan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dll</a:t>
            </a:r>
            <a:r>
              <a:rPr lang="en-US" sz="2400" dirty="0" smtClean="0"/>
              <a:t> (</a:t>
            </a:r>
            <a:r>
              <a:rPr lang="en-US" sz="2400" dirty="0" err="1" smtClean="0"/>
              <a:t>liat</a:t>
            </a:r>
            <a:r>
              <a:rPr lang="en-US" sz="2400" dirty="0" smtClean="0"/>
              <a:t> di </a:t>
            </a:r>
            <a:r>
              <a:rPr lang="en-US" sz="2400" dirty="0" err="1" smtClean="0"/>
              <a:t>hlm</a:t>
            </a:r>
            <a:r>
              <a:rPr lang="en-US" sz="2400" dirty="0" smtClean="0"/>
              <a:t> 358-359)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0387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Thankyou..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7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48768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Self-esteem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 Chronic Self-Esteem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Perasaan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seseorang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tentang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dirinya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sendiri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 Situational Self-Esteem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Perasaan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seseorang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situasi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tertentu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 Socially Influenced Self-Esteem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Bagaimana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seseorang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merasa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tentang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dirinya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atas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dasar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harapan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    orang lain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69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480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Cara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Self-Esteem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1. Self-Esteem Workshops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2. Experience with Success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3. Supervisor Behavior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3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Intrinsic Motivation</a:t>
            </a:r>
          </a:p>
          <a:p>
            <a:pPr marL="0" indent="0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termotivasi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intrinsik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berusaha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Needs for Achievement and Power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berprestasi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termotivasi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mengerjakan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menantang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termotivasi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orang lain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501" y="4876800"/>
            <a:ext cx="1965917" cy="1978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Have the Employee’s value and Expectations been Met?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1"/>
            <a:ext cx="8458200" cy="5287975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Job Expectations</a:t>
            </a: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Realistic Job Previous (RJP)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pelamar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2" y="2514600"/>
            <a:ext cx="3807823" cy="2423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836" y="2514600"/>
            <a:ext cx="4167091" cy="227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6490"/>
            <a:ext cx="2438400" cy="1721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156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839200" cy="50292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Job Characteristic</a:t>
            </a:r>
          </a:p>
          <a:p>
            <a:pPr marL="0" indent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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Job Characteristic Theory,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menginginkan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bermakna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kesempatan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bertanng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gung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pekerjaannya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feedback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usahanya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 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Pekerjaan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potensi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motivasi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mereka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memung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-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kinkan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karyawan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menggunakan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berbagai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keterampilannya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hasilnya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dihargai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rekan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kerja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orang lain.</a:t>
            </a:r>
            <a:endParaRPr lang="en-US" sz="28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9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49530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Needs, Value, and Wants</a:t>
            </a:r>
          </a:p>
          <a:p>
            <a:pPr marL="0" indent="0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Maslow Needs Hierarchy</a:t>
            </a:r>
          </a:p>
          <a:p>
            <a:pPr marL="457200" lvl="1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457200" lvl="1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86420882"/>
              </p:ext>
            </p:extLst>
          </p:nvPr>
        </p:nvGraphicFramePr>
        <p:xfrm>
          <a:off x="2590800" y="1600200"/>
          <a:ext cx="60960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665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Evaluation of Maslow’s Theory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Lima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tingkatan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Maslow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tingkatan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disarankan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maslow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melewati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tingkatan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Maslow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memprediksi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terpenuhi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19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1040</Words>
  <Application>Microsoft Office PowerPoint</Application>
  <PresentationFormat>On-screen Show (4:3)</PresentationFormat>
  <Paragraphs>181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EMPLOYEE MOTIVATION</vt:lpstr>
      <vt:lpstr>Is an Employee Predisposed to Being Motivated?</vt:lpstr>
      <vt:lpstr>PowerPoint Presentation</vt:lpstr>
      <vt:lpstr>PowerPoint Presentation</vt:lpstr>
      <vt:lpstr>PowerPoint Presentation</vt:lpstr>
      <vt:lpstr>Have the Employee’s value and Expectations been Met?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 Employees Have Achievable goals?</vt:lpstr>
      <vt:lpstr>Are Employees Receiving Feedback On Their Goal Progress?</vt:lpstr>
      <vt:lpstr>Are Employees Rewarded for Achieving Goals?</vt:lpstr>
      <vt:lpstr>6 faktor yang harus dipertimbangkan dalam menentukan program insentif yang efektif</vt:lpstr>
      <vt:lpstr>1. Waktu pemberian insentif (timing of the incentive) </vt:lpstr>
      <vt:lpstr>2. Contingency of the consequences </vt:lpstr>
      <vt:lpstr>3. Tipe insentif yang digunakan (type of incentives used) </vt:lpstr>
      <vt:lpstr>Premack Principle</vt:lpstr>
      <vt:lpstr>Financial Rewards</vt:lpstr>
      <vt:lpstr>Pengakuan (recognition) </vt:lpstr>
      <vt:lpstr>Travel</vt:lpstr>
      <vt:lpstr>Individual Vs. Group Insentives</vt:lpstr>
      <vt:lpstr>Group incentives plans</vt:lpstr>
      <vt:lpstr>Expectancy Theory</vt:lpstr>
      <vt:lpstr>Reward Vs. Punishment</vt:lpstr>
      <vt:lpstr>Teori Keadilan (Equity Theory)</vt:lpstr>
      <vt:lpstr>Penggabungan Teori Motivasi</vt:lpstr>
      <vt:lpstr>Thankyou..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MOTIVATION</dc:title>
  <dc:creator>asus</dc:creator>
  <cp:lastModifiedBy>Yusri</cp:lastModifiedBy>
  <cp:revision>27</cp:revision>
  <dcterms:created xsi:type="dcterms:W3CDTF">2015-10-14T08:19:55Z</dcterms:created>
  <dcterms:modified xsi:type="dcterms:W3CDTF">2015-10-16T14:35:31Z</dcterms:modified>
</cp:coreProperties>
</file>