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69F17-E938-4FAD-A62D-880C32D3FFC9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00237-0726-42BC-9138-230D26605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3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00237-0726-42BC-9138-230D26605A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37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55BC7D-684E-4994-8331-514F036645DA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7A3DEA-2C77-43F1-AC57-DC3D970FBC55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90FA99-B300-43DC-8F48-8515D5E73A75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C3C32F-5F42-43EE-8D7F-884F6CB1A89C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1C6458-52DE-4305-BF90-1F25E8487380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AE4660-53A6-4942-8605-39738549E5DE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1BC00D-D6C7-456D-A97F-DF1CEA070AA5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2B23C0-D968-4393-A567-F1C828E11CCC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00237-0726-42BC-9138-230D26605A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16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50564A-B571-478F-8B6B-63450F8A248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494E89-0426-49E1-8C46-3FDF514E2C4C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FE95DD-0E36-4AD4-840C-F55283685849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03786F-959F-43B4-9F83-9527ECFB1D15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0B9BA2-A69D-4D82-A6F2-B0D7F5F53253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4B546A-E221-41F9-A906-8111BDA4844E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E8B72A-6CDF-4206-96B3-FC344B8BB47F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2BD3-2ACE-4FE7-846F-85014E3879C3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1523-AA6B-4707-BD89-BDE9D993081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2BD3-2ACE-4FE7-846F-85014E3879C3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1523-AA6B-4707-BD89-BDE9D99308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2BD3-2ACE-4FE7-846F-85014E3879C3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1523-AA6B-4707-BD89-BDE9D99308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2BD3-2ACE-4FE7-846F-85014E3879C3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1523-AA6B-4707-BD89-BDE9D99308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2BD3-2ACE-4FE7-846F-85014E3879C3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1523-AA6B-4707-BD89-BDE9D993081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2BD3-2ACE-4FE7-846F-85014E3879C3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1523-AA6B-4707-BD89-BDE9D99308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2BD3-2ACE-4FE7-846F-85014E3879C3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1523-AA6B-4707-BD89-BDE9D993081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2BD3-2ACE-4FE7-846F-85014E3879C3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1523-AA6B-4707-BD89-BDE9D99308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2BD3-2ACE-4FE7-846F-85014E3879C3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1523-AA6B-4707-BD89-BDE9D99308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2BD3-2ACE-4FE7-846F-85014E3879C3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1523-AA6B-4707-BD89-BDE9D993081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2BD3-2ACE-4FE7-846F-85014E3879C3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1523-AA6B-4707-BD89-BDE9D99308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2632BD3-2ACE-4FE7-846F-85014E3879C3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7221523-AA6B-4707-BD89-BDE9D99308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848600" cy="2613025"/>
          </a:xfrm>
        </p:spPr>
        <p:txBody>
          <a:bodyPr/>
          <a:lstStyle/>
          <a:p>
            <a:pPr algn="ctr"/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DESIGNING and evaluating training systems 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581400"/>
            <a:ext cx="6400800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KELOMPOK 6 :</a:t>
            </a:r>
          </a:p>
          <a:p>
            <a:pPr algn="ctr"/>
            <a:r>
              <a:rPr lang="en-US" dirty="0" smtClean="0"/>
              <a:t>KAREL HERMAN</a:t>
            </a:r>
          </a:p>
          <a:p>
            <a:pPr algn="ctr"/>
            <a:r>
              <a:rPr lang="en-US" dirty="0" smtClean="0"/>
              <a:t>THOMAS PANJI .W</a:t>
            </a:r>
          </a:p>
          <a:p>
            <a:pPr algn="ctr"/>
            <a:r>
              <a:rPr lang="en-US" dirty="0" smtClean="0"/>
              <a:t>YUZI WIRAAYU .P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0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2800" dirty="0" smtClean="0"/>
              <a:t>2. </a:t>
            </a:r>
            <a:r>
              <a:rPr lang="en-US" sz="2800" dirty="0" err="1" smtClean="0"/>
              <a:t>Memotivasi</a:t>
            </a:r>
            <a:r>
              <a:rPr lang="en-US" sz="2800" dirty="0" smtClean="0"/>
              <a:t> </a:t>
            </a:r>
            <a:r>
              <a:rPr lang="en-US" sz="2800" dirty="0" err="1"/>
              <a:t>P</a:t>
            </a:r>
            <a:r>
              <a:rPr lang="en-US" sz="2800" dirty="0" err="1" smtClean="0"/>
              <a:t>egawai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/>
              <a:t>B</a:t>
            </a:r>
            <a:r>
              <a:rPr lang="en-US" sz="2800" dirty="0" err="1" smtClean="0"/>
              <a:t>ekerja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/>
              <a:t>B</a:t>
            </a:r>
            <a:r>
              <a:rPr lang="en-US" sz="2800" dirty="0" err="1" smtClean="0"/>
              <a:t>aik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Training</a:t>
            </a:r>
            <a:br>
              <a:rPr lang="en-US" sz="28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insentif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kenaikan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gaji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kesempatan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promosi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dll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Menarik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/ </a:t>
            </a:r>
            <a:r>
              <a:rPr lang="en-US" i="1" dirty="0" smtClean="0">
                <a:sym typeface="Wingdings" panose="05000000000000000000" pitchFamily="2" charset="2"/>
              </a:rPr>
              <a:t>interest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teknik</a:t>
            </a:r>
            <a:r>
              <a:rPr lang="en-US" dirty="0" smtClean="0">
                <a:sym typeface="Wingdings" panose="05000000000000000000" pitchFamily="2" charset="2"/>
              </a:rPr>
              <a:t> training </a:t>
            </a:r>
            <a:r>
              <a:rPr lang="en-US" dirty="0" err="1" smtClean="0">
                <a:sym typeface="Wingdings" panose="05000000000000000000" pitchFamily="2" charset="2"/>
              </a:rPr>
              <a:t>bervariasi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memaksimalkan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partisipasi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peserta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ada</a:t>
            </a:r>
            <a:r>
              <a:rPr lang="en-US" dirty="0" smtClean="0">
                <a:sym typeface="Wingdings" panose="05000000000000000000" pitchFamily="2" charset="2"/>
              </a:rPr>
              <a:t> humor, </a:t>
            </a:r>
            <a:r>
              <a:rPr lang="en-US" dirty="0" err="1" smtClean="0">
                <a:sym typeface="Wingdings" panose="05000000000000000000" pitchFamily="2" charset="2"/>
              </a:rPr>
              <a:t>dll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Memberikan</a:t>
            </a:r>
            <a:r>
              <a:rPr lang="en-US" i="1" dirty="0" smtClean="0">
                <a:sym typeface="Wingdings" panose="05000000000000000000" pitchFamily="2" charset="2"/>
              </a:rPr>
              <a:t> Feedback  </a:t>
            </a:r>
            <a:r>
              <a:rPr lang="en-US" dirty="0" err="1" smtClean="0">
                <a:sym typeface="Wingdings" panose="05000000000000000000" pitchFamily="2" charset="2"/>
              </a:rPr>
              <a:t>mengetahui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kapan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kerjaan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saat</a:t>
            </a:r>
            <a:r>
              <a:rPr lang="en-US" dirty="0" smtClean="0">
                <a:sym typeface="Wingdings" panose="05000000000000000000" pitchFamily="2" charset="2"/>
              </a:rPr>
              <a:t> training </a:t>
            </a:r>
            <a:r>
              <a:rPr lang="en-US" dirty="0" err="1" smtClean="0">
                <a:sym typeface="Wingdings" panose="05000000000000000000" pitchFamily="2" charset="2"/>
              </a:rPr>
              <a:t>itu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benar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atau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salah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555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US" sz="3100" dirty="0" smtClean="0"/>
              <a:t>3. </a:t>
            </a:r>
            <a:r>
              <a:rPr lang="en-US" sz="3100" dirty="0" err="1" smtClean="0"/>
              <a:t>Memotivasi</a:t>
            </a:r>
            <a:r>
              <a:rPr lang="en-US" sz="3100" dirty="0" smtClean="0"/>
              <a:t> </a:t>
            </a:r>
            <a:r>
              <a:rPr lang="en-US" sz="3100" dirty="0" err="1"/>
              <a:t>P</a:t>
            </a:r>
            <a:r>
              <a:rPr lang="en-US" sz="3100" dirty="0" err="1" smtClean="0"/>
              <a:t>egawai</a:t>
            </a:r>
            <a:r>
              <a:rPr lang="en-US" sz="3100" dirty="0" smtClean="0"/>
              <a:t> </a:t>
            </a:r>
            <a:r>
              <a:rPr lang="en-US" sz="3100" dirty="0" err="1" smtClean="0"/>
              <a:t>untuk</a:t>
            </a:r>
            <a:r>
              <a:rPr lang="en-US" sz="3100" dirty="0" smtClean="0"/>
              <a:t> </a:t>
            </a:r>
            <a:r>
              <a:rPr lang="en-US" sz="3100" dirty="0" err="1"/>
              <a:t>M</a:t>
            </a:r>
            <a:r>
              <a:rPr lang="en-US" sz="3100" dirty="0" err="1" smtClean="0"/>
              <a:t>enggunakan</a:t>
            </a:r>
            <a:r>
              <a:rPr lang="en-US" sz="3100" dirty="0" smtClean="0"/>
              <a:t> </a:t>
            </a:r>
            <a:r>
              <a:rPr lang="en-US" sz="3100" dirty="0" err="1"/>
              <a:t>H</a:t>
            </a:r>
            <a:r>
              <a:rPr lang="en-US" sz="3100" dirty="0" err="1" smtClean="0"/>
              <a:t>asil</a:t>
            </a:r>
            <a:r>
              <a:rPr lang="en-US" sz="3100" dirty="0" smtClean="0"/>
              <a:t> Training </a:t>
            </a:r>
            <a:r>
              <a:rPr lang="en-US" sz="3100" dirty="0" err="1" smtClean="0"/>
              <a:t>ke</a:t>
            </a:r>
            <a:r>
              <a:rPr lang="en-US" sz="3100" dirty="0" smtClean="0"/>
              <a:t> </a:t>
            </a:r>
            <a:r>
              <a:rPr lang="en-US" sz="3100" dirty="0" err="1" smtClean="0"/>
              <a:t>dalam</a:t>
            </a:r>
            <a:r>
              <a:rPr lang="en-US" sz="3100" dirty="0" smtClean="0"/>
              <a:t> </a:t>
            </a:r>
            <a:r>
              <a:rPr lang="en-US" sz="3100" dirty="0" err="1"/>
              <a:t>P</a:t>
            </a:r>
            <a:r>
              <a:rPr lang="en-US" sz="3100" dirty="0" err="1" smtClean="0"/>
              <a:t>ekerjaan</a:t>
            </a:r>
            <a:r>
              <a:rPr lang="en-US" sz="3100" dirty="0" smtClean="0"/>
              <a:t> </a:t>
            </a:r>
            <a:r>
              <a:rPr lang="en-US" sz="3100" dirty="0" err="1"/>
              <a:t>M</a:t>
            </a:r>
            <a:r>
              <a:rPr lang="en-US" sz="3100" dirty="0" err="1" smtClean="0"/>
              <a:t>ereka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Faktor-faktor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motivasi</a:t>
            </a:r>
            <a:r>
              <a:rPr lang="en-US" dirty="0" smtClean="0"/>
              <a:t> </a:t>
            </a:r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mengaplikasikan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training 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Suasana</a:t>
            </a:r>
            <a:r>
              <a:rPr lang="en-US" dirty="0" smtClean="0"/>
              <a:t> yang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organiasasi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menajemen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K</a:t>
            </a:r>
            <a:r>
              <a:rPr lang="en-US" dirty="0" err="1" smtClean="0"/>
              <a:t>esempatan</a:t>
            </a:r>
            <a:r>
              <a:rPr lang="en-US" dirty="0" smtClean="0"/>
              <a:t> </a:t>
            </a:r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skills </a:t>
            </a:r>
            <a:r>
              <a:rPr lang="en-US" dirty="0" err="1" smtClean="0"/>
              <a:t>mereka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S</a:t>
            </a:r>
            <a:r>
              <a:rPr lang="en-US" dirty="0" err="1" smtClean="0"/>
              <a:t>emua</a:t>
            </a:r>
            <a:r>
              <a:rPr lang="en-US" dirty="0" smtClean="0"/>
              <a:t> </a:t>
            </a:r>
            <a:r>
              <a:rPr lang="en-US" dirty="0" err="1" smtClean="0"/>
              <a:t>pegawai</a:t>
            </a:r>
            <a:r>
              <a:rPr lang="en-US" dirty="0" smtClean="0"/>
              <a:t> di-training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bersamaan</a:t>
            </a:r>
            <a:r>
              <a:rPr lang="en-US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92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training</a:t>
            </a:r>
          </a:p>
          <a:p>
            <a:endParaRPr lang="en-US" dirty="0" smtClean="0"/>
          </a:p>
          <a:p>
            <a:r>
              <a:rPr lang="en-US" dirty="0" smtClean="0"/>
              <a:t>Ex : </a:t>
            </a:r>
          </a:p>
          <a:p>
            <a:pPr marL="274320" lvl="1" indent="0">
              <a:buNone/>
            </a:pP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belajar</a:t>
            </a:r>
            <a:r>
              <a:rPr lang="en-US" dirty="0" smtClean="0">
                <a:sym typeface="Wingdings" panose="05000000000000000000" pitchFamily="2" charset="2"/>
              </a:rPr>
              <a:t> skill yang </a:t>
            </a:r>
            <a:r>
              <a:rPr lang="en-US" dirty="0" err="1" smtClean="0">
                <a:sym typeface="Wingdings" panose="05000000000000000000" pitchFamily="2" charset="2"/>
              </a:rPr>
              <a:t>nyata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(actual skills), </a:t>
            </a:r>
            <a:r>
              <a:rPr lang="en-US" dirty="0" err="1" smtClean="0">
                <a:sym typeface="Wingdings" panose="05000000000000000000" pitchFamily="2" charset="2"/>
              </a:rPr>
              <a:t>maka</a:t>
            </a:r>
            <a:r>
              <a:rPr lang="en-US" dirty="0" smtClean="0">
                <a:sym typeface="Wingdings" panose="05000000000000000000" pitchFamily="2" charset="2"/>
              </a:rPr>
              <a:t> training yang </a:t>
            </a:r>
            <a:r>
              <a:rPr lang="en-US" dirty="0" err="1" smtClean="0">
                <a:sym typeface="Wingdings" panose="05000000000000000000" pitchFamily="2" charset="2"/>
              </a:rPr>
              <a:t>dapat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dipilih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adalah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metode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simulasi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pPr marL="27432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4485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err="1" smtClean="0"/>
              <a:t>Keputusan</a:t>
            </a:r>
            <a:r>
              <a:rPr lang="en-US" u="sng" dirty="0" smtClean="0"/>
              <a:t> </a:t>
            </a:r>
            <a:r>
              <a:rPr lang="en-US" u="sng" dirty="0" err="1" smtClean="0"/>
              <a:t>Awal</a:t>
            </a:r>
            <a:r>
              <a:rPr lang="en-US" u="sng" dirty="0" smtClean="0"/>
              <a:t> / Initial Decisions</a:t>
            </a:r>
          </a:p>
          <a:p>
            <a:r>
              <a:rPr lang="en-US" dirty="0" err="1" smtClean="0"/>
              <a:t>Siapa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memimpin</a:t>
            </a:r>
            <a:r>
              <a:rPr lang="en-US" dirty="0" smtClean="0"/>
              <a:t> training?</a:t>
            </a:r>
          </a:p>
          <a:p>
            <a:pPr lvl="1"/>
            <a:r>
              <a:rPr lang="en-US" dirty="0" smtClean="0"/>
              <a:t>Internal Trainers</a:t>
            </a:r>
          </a:p>
          <a:p>
            <a:pPr lvl="1"/>
            <a:r>
              <a:rPr lang="en-US" dirty="0" smtClean="0"/>
              <a:t>External Trainers</a:t>
            </a:r>
          </a:p>
          <a:p>
            <a:pPr lvl="1"/>
            <a:r>
              <a:rPr lang="en-US" dirty="0" smtClean="0"/>
              <a:t>Videotapes</a:t>
            </a:r>
          </a:p>
          <a:p>
            <a:pPr lvl="1"/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endParaRPr lang="en-US" dirty="0" smtClean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Menyiapkan</a:t>
            </a:r>
            <a:r>
              <a:rPr lang="en-US" dirty="0" smtClean="0"/>
              <a:t> </a:t>
            </a:r>
            <a:r>
              <a:rPr lang="en-US" i="1" dirty="0" smtClean="0"/>
              <a:t>Classroom Training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6509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Dimana</a:t>
            </a:r>
            <a:r>
              <a:rPr lang="en-US" sz="2800" dirty="0" smtClean="0"/>
              <a:t> training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?</a:t>
            </a:r>
          </a:p>
          <a:p>
            <a:pPr lvl="1"/>
            <a:r>
              <a:rPr lang="en-US" sz="2400" i="1" dirty="0" smtClean="0"/>
              <a:t>On-site locations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err="1" smtClean="0"/>
              <a:t>Keuntungan</a:t>
            </a:r>
            <a:r>
              <a:rPr lang="en-US" sz="2000" dirty="0" smtClean="0"/>
              <a:t> : </a:t>
            </a:r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mahal</a:t>
            </a:r>
            <a:endParaRPr lang="en-US" sz="2000" dirty="0" smtClean="0"/>
          </a:p>
          <a:p>
            <a:pPr lvl="1"/>
            <a:r>
              <a:rPr lang="en-US" sz="2400" i="1" dirty="0" smtClean="0"/>
              <a:t>Off-site locations </a:t>
            </a:r>
            <a:r>
              <a:rPr lang="en-US" sz="2400" dirty="0" smtClean="0"/>
              <a:t>(ex : hotel, </a:t>
            </a:r>
            <a:r>
              <a:rPr lang="en-US" sz="2400" dirty="0" err="1" smtClean="0"/>
              <a:t>universitas</a:t>
            </a:r>
            <a:r>
              <a:rPr lang="en-US" sz="2400" dirty="0" smtClean="0"/>
              <a:t>, </a:t>
            </a:r>
            <a:r>
              <a:rPr lang="en-US" sz="2400" dirty="0" err="1" smtClean="0"/>
              <a:t>pusat</a:t>
            </a:r>
            <a:r>
              <a:rPr lang="en-US" sz="2400" dirty="0" smtClean="0"/>
              <a:t> </a:t>
            </a:r>
            <a:r>
              <a:rPr lang="en-US" sz="2400" dirty="0" err="1" smtClean="0"/>
              <a:t>koferensi</a:t>
            </a:r>
            <a:r>
              <a:rPr lang="en-US" sz="2400" i="1" dirty="0" smtClean="0"/>
              <a:t> /</a:t>
            </a:r>
            <a:r>
              <a:rPr lang="en-US" sz="2400" i="1" dirty="0" err="1" smtClean="0"/>
              <a:t>coference</a:t>
            </a:r>
            <a:r>
              <a:rPr lang="en-US" sz="2400" i="1" dirty="0" smtClean="0"/>
              <a:t> center</a:t>
            </a:r>
            <a:r>
              <a:rPr lang="en-US" sz="2400" dirty="0" smtClean="0"/>
              <a:t>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err="1" smtClean="0"/>
              <a:t>Keuntungan</a:t>
            </a:r>
            <a:r>
              <a:rPr lang="en-US" sz="2000" dirty="0" smtClean="0"/>
              <a:t> :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meninggalkan</a:t>
            </a:r>
            <a:r>
              <a:rPr lang="en-US" sz="2000" dirty="0" smtClean="0"/>
              <a:t> </a:t>
            </a:r>
            <a:r>
              <a:rPr lang="en-US" sz="2000" dirty="0" err="1" smtClean="0"/>
              <a:t>pekerjaannya</a:t>
            </a:r>
            <a:r>
              <a:rPr lang="en-US" sz="2000" dirty="0" smtClean="0"/>
              <a:t> </a:t>
            </a:r>
            <a:r>
              <a:rPr lang="en-US" sz="2000" dirty="0" err="1" smtClean="0"/>
              <a:t>sejenak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berkonsentrasi</a:t>
            </a:r>
            <a:r>
              <a:rPr lang="en-US" sz="2000" dirty="0" smtClean="0"/>
              <a:t>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err="1" smtClean="0"/>
              <a:t>Apabila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training </a:t>
            </a:r>
            <a:r>
              <a:rPr lang="en-US" sz="2000" dirty="0" err="1" smtClean="0"/>
              <a:t>bagus</a:t>
            </a:r>
            <a:r>
              <a:rPr lang="en-US" sz="2000" dirty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ym typeface="Wingdings" panose="05000000000000000000" pitchFamily="2" charset="2"/>
              </a:rPr>
              <a:t>bisa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dijadikan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insentif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bagi</a:t>
            </a:r>
            <a:r>
              <a:rPr lang="en-US" sz="2000" dirty="0" smtClean="0">
                <a:sym typeface="Wingdings" panose="05000000000000000000" pitchFamily="2" charset="2"/>
              </a:rPr>
              <a:t> para </a:t>
            </a:r>
            <a:r>
              <a:rPr lang="en-US" sz="2000" dirty="0" err="1" smtClean="0">
                <a:sym typeface="Wingdings" panose="05000000000000000000" pitchFamily="2" charset="2"/>
              </a:rPr>
              <a:t>pegawai</a:t>
            </a:r>
            <a:r>
              <a:rPr lang="en-US" sz="2000" dirty="0" smtClean="0">
                <a:sym typeface="Wingdings" panose="05000000000000000000" pitchFamily="2" charset="2"/>
              </a:rPr>
              <a:t> agar </a:t>
            </a:r>
            <a:r>
              <a:rPr lang="en-US" sz="2000" dirty="0" err="1" smtClean="0">
                <a:sym typeface="Wingdings" panose="05000000000000000000" pitchFamily="2" charset="2"/>
              </a:rPr>
              <a:t>mereka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mau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menghadiri</a:t>
            </a:r>
            <a:r>
              <a:rPr lang="en-US" sz="2000" dirty="0" smtClean="0">
                <a:sym typeface="Wingdings" panose="05000000000000000000" pitchFamily="2" charset="2"/>
              </a:rPr>
              <a:t> training </a:t>
            </a:r>
            <a:r>
              <a:rPr lang="en-US" sz="2000" dirty="0" err="1" smtClean="0">
                <a:sym typeface="Wingdings" panose="05000000000000000000" pitchFamily="2" charset="2"/>
              </a:rPr>
              <a:t>dan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melakukan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kerja</a:t>
            </a:r>
            <a:r>
              <a:rPr lang="en-US" sz="2000" dirty="0" smtClean="0">
                <a:sym typeface="Wingdings" panose="05000000000000000000" pitchFamily="2" charset="2"/>
              </a:rPr>
              <a:t> yang </a:t>
            </a:r>
            <a:r>
              <a:rPr lang="en-US" sz="2000" dirty="0" err="1" smtClean="0">
                <a:sym typeface="Wingdings" panose="05000000000000000000" pitchFamily="2" charset="2"/>
              </a:rPr>
              <a:t>baik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saat</a:t>
            </a:r>
            <a:r>
              <a:rPr lang="en-US" sz="2000" dirty="0" smtClean="0">
                <a:sym typeface="Wingdings" panose="05000000000000000000" pitchFamily="2" charset="2"/>
              </a:rPr>
              <a:t> training. </a:t>
            </a:r>
            <a:endParaRPr lang="en-US" sz="2000" dirty="0" smtClean="0"/>
          </a:p>
          <a:p>
            <a:pPr lvl="1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Menyiapkan</a:t>
            </a:r>
            <a:r>
              <a:rPr lang="en-US" dirty="0" smtClean="0"/>
              <a:t> </a:t>
            </a:r>
            <a:r>
              <a:rPr lang="en-US" i="1" dirty="0" smtClean="0"/>
              <a:t>Classroom Training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90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Berapa</a:t>
            </a:r>
            <a:r>
              <a:rPr lang="en-US" dirty="0" smtClean="0"/>
              <a:t> lama training </a:t>
            </a:r>
            <a:r>
              <a:rPr lang="en-US" dirty="0" err="1" smtClean="0"/>
              <a:t>seharusnya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?</a:t>
            </a:r>
          </a:p>
          <a:p>
            <a:pPr lvl="1"/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perspektif</a:t>
            </a:r>
            <a:r>
              <a:rPr lang="en-US" sz="2400" dirty="0" smtClean="0"/>
              <a:t> </a:t>
            </a:r>
            <a:r>
              <a:rPr lang="en-US" sz="2400" i="1" dirty="0" smtClean="0"/>
              <a:t>cost-efficiency, </a:t>
            </a:r>
            <a:r>
              <a:rPr lang="en-US" sz="2400" dirty="0" err="1" smtClean="0"/>
              <a:t>sesi</a:t>
            </a:r>
            <a:r>
              <a:rPr lang="en-US" sz="2400" i="1" dirty="0" smtClean="0"/>
              <a:t> </a:t>
            </a:r>
            <a:r>
              <a:rPr lang="en-US" sz="2400" dirty="0" smtClean="0"/>
              <a:t>training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semingu</a:t>
            </a:r>
            <a:r>
              <a:rPr lang="en-US" sz="2400" dirty="0" smtClean="0"/>
              <a:t> </a:t>
            </a:r>
            <a:r>
              <a:rPr lang="en-US" sz="2400" dirty="0" err="1" smtClean="0"/>
              <a:t>penuh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lebih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baik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daripada</a:t>
            </a:r>
            <a:r>
              <a:rPr lang="en-US" sz="2400" dirty="0" smtClean="0"/>
              <a:t> </a:t>
            </a:r>
            <a:r>
              <a:rPr lang="en-US" sz="2400" dirty="0" err="1" smtClean="0"/>
              <a:t>membagi</a:t>
            </a:r>
            <a:r>
              <a:rPr lang="en-US" sz="2400" dirty="0" smtClean="0"/>
              <a:t> training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10 </a:t>
            </a:r>
            <a:r>
              <a:rPr lang="en-US" sz="2400" dirty="0" err="1" smtClean="0"/>
              <a:t>sesi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sebulan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err="1" smtClean="0"/>
              <a:t>Materi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training </a:t>
            </a:r>
            <a:r>
              <a:rPr lang="en-US" sz="2400" dirty="0" err="1" smtClean="0">
                <a:solidFill>
                  <a:srgbClr val="FF0000"/>
                </a:solidFill>
              </a:rPr>
              <a:t>lebih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baik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sedikit</a:t>
            </a:r>
            <a:r>
              <a:rPr lang="en-US" sz="2400" dirty="0" smtClean="0"/>
              <a:t> </a:t>
            </a:r>
            <a:r>
              <a:rPr lang="en-US" sz="2400" dirty="0" err="1" smtClean="0"/>
              <a:t>namun</a:t>
            </a:r>
            <a:r>
              <a:rPr lang="en-US" sz="2400" dirty="0" smtClean="0"/>
              <a:t> </a:t>
            </a:r>
            <a:r>
              <a:rPr lang="en-US" sz="2400" dirty="0" err="1" smtClean="0"/>
              <a:t>terus</a:t>
            </a:r>
            <a:r>
              <a:rPr lang="en-US" sz="2400" dirty="0" smtClean="0"/>
              <a:t> </a:t>
            </a:r>
            <a:r>
              <a:rPr lang="en-US" sz="2400" dirty="0" err="1" smtClean="0"/>
              <a:t>diberikan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periode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 </a:t>
            </a:r>
            <a:r>
              <a:rPr lang="en-US" sz="2400" dirty="0" err="1" smtClean="0"/>
              <a:t>daripada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namun</a:t>
            </a:r>
            <a:r>
              <a:rPr lang="en-US" sz="2400" dirty="0" smtClean="0"/>
              <a:t> </a:t>
            </a:r>
            <a:r>
              <a:rPr lang="en-US" sz="2400" dirty="0" err="1" smtClean="0"/>
              <a:t>diberikan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. (ex : </a:t>
            </a:r>
            <a:r>
              <a:rPr lang="en-US" sz="2400" i="1" dirty="0" smtClean="0"/>
              <a:t>massed versus distributed practice)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Menyiapkan</a:t>
            </a:r>
            <a:r>
              <a:rPr lang="en-US" dirty="0" smtClean="0"/>
              <a:t> </a:t>
            </a:r>
            <a:r>
              <a:rPr lang="en-US" i="1" dirty="0" smtClean="0"/>
              <a:t>Classroom Training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7142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Menyiapkan </a:t>
            </a:r>
            <a:r>
              <a:rPr lang="en-US" altLang="en-US" i="1"/>
              <a:t>Classroom Training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8045280" cy="3977698"/>
          </a:xfrm>
          <a:ln/>
        </p:spPr>
        <p:txBody>
          <a:bodyPr/>
          <a:lstStyle/>
          <a:p>
            <a:pPr marL="391686" indent="-293764">
              <a:buSzPct val="45000"/>
              <a:buFont typeface="StarSymbol" charset="0"/>
              <a:buChar char="●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Mencocokkan training dengan pesertanya</a:t>
            </a:r>
          </a:p>
          <a:p>
            <a:pPr marL="783372" lvl="1" indent="-293764">
              <a:buSzPct val="75000"/>
              <a:buFont typeface="StarSymbol" charset="0"/>
              <a:buChar char="–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Jumlah, demografi, dan kemampuan peserta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1" y="2986874"/>
            <a:ext cx="3566880" cy="280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320" y="3068963"/>
            <a:ext cx="4312800" cy="273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64468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Menyiapkan </a:t>
            </a:r>
            <a:r>
              <a:rPr lang="en-US" altLang="en-US" i="1"/>
              <a:t>Classroom Training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8045280" cy="3977698"/>
          </a:xfrm>
          <a:ln/>
        </p:spPr>
        <p:txBody>
          <a:bodyPr/>
          <a:lstStyle/>
          <a:p>
            <a:pPr marL="391686" indent="-293764">
              <a:buSzPct val="45000"/>
              <a:buFont typeface="StarSymbol" charset="0"/>
              <a:buChar char="●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Mengembangkan kurikulum training</a:t>
            </a:r>
          </a:p>
          <a:p>
            <a:pPr marL="783372" lvl="1" indent="-293764">
              <a:buSzPct val="75000"/>
              <a:buFont typeface="StarSymbol" charset="0"/>
              <a:buChar char="–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Research tentang topik, membuat garis besar training, membuat bahan (powerpoint, handout, video, latihan roleplay etc)</a:t>
            </a:r>
          </a:p>
          <a:p>
            <a:pPr marL="783372" lvl="1" indent="-293764">
              <a:buSzPct val="75000"/>
              <a:buFont typeface="StarSymbol" charset="0"/>
              <a:buChar char="–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Untuk 1 jam traning, butuh 16-50 jam persiapan</a:t>
            </a:r>
          </a:p>
          <a:p>
            <a:pPr marL="391686" indent="-293764">
              <a:buSzPct val="45000"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altLang="en-US"/>
          </a:p>
          <a:p>
            <a:pPr marL="391686" indent="-293764">
              <a:buSzPct val="45000"/>
              <a:buFont typeface="StarSymbol" charset="0"/>
              <a:buChar char="●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Membuat handout</a:t>
            </a:r>
          </a:p>
          <a:p>
            <a:pPr marL="783372" lvl="1" indent="-293764">
              <a:buSzPct val="75000"/>
              <a:buFont typeface="StarSymbol" charset="0"/>
              <a:buChar char="–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Material untuk dibawa pulang peserta</a:t>
            </a:r>
          </a:p>
          <a:p>
            <a:pPr marL="391686" indent="-293764">
              <a:buSzPct val="45000"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altLang="en-US"/>
          </a:p>
          <a:p>
            <a:pPr marL="391686" indent="-293764">
              <a:buSzPct val="45000"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400" y="4478871"/>
            <a:ext cx="1036800" cy="109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98409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Menjalankan Program Training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8045280" cy="3977698"/>
          </a:xfrm>
          <a:ln/>
        </p:spPr>
        <p:txBody>
          <a:bodyPr/>
          <a:lstStyle/>
          <a:p>
            <a:pPr marL="391686" indent="-293764">
              <a:buSzPct val="45000"/>
              <a:buFont typeface="StarSymbol" charset="0"/>
              <a:buChar char="●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Perkenalkan Trainer &amp; Trainingnya</a:t>
            </a:r>
          </a:p>
          <a:p>
            <a:pPr marL="783372" lvl="1" indent="-293764">
              <a:buSzPct val="75000"/>
              <a:buFont typeface="StarSymbol" charset="0"/>
              <a:buChar char="–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Panjangnya tergantung pada panjang training dan seberapa jauh peserta mengenal trainer</a:t>
            </a:r>
          </a:p>
          <a:p>
            <a:pPr marL="783372" lvl="1" indent="-293764">
              <a:buSzPct val="75000"/>
              <a:buFont typeface="StarSymbol" charset="0"/>
              <a:buChar char="–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Bahas tujuan &amp; jadwal training, dan peraturan.</a:t>
            </a:r>
          </a:p>
          <a:p>
            <a:pPr marL="391686" indent="-293764">
              <a:buSzPct val="45000"/>
              <a:buFont typeface="StarSymbol" charset="0"/>
              <a:buChar char="●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Icebreaker &amp; Energizer</a:t>
            </a:r>
          </a:p>
          <a:p>
            <a:pPr marL="783372" lvl="1" indent="-293764">
              <a:buSzPct val="75000"/>
              <a:buFont typeface="StarSymbol" charset="0"/>
              <a:buChar char="–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Ada macam-macam aktivitas icebreaker: perkenalan, cerita lucu, menulis bebas, etc.</a:t>
            </a:r>
          </a:p>
        </p:txBody>
      </p:sp>
    </p:spTree>
    <p:extLst>
      <p:ext uri="{BB962C8B-B14F-4D97-AF65-F5344CB8AC3E}">
        <p14:creationId xmlns:p14="http://schemas.microsoft.com/office/powerpoint/2010/main" val="63546973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Menjalankan Program Training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8045280" cy="3977698"/>
          </a:xfrm>
          <a:ln/>
        </p:spPr>
        <p:txBody>
          <a:bodyPr/>
          <a:lstStyle/>
          <a:p>
            <a:pPr marL="391686" indent="-293764">
              <a:buSzPct val="45000"/>
              <a:buFont typeface="StarSymbol" charset="0"/>
              <a:buChar char="●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Pertimbangan dalam membuat icebreaker</a:t>
            </a:r>
          </a:p>
          <a:p>
            <a:pPr marL="1175057" lvl="2" indent="-260644">
              <a:buSzPct val="45000"/>
              <a:buFont typeface="StarSymbol" charset="0"/>
              <a:buChar char="●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Harus mencapai sebuah tujuan</a:t>
            </a:r>
          </a:p>
          <a:p>
            <a:pPr marL="1175057" lvl="2" indent="-260644">
              <a:buSzPct val="45000"/>
              <a:buFont typeface="StarSymbol" charset="0"/>
              <a:buChar char="●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Panjangnya disesuaikan dengan panjang training</a:t>
            </a:r>
          </a:p>
          <a:p>
            <a:pPr marL="1175057" lvl="2" indent="-260644">
              <a:buSzPct val="45000"/>
              <a:buFont typeface="StarSymbol" charset="0"/>
              <a:buChar char="●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Caranya disesuaikan dengan jenis pesertanya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561" y="3567256"/>
            <a:ext cx="4188960" cy="289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06725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 (</a:t>
            </a:r>
            <a:r>
              <a:rPr lang="en-US" i="1" dirty="0" smtClean="0"/>
              <a:t>Training Needs)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r>
              <a:rPr lang="en-US" dirty="0" err="1">
                <a:sym typeface="Wingdings" panose="05000000000000000000" pitchFamily="2" charset="2"/>
              </a:rPr>
              <a:t>Membuat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needs analysis 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 err="1">
                <a:sym typeface="Wingdings" panose="05000000000000000000" pitchFamily="2" charset="2"/>
              </a:rPr>
              <a:t>analisis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kebutuhan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ym typeface="Wingdings" panose="05000000000000000000" pitchFamily="2" charset="2"/>
              </a:rPr>
              <a:t>untuk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menentukan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jenis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pelatihan</a:t>
            </a:r>
            <a:r>
              <a:rPr lang="en-US" sz="2000" dirty="0" smtClean="0">
                <a:sym typeface="Wingdings" panose="05000000000000000000" pitchFamily="2" charset="2"/>
              </a:rPr>
              <a:t> yang 		</a:t>
            </a:r>
            <a:r>
              <a:rPr lang="en-US" sz="2000" dirty="0" err="1" smtClean="0">
                <a:sym typeface="Wingdings" panose="05000000000000000000" pitchFamily="2" charset="2"/>
              </a:rPr>
              <a:t>seperti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apa</a:t>
            </a:r>
            <a:r>
              <a:rPr lang="en-US" sz="2000" dirty="0" smtClean="0">
                <a:sym typeface="Wingdings" panose="05000000000000000000" pitchFamily="2" charset="2"/>
              </a:rPr>
              <a:t> yang </a:t>
            </a:r>
            <a:r>
              <a:rPr lang="en-US" sz="2000" dirty="0" err="1" smtClean="0">
                <a:sym typeface="Wingdings" panose="05000000000000000000" pitchFamily="2" charset="2"/>
              </a:rPr>
              <a:t>sesuai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dengan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tujuan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organisasi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/ 		</a:t>
            </a:r>
            <a:r>
              <a:rPr lang="en-US" sz="2000" dirty="0" err="1" smtClean="0">
                <a:sym typeface="Wingdings" panose="05000000000000000000" pitchFamily="2" charset="2"/>
              </a:rPr>
              <a:t>perusahaan</a:t>
            </a:r>
            <a:r>
              <a:rPr lang="en-US" sz="2000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3 </a:t>
            </a:r>
            <a:r>
              <a:rPr lang="en-US" dirty="0" err="1" smtClean="0">
                <a:sym typeface="Wingdings" panose="05000000000000000000" pitchFamily="2" charset="2"/>
              </a:rPr>
              <a:t>jenis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analisis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kebutuhan</a:t>
            </a:r>
            <a:r>
              <a:rPr lang="en-US" dirty="0" smtClean="0">
                <a:sym typeface="Wingdings" panose="05000000000000000000" pitchFamily="2" charset="2"/>
              </a:rPr>
              <a:t> :</a:t>
            </a: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10" name="Bent-Up Arrow 9"/>
          <p:cNvSpPr/>
          <p:nvPr/>
        </p:nvSpPr>
        <p:spPr>
          <a:xfrm rot="5400000">
            <a:off x="1333500" y="2362200"/>
            <a:ext cx="762000" cy="6096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2" y="4038600"/>
            <a:ext cx="2488408" cy="193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679" y="3986201"/>
            <a:ext cx="2438400" cy="193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38600"/>
            <a:ext cx="2362200" cy="18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9600" y="4294890"/>
            <a:ext cx="187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Analisis</a:t>
            </a:r>
            <a:r>
              <a:rPr lang="en-US" b="1" dirty="0" smtClean="0"/>
              <a:t> </a:t>
            </a:r>
            <a:r>
              <a:rPr lang="en-US" b="1" dirty="0" err="1" smtClean="0"/>
              <a:t>Organisasi</a:t>
            </a:r>
            <a:endParaRPr lang="en-US" b="1" dirty="0" smtClean="0"/>
          </a:p>
          <a:p>
            <a:pPr algn="ctr"/>
            <a:r>
              <a:rPr lang="en-US" b="1" dirty="0" smtClean="0"/>
              <a:t>(Organizational Analysis)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4491334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Analisis</a:t>
            </a:r>
            <a:r>
              <a:rPr lang="en-US" b="1" dirty="0" smtClean="0"/>
              <a:t> </a:t>
            </a:r>
            <a:r>
              <a:rPr lang="en-US" b="1" dirty="0" err="1" smtClean="0"/>
              <a:t>Tugas</a:t>
            </a:r>
            <a:r>
              <a:rPr lang="en-US" b="1" dirty="0" smtClean="0"/>
              <a:t> (Task Analysis)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96100" y="4432428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Analisis</a:t>
            </a:r>
            <a:r>
              <a:rPr lang="en-US" b="1" dirty="0" smtClean="0"/>
              <a:t> </a:t>
            </a:r>
            <a:r>
              <a:rPr lang="en-US" b="1" dirty="0" err="1" smtClean="0"/>
              <a:t>Individu</a:t>
            </a:r>
            <a:r>
              <a:rPr lang="en-US" b="1" dirty="0" smtClean="0"/>
              <a:t> (Person Analysis)</a:t>
            </a:r>
            <a:endParaRPr lang="en-US" b="1" dirty="0"/>
          </a:p>
        </p:txBody>
      </p:sp>
      <p:sp>
        <p:nvSpPr>
          <p:cNvPr id="15" name="Curved Down Arrow 14"/>
          <p:cNvSpPr/>
          <p:nvPr/>
        </p:nvSpPr>
        <p:spPr>
          <a:xfrm rot="10800000" flipH="1">
            <a:off x="2711016" y="5867397"/>
            <a:ext cx="719425" cy="457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5803035" y="5867397"/>
            <a:ext cx="718416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9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Menjalankan Program Training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8045280" cy="3977698"/>
          </a:xfrm>
          <a:ln/>
        </p:spPr>
        <p:txBody>
          <a:bodyPr/>
          <a:lstStyle/>
          <a:p>
            <a:pPr marL="391686" indent="-293764">
              <a:buSzPct val="45000"/>
              <a:buFont typeface="StarSymbol" charset="0"/>
              <a:buChar char="●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Memberikan presentasi</a:t>
            </a:r>
          </a:p>
          <a:p>
            <a:pPr marL="783372" lvl="1" indent="-293764">
              <a:buSzPct val="75000"/>
              <a:buFont typeface="StarSymbol" charset="0"/>
              <a:buChar char="–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Ikuti tips-tips untuk public speaking</a:t>
            </a:r>
          </a:p>
          <a:p>
            <a:pPr marL="783372" lvl="1" indent="-293764">
              <a:buSzPct val="75000"/>
              <a:buFont typeface="StarSymbol" charset="0"/>
              <a:buChar char="–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Kalau skill yang dipelajari rumit, selain presentasi juga harus ada sesi latihan &amp; role play</a:t>
            </a:r>
          </a:p>
          <a:p>
            <a:pPr marL="783372" lvl="1" indent="-293764">
              <a:buSzPct val="75000"/>
              <a:buFont typeface="StarSymbol" charset="0"/>
              <a:buChar char="–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Kalau material kurang mendalam &amp; perasaan peserta terhadap material itu penting, lakukan diskusi</a:t>
            </a:r>
          </a:p>
        </p:txBody>
      </p:sp>
    </p:spTree>
    <p:extLst>
      <p:ext uri="{BB962C8B-B14F-4D97-AF65-F5344CB8AC3E}">
        <p14:creationId xmlns:p14="http://schemas.microsoft.com/office/powerpoint/2010/main" val="403753646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Latihan Simulasi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8045280" cy="3977698"/>
          </a:xfrm>
          <a:ln/>
        </p:spPr>
        <p:txBody>
          <a:bodyPr/>
          <a:lstStyle/>
          <a:p>
            <a:pPr marL="391686" indent="-293764">
              <a:buSzPct val="45000"/>
              <a:buFont typeface="StarSymbol" charset="0"/>
              <a:buChar char="●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Untuk melatih skill yang dipelajari</a:t>
            </a:r>
          </a:p>
          <a:p>
            <a:pPr marL="391686" indent="-293764">
              <a:buSzPct val="45000"/>
              <a:buFont typeface="StarSymbol" charset="0"/>
              <a:buChar char="●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Peserta dapat merasakan kesukaran dari sebuah proses tanpa resiko</a:t>
            </a:r>
            <a:br>
              <a:rPr lang="en-US" altLang="en-US"/>
            </a:br>
            <a:r>
              <a:rPr lang="en-US" altLang="en-US"/>
              <a:t>pada kinerja perusahaan</a:t>
            </a:r>
          </a:p>
          <a:p>
            <a:pPr marL="391686" indent="-293764">
              <a:buSzPct val="45000"/>
              <a:buFont typeface="StarSymbol" charset="0"/>
              <a:buChar char="●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Hanya efektif apabila </a:t>
            </a:r>
            <a:br>
              <a:rPr lang="en-US" altLang="en-US"/>
            </a:br>
            <a:r>
              <a:rPr lang="en-US" altLang="en-US"/>
              <a:t>bisa mensimulasi keadaan</a:t>
            </a:r>
            <a:br>
              <a:rPr lang="en-US" altLang="en-US"/>
            </a:br>
            <a:r>
              <a:rPr lang="en-US" altLang="en-US"/>
              <a:t> yang sebenarnya secara</a:t>
            </a:r>
            <a:br>
              <a:rPr lang="en-US" altLang="en-US"/>
            </a:br>
            <a:r>
              <a:rPr lang="en-US" altLang="en-US"/>
              <a:t> fisik dan psikologis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560" y="2737728"/>
            <a:ext cx="2737440" cy="373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11231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Menggunakan Case Study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8045280" cy="4864831"/>
          </a:xfrm>
          <a:ln/>
        </p:spPr>
        <p:txBody>
          <a:bodyPr/>
          <a:lstStyle/>
          <a:p>
            <a:pPr marL="391686" indent="-293764">
              <a:buSzPct val="45000"/>
              <a:buFont typeface="StarSymbol" charset="0"/>
              <a:buChar char="●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Menggunakan kasus (nyata atau bayangan) sebagai bahan analisa.</a:t>
            </a:r>
          </a:p>
          <a:p>
            <a:pPr marL="783372" lvl="1" indent="-293764">
              <a:buSzPct val="75000"/>
              <a:buFont typeface="StarSymbol" charset="0"/>
              <a:buChar char="–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Mendiskusikan kasus, mencari solusi yang mungkin, menimbang + dan - dari setiap solusi, dan menyimpulkan solusi mana yang terbaik</a:t>
            </a:r>
          </a:p>
          <a:p>
            <a:pPr marL="391686" indent="-293764">
              <a:buSzPct val="45000"/>
              <a:buFont typeface="StarSymbol" charset="0"/>
              <a:buChar char="●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Paling bagus kasus dari </a:t>
            </a:r>
            <a:r>
              <a:rPr lang="en-US" altLang="en-US" i="1"/>
              <a:t>living case</a:t>
            </a:r>
          </a:p>
          <a:p>
            <a:pPr marL="783372" lvl="1" indent="-293764">
              <a:buSzPct val="75000"/>
              <a:buFont typeface="StarSymbol" charset="0"/>
              <a:buChar char="–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Masalah relevan, solusi dapat digunakan, dan mendorong peserta untuk serius ikut training</a:t>
            </a:r>
          </a:p>
          <a:p>
            <a:pPr marL="391686" indent="-293764">
              <a:buSzPct val="45000"/>
              <a:buFont typeface="StarSymbol" charset="0"/>
              <a:buChar char="●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Jelaskan prinsip yang digunakan untuk menyelesaikan masalah</a:t>
            </a:r>
          </a:p>
        </p:txBody>
      </p:sp>
    </p:spTree>
    <p:extLst>
      <p:ext uri="{BB962C8B-B14F-4D97-AF65-F5344CB8AC3E}">
        <p14:creationId xmlns:p14="http://schemas.microsoft.com/office/powerpoint/2010/main" val="421392581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>
            <a:normAutofit fontScale="90000"/>
          </a:bodyPr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Melatih Skill Interpersonal</a:t>
            </a:r>
            <a:br>
              <a:rPr lang="en-US" altLang="en-US"/>
            </a:br>
            <a:r>
              <a:rPr lang="en-US" altLang="en-US"/>
              <a:t>dengan Role Play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63375"/>
            <a:ext cx="8045280" cy="3977698"/>
          </a:xfrm>
          <a:ln/>
        </p:spPr>
        <p:txBody>
          <a:bodyPr/>
          <a:lstStyle/>
          <a:p>
            <a:pPr marL="391686" indent="-293764">
              <a:buSzPct val="45000"/>
              <a:buFont typeface="StarSymbol" charset="0"/>
              <a:buChar char="●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Peserta diberi sebuah situasi konflik, dan diminta menggunakan apa yang sudah dipelajari untuk memediasi konflik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0" y="3234580"/>
            <a:ext cx="4147200" cy="306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21" y="3234580"/>
            <a:ext cx="3981600" cy="301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87749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>
            <a:normAutofit fontScale="90000"/>
          </a:bodyPr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Melatih Skill Interpersonal</a:t>
            </a:r>
            <a:br>
              <a:rPr lang="en-US" altLang="en-US"/>
            </a:br>
            <a:r>
              <a:rPr lang="en-US" altLang="en-US"/>
              <a:t>dengan Role Play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746904"/>
            <a:ext cx="8045280" cy="3977698"/>
          </a:xfrm>
          <a:ln/>
        </p:spPr>
        <p:txBody>
          <a:bodyPr/>
          <a:lstStyle/>
          <a:p>
            <a:pPr marL="391686" indent="-293764">
              <a:buSzPct val="45000"/>
              <a:buFont typeface="StarSymbol" charset="0"/>
              <a:buChar char="●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Ada variasi, berperan sebagai orang kedua: pegawai berperan sebagai pelanggan yang complain, supervisor sebagai pegawai.</a:t>
            </a:r>
          </a:p>
          <a:p>
            <a:pPr marL="391686" indent="-293764">
              <a:buSzPct val="45000"/>
              <a:buFont typeface="StarSymbol" charset="0"/>
              <a:buChar char="●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Namun, banyak yang malu untuk acting</a:t>
            </a:r>
          </a:p>
          <a:p>
            <a:pPr marL="391686" indent="-293764">
              <a:buSzPct val="45000"/>
              <a:buFont typeface="StarSymbol" charset="0"/>
              <a:buChar char="●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“Real play”: dengan pelanggan nyata</a:t>
            </a:r>
          </a:p>
        </p:txBody>
      </p:sp>
    </p:spTree>
    <p:extLst>
      <p:ext uri="{BB962C8B-B14F-4D97-AF65-F5344CB8AC3E}">
        <p14:creationId xmlns:p14="http://schemas.microsoft.com/office/powerpoint/2010/main" val="97199539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>
            <a:normAutofit fontScale="90000"/>
          </a:bodyPr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Meningkatkan Interpersonal Skill</a:t>
            </a:r>
            <a:br>
              <a:rPr lang="en-US" altLang="en-US"/>
            </a:br>
            <a:r>
              <a:rPr lang="en-US" altLang="en-US"/>
              <a:t>melalui Behavior Modeling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8045280" cy="3977698"/>
          </a:xfrm>
          <a:ln/>
        </p:spPr>
        <p:txBody>
          <a:bodyPr/>
          <a:lstStyle/>
          <a:p>
            <a:pPr marL="391686" indent="-293764">
              <a:buSzPct val="45000"/>
              <a:buFont typeface="StarSymbol" charset="0"/>
              <a:buChar char="●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Peserta melakukan role-play dengan perilaku yang ideal, bukan perilaku yang biasa mereka lakukan</a:t>
            </a:r>
          </a:p>
          <a:p>
            <a:pPr marL="391686" indent="-293764">
              <a:buSzPct val="45000"/>
              <a:buFont typeface="StarSymbol" charset="0"/>
              <a:buChar char="●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Peserta menonton video pegawai menyelesaikan masalah dengan cara yang benar dan salah, lalu role play dengan mengikuti cara benar yang mereka tonton</a:t>
            </a:r>
          </a:p>
          <a:p>
            <a:pPr marL="391686" indent="-293764">
              <a:buSzPct val="45000"/>
              <a:buFont typeface="StarSymbol" charset="0"/>
              <a:buChar char="●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Melatih skill yang generik atau spesifik?</a:t>
            </a:r>
          </a:p>
        </p:txBody>
      </p:sp>
    </p:spTree>
    <p:extLst>
      <p:ext uri="{BB962C8B-B14F-4D97-AF65-F5344CB8AC3E}">
        <p14:creationId xmlns:p14="http://schemas.microsoft.com/office/powerpoint/2010/main" val="387951324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4403">
            <a:normAutofit fontScale="90000"/>
          </a:bodyPr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 sz="3900" b="1"/>
              <a:t>Training Individu melalui Distance Training / Programmed Instruction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990289"/>
            <a:ext cx="8045280" cy="3977698"/>
          </a:xfrm>
          <a:ln/>
        </p:spPr>
        <p:txBody>
          <a:bodyPr/>
          <a:lstStyle/>
          <a:p>
            <a:pPr marL="391686" indent="-293764">
              <a:buSzPct val="45000"/>
              <a:buFont typeface="StarSymbol" charset="0"/>
              <a:buChar char="●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Di classroom training, semua peserta harus belajar dengan kecepatan yang sama. Di distance training, masing-masing belajar dengan kecepatan sendiri-sendiri.</a:t>
            </a:r>
          </a:p>
          <a:p>
            <a:pPr marL="391686" indent="-293764">
              <a:buSzPct val="45000"/>
              <a:buFont typeface="StarSymbol" charset="0"/>
              <a:buChar char="●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Namun, pada distance training ada tekanan untuk melakukan training di waktu pribadi tanpa mengurangi jam kerja.</a:t>
            </a:r>
          </a:p>
        </p:txBody>
      </p:sp>
    </p:spTree>
    <p:extLst>
      <p:ext uri="{BB962C8B-B14F-4D97-AF65-F5344CB8AC3E}">
        <p14:creationId xmlns:p14="http://schemas.microsoft.com/office/powerpoint/2010/main" val="48808527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8"/>
            <a:ext cx="8045280" cy="4948360"/>
          </a:xfrm>
          <a:ln/>
        </p:spPr>
        <p:txBody>
          <a:bodyPr/>
          <a:lstStyle/>
          <a:p>
            <a:pPr marL="391686" indent="-293764">
              <a:buSzPct val="45000"/>
              <a:buFont typeface="StarSymbol" charset="0"/>
              <a:buChar char="●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Keuntungannya:</a:t>
            </a:r>
          </a:p>
          <a:p>
            <a:pPr marL="783372" lvl="1" indent="-293764">
              <a:buSzPct val="75000"/>
              <a:buFont typeface="StarSymbol" charset="0"/>
              <a:buChar char="–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Self-paced + Keterlibatan aktif</a:t>
            </a:r>
          </a:p>
          <a:p>
            <a:pPr marL="783372" lvl="1" indent="-293764">
              <a:buSzPct val="75000"/>
              <a:buFont typeface="StarSymbol" charset="0"/>
              <a:buChar char="–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Informasi disajikan dalam banyak porsi kecil</a:t>
            </a:r>
          </a:p>
          <a:p>
            <a:pPr marL="783372" lvl="1" indent="-293764">
              <a:buSzPct val="75000"/>
              <a:buFont typeface="StarSymbol" charset="0"/>
              <a:buChar char="–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Biaya relatif rendah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120" y="3816401"/>
            <a:ext cx="5022720" cy="265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84671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8045280" cy="3977698"/>
          </a:xfrm>
          <a:ln/>
        </p:spPr>
        <p:txBody>
          <a:bodyPr/>
          <a:lstStyle/>
          <a:p>
            <a:pPr marL="391686" indent="-293764">
              <a:buSzPct val="45000"/>
              <a:buFont typeface="StarSymbol" charset="0"/>
              <a:buChar char="●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Melalui instruksi buku / video</a:t>
            </a:r>
          </a:p>
          <a:p>
            <a:pPr marL="391686" indent="-293764">
              <a:buSzPct val="45000"/>
              <a:buFont typeface="StarSymbol" charset="0"/>
              <a:buChar char="●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Melalui instruksi komputer / web</a:t>
            </a:r>
          </a:p>
          <a:p>
            <a:pPr marL="783372" lvl="1" indent="-293764">
              <a:buSzPct val="75000"/>
              <a:buFont typeface="StarSymbol" charset="0"/>
              <a:buChar char="–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Computer based learning (CBT) &amp; e-learning</a:t>
            </a:r>
          </a:p>
          <a:p>
            <a:pPr marL="783372" lvl="1" indent="-293764">
              <a:buSzPct val="75000"/>
              <a:buFont typeface="StarSymbol" charset="0"/>
              <a:buChar char="–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Video interaktif</a:t>
            </a:r>
          </a:p>
          <a:p>
            <a:pPr marL="783372" lvl="1" indent="-293764">
              <a:buSzPct val="75000"/>
              <a:buFont typeface="StarSymbol" charset="0"/>
              <a:buChar char="–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Webminar &amp; webcast</a:t>
            </a:r>
          </a:p>
          <a:p>
            <a:pPr marL="783372" lvl="1" indent="-293764">
              <a:buSzPct val="75000"/>
              <a:buFont typeface="StarSymbol" charset="0"/>
              <a:buChar char="–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Blog &amp; wiki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120" y="3547093"/>
            <a:ext cx="3456000" cy="259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93603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 b="1"/>
              <a:t>On-the-Job Traning (OJT)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8045280" cy="3977698"/>
          </a:xfrm>
          <a:ln/>
        </p:spPr>
        <p:txBody>
          <a:bodyPr/>
          <a:lstStyle/>
          <a:p>
            <a:pPr marL="391686" indent="-293764">
              <a:buSzPct val="45000"/>
              <a:buFont typeface="StarSymbol" charset="0"/>
              <a:buChar char="●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“Training informal oleh supervisor atau sesama yang berpengalaman selama bekerja”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361" y="2654199"/>
            <a:ext cx="6202080" cy="377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33494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: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faktor-faktor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memfasilitasi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menghambat</a:t>
            </a:r>
            <a:r>
              <a:rPr lang="en-US" dirty="0" smtClean="0"/>
              <a:t> </a:t>
            </a:r>
            <a:r>
              <a:rPr lang="en-US" dirty="0" err="1" smtClean="0"/>
              <a:t>efektivitas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lvl="8"/>
            <a:r>
              <a:rPr lang="en-US" dirty="0" smtClean="0"/>
              <a:t>Fu                                            Establish goals and objectives</a:t>
            </a:r>
          </a:p>
          <a:p>
            <a:pPr lvl="8"/>
            <a:endParaRPr lang="en-US" dirty="0"/>
          </a:p>
          <a:p>
            <a:pPr lvl="8"/>
            <a:r>
              <a:rPr lang="en-US" dirty="0" smtClean="0"/>
              <a:t>                                                    Economic analysis</a:t>
            </a:r>
          </a:p>
          <a:p>
            <a:pPr lvl="8"/>
            <a:endParaRPr lang="en-US" dirty="0"/>
          </a:p>
          <a:p>
            <a:pPr lvl="8"/>
            <a:r>
              <a:rPr lang="en-US" dirty="0" smtClean="0"/>
              <a:t>                                                      </a:t>
            </a:r>
            <a:r>
              <a:rPr lang="en-US" dirty="0" err="1"/>
              <a:t>P</a:t>
            </a:r>
            <a:r>
              <a:rPr lang="en-US" dirty="0" err="1" smtClean="0"/>
              <a:t>ersonpower</a:t>
            </a:r>
            <a:r>
              <a:rPr lang="en-US" dirty="0" smtClean="0"/>
              <a:t> analysis and planning</a:t>
            </a:r>
          </a:p>
          <a:p>
            <a:pPr lvl="8"/>
            <a:endParaRPr lang="en-US" dirty="0"/>
          </a:p>
          <a:p>
            <a:pPr lvl="8"/>
            <a:r>
              <a:rPr lang="en-US" dirty="0" smtClean="0"/>
              <a:t>                                                 Climate and attitude surveys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06438"/>
            <a:ext cx="2488408" cy="193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97" y="3414423"/>
            <a:ext cx="200501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401291" y="32766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619500" y="37338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671455" y="42672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408219" y="4745903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5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Belajar melalui Modeling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8045280" cy="3977698"/>
          </a:xfrm>
          <a:ln/>
        </p:spPr>
        <p:txBody>
          <a:bodyPr/>
          <a:lstStyle/>
          <a:p>
            <a:pPr marL="391686" indent="-293764">
              <a:buSzPct val="45000"/>
              <a:buFont typeface="StarSymbol" charset="0"/>
              <a:buChar char="●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a.k.a social learning: belajar dengan melihat orang lain melakukan sesuatu</a:t>
            </a:r>
          </a:p>
          <a:p>
            <a:pPr marL="391686" indent="-293764">
              <a:buSzPct val="45000"/>
              <a:buFont typeface="StarSymbol" charset="0"/>
              <a:buChar char="●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Karakteritik model</a:t>
            </a:r>
          </a:p>
          <a:p>
            <a:pPr marL="783372" lvl="1" indent="-293764">
              <a:buSzPct val="75000"/>
              <a:buFont typeface="StarSymbol" charset="0"/>
              <a:buChar char="–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Orang yang </a:t>
            </a:r>
            <a:r>
              <a:rPr lang="en-US" altLang="en-US" i="1"/>
              <a:t>similar</a:t>
            </a:r>
            <a:r>
              <a:rPr lang="en-US" altLang="en-US"/>
              <a:t>, </a:t>
            </a:r>
            <a:r>
              <a:rPr lang="en-US" altLang="en-US" i="1"/>
              <a:t>successful</a:t>
            </a:r>
            <a:r>
              <a:rPr lang="en-US" altLang="en-US"/>
              <a:t>, punya </a:t>
            </a:r>
            <a:r>
              <a:rPr lang="en-US" altLang="en-US" i="1"/>
              <a:t>status</a:t>
            </a:r>
            <a:r>
              <a:rPr lang="en-US" altLang="en-US"/>
              <a:t>.</a:t>
            </a:r>
          </a:p>
          <a:p>
            <a:pPr marL="391686" indent="-293764">
              <a:buSzPct val="45000"/>
              <a:buFont typeface="StarSymbol" charset="0"/>
              <a:buChar char="●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Karakteristik observer</a:t>
            </a:r>
          </a:p>
          <a:p>
            <a:pPr marL="783372" lvl="1" indent="-293764">
              <a:buSzPct val="75000"/>
              <a:buFont typeface="StarSymbol" charset="0"/>
              <a:buChar char="–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Tiga syarat: </a:t>
            </a:r>
            <a:r>
              <a:rPr lang="en-US" altLang="en-US" i="1"/>
              <a:t>attention</a:t>
            </a:r>
            <a:r>
              <a:rPr lang="en-US" altLang="en-US"/>
              <a:t> (observer memperhatikan model), </a:t>
            </a:r>
            <a:r>
              <a:rPr lang="en-US" altLang="en-US" i="1"/>
              <a:t>retain</a:t>
            </a:r>
            <a:r>
              <a:rPr lang="en-US" altLang="en-US"/>
              <a:t> informasi (mengingat apa yang dilihat), </a:t>
            </a:r>
            <a:r>
              <a:rPr lang="en-US" altLang="en-US" i="1"/>
              <a:t>reproduce</a:t>
            </a:r>
            <a:r>
              <a:rPr lang="en-US" altLang="en-US"/>
              <a:t> perilaku</a:t>
            </a:r>
          </a:p>
        </p:txBody>
      </p:sp>
    </p:spTree>
    <p:extLst>
      <p:ext uri="{BB962C8B-B14F-4D97-AF65-F5344CB8AC3E}">
        <p14:creationId xmlns:p14="http://schemas.microsoft.com/office/powerpoint/2010/main" val="210458070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Conducting On-the-Job-Training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07864" y="1609860"/>
            <a:ext cx="6957425" cy="4301363"/>
          </a:xfrm>
        </p:spPr>
        <p:txBody>
          <a:bodyPr>
            <a:noAutofit/>
          </a:bodyPr>
          <a:lstStyle/>
          <a:p>
            <a:r>
              <a:rPr lang="id-ID" sz="2800" dirty="0" smtClean="0"/>
              <a:t>Learning by Modeling Others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sz="2400" dirty="0" smtClean="0"/>
              <a:t>Characteristics of the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sz="2400" dirty="0" smtClean="0"/>
              <a:t>Characteristics of the Observer</a:t>
            </a:r>
            <a:endParaRPr lang="id-ID" sz="2400" dirty="0"/>
          </a:p>
          <a:p>
            <a:r>
              <a:rPr lang="id-ID" sz="2800" dirty="0" smtClean="0"/>
              <a:t>Learning Through Job Rotation</a:t>
            </a:r>
          </a:p>
          <a:p>
            <a:r>
              <a:rPr lang="id-ID" sz="2800" dirty="0" smtClean="0"/>
              <a:t>Learning Through Apprentice Training</a:t>
            </a:r>
          </a:p>
          <a:p>
            <a:r>
              <a:rPr lang="id-ID" sz="2800" dirty="0" smtClean="0"/>
              <a:t>Learning Through Coaching and Mentoring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sz="2400" dirty="0" smtClean="0"/>
              <a:t>Coaching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sz="2400" dirty="0" smtClean="0"/>
              <a:t>Mentoring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sz="2400" dirty="0" smtClean="0"/>
              <a:t>Performance Appraisal</a:t>
            </a:r>
          </a:p>
        </p:txBody>
      </p:sp>
    </p:spTree>
    <p:extLst>
      <p:ext uri="{BB962C8B-B14F-4D97-AF65-F5344CB8AC3E}">
        <p14:creationId xmlns:p14="http://schemas.microsoft.com/office/powerpoint/2010/main" val="752763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Ensuring Transfer of Training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53" y="2122935"/>
            <a:ext cx="6910247" cy="2886947"/>
          </a:xfrm>
        </p:spPr>
      </p:pic>
    </p:spTree>
    <p:extLst>
      <p:ext uri="{BB962C8B-B14F-4D97-AF65-F5344CB8AC3E}">
        <p14:creationId xmlns:p14="http://schemas.microsoft.com/office/powerpoint/2010/main" val="1111369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Putting It All Together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training is to be the desired intervention, several factors will affect </a:t>
            </a:r>
            <a:r>
              <a:rPr lang="en-US" dirty="0" smtClean="0"/>
              <a:t>its</a:t>
            </a: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success:</a:t>
            </a:r>
          </a:p>
          <a:p>
            <a:pPr lvl="1"/>
            <a:r>
              <a:rPr lang="id-ID" dirty="0" smtClean="0"/>
              <a:t>Employees must have the skills and abilities to complete the training successfully.</a:t>
            </a:r>
          </a:p>
          <a:p>
            <a:pPr lvl="1"/>
            <a:r>
              <a:rPr lang="id-ID" dirty="0" smtClean="0"/>
              <a:t>That should be minimal outside factors (Work or Family Problems) that might distract the employee</a:t>
            </a:r>
          </a:p>
          <a:p>
            <a:pPr lvl="1"/>
            <a:r>
              <a:rPr lang="id-ID" dirty="0" smtClean="0"/>
              <a:t>Employees must be motivated to learn</a:t>
            </a:r>
            <a:r>
              <a:rPr lang="id-ID" dirty="0"/>
              <a:t>	</a:t>
            </a:r>
            <a:endParaRPr lang="id-ID" dirty="0" smtClean="0"/>
          </a:p>
          <a:p>
            <a:pPr lvl="1"/>
            <a:r>
              <a:rPr lang="id-ID" dirty="0" smtClean="0"/>
              <a:t>The training method must be a good match for employee’s learning style, ability, and personality.</a:t>
            </a:r>
          </a:p>
          <a:p>
            <a:pPr lvl="1"/>
            <a:r>
              <a:rPr lang="id-ID" dirty="0" smtClean="0"/>
              <a:t>The training method must be a good match for the type of material being learned</a:t>
            </a:r>
          </a:p>
          <a:p>
            <a:pPr lvl="1"/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15876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Evaluation of Training Results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Reaserch Designs for Evaluation</a:t>
            </a:r>
          </a:p>
          <a:p>
            <a:r>
              <a:rPr lang="id-ID" dirty="0" smtClean="0"/>
              <a:t>Evaluation Criteria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 smtClean="0"/>
              <a:t>Content Validity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 smtClean="0"/>
              <a:t>Employee Reactions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 smtClean="0"/>
              <a:t>Employee Learning</a:t>
            </a:r>
          </a:p>
          <a:p>
            <a:r>
              <a:rPr lang="id-ID" dirty="0" smtClean="0"/>
              <a:t>Application of Training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 smtClean="0"/>
              <a:t>Business Impact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 smtClean="0"/>
              <a:t>Return on Investment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3798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: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tugas-tugas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pegawai</a:t>
            </a:r>
            <a:r>
              <a:rPr lang="en-US" dirty="0" smtClean="0"/>
              <a:t>,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tsb</a:t>
            </a:r>
            <a:r>
              <a:rPr lang="en-US" dirty="0" smtClean="0"/>
              <a:t> </a:t>
            </a:r>
            <a:r>
              <a:rPr lang="en-US" dirty="0" err="1" smtClean="0"/>
              <a:t>dikerjakan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mengerjakan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Task Analysis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: </a:t>
            </a:r>
          </a:p>
          <a:p>
            <a:pPr lvl="8"/>
            <a:r>
              <a:rPr lang="en-US" sz="1800" dirty="0" err="1" smtClean="0"/>
              <a:t>Daftar</a:t>
            </a:r>
            <a:r>
              <a:rPr lang="en-US" sz="1800" dirty="0" smtClean="0"/>
              <a:t> </a:t>
            </a:r>
            <a:r>
              <a:rPr lang="en-US" sz="1800" dirty="0" err="1" smtClean="0"/>
              <a:t>tugas-tugas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kolom</a:t>
            </a:r>
            <a:r>
              <a:rPr lang="en-US" sz="1800" dirty="0" smtClean="0"/>
              <a:t> </a:t>
            </a:r>
            <a:r>
              <a:rPr lang="en-US" sz="1800" dirty="0" err="1" smtClean="0"/>
              <a:t>pertama</a:t>
            </a:r>
            <a:endParaRPr lang="en-US" sz="1800" dirty="0" smtClean="0"/>
          </a:p>
          <a:p>
            <a:pPr lvl="8"/>
            <a:r>
              <a:rPr lang="en-US" sz="1800" dirty="0" err="1" smtClean="0"/>
              <a:t>Bagaimana</a:t>
            </a:r>
            <a:r>
              <a:rPr lang="en-US" sz="1800" dirty="0" smtClean="0"/>
              <a:t> </a:t>
            </a:r>
            <a:r>
              <a:rPr lang="en-US" sz="1800" dirty="0" err="1" smtClean="0"/>
              <a:t>tugas</a:t>
            </a:r>
            <a:r>
              <a:rPr lang="en-US" sz="1800" dirty="0" smtClean="0"/>
              <a:t> </a:t>
            </a:r>
            <a:r>
              <a:rPr lang="en-US" sz="1800" dirty="0" err="1" smtClean="0"/>
              <a:t>tsb</a:t>
            </a:r>
            <a:r>
              <a:rPr lang="en-US" sz="1800" dirty="0" smtClean="0"/>
              <a:t> </a:t>
            </a:r>
            <a:r>
              <a:rPr lang="en-US" sz="1800" dirty="0" err="1" smtClean="0"/>
              <a:t>dipelajari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kolom</a:t>
            </a:r>
            <a:r>
              <a:rPr lang="en-US" sz="1800" dirty="0" smtClean="0"/>
              <a:t> </a:t>
            </a:r>
            <a:r>
              <a:rPr lang="en-US" sz="1800" dirty="0" err="1" smtClean="0"/>
              <a:t>kedua</a:t>
            </a:r>
            <a:endParaRPr lang="en-US" sz="1800" dirty="0" smtClean="0"/>
          </a:p>
          <a:p>
            <a:pPr marL="1737360" lvl="8" indent="0">
              <a:buNone/>
            </a:pPr>
            <a:r>
              <a:rPr lang="en-US" sz="1800" b="1" dirty="0" smtClean="0"/>
              <a:t>(</a:t>
            </a:r>
            <a:r>
              <a:rPr lang="en-US" sz="1800" b="1" dirty="0" err="1" smtClean="0"/>
              <a:t>lihat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tabel</a:t>
            </a:r>
            <a:r>
              <a:rPr lang="en-US" sz="1800" b="1" dirty="0" smtClean="0"/>
              <a:t> 8.2 di </a:t>
            </a:r>
            <a:r>
              <a:rPr lang="en-US" sz="1800" b="1" dirty="0" err="1" smtClean="0"/>
              <a:t>hlm</a:t>
            </a:r>
            <a:r>
              <a:rPr lang="en-US" sz="1800" b="1" dirty="0" smtClean="0"/>
              <a:t>. 290)</a:t>
            </a:r>
          </a:p>
          <a:p>
            <a:pPr marL="1737360" lvl="8" indent="0">
              <a:buNone/>
            </a:pPr>
            <a:endParaRPr lang="en-US" sz="1800" b="1" dirty="0"/>
          </a:p>
          <a:p>
            <a:pPr marL="1737360" lvl="8" indent="0">
              <a:buNone/>
            </a:pPr>
            <a:r>
              <a:rPr lang="en-US" sz="1800" b="1" dirty="0" smtClean="0"/>
              <a:t>                               </a:t>
            </a:r>
            <a:r>
              <a:rPr lang="en-US" sz="1800" dirty="0" smtClean="0"/>
              <a:t>task inventories</a:t>
            </a:r>
          </a:p>
          <a:p>
            <a:pPr marL="1737360" lvl="8" indent="0">
              <a:buNone/>
            </a:pPr>
            <a:r>
              <a:rPr lang="en-US" sz="1800" b="1" dirty="0"/>
              <a:t>	</a:t>
            </a:r>
            <a:r>
              <a:rPr lang="en-US" sz="1800" b="1" dirty="0" smtClean="0"/>
              <a:t>		 </a:t>
            </a:r>
            <a:r>
              <a:rPr lang="en-US" sz="1800" dirty="0" smtClean="0"/>
              <a:t>interviews</a:t>
            </a:r>
          </a:p>
          <a:p>
            <a:pPr marL="1737360" lvl="8" indent="0">
              <a:buNone/>
            </a:pPr>
            <a:r>
              <a:rPr lang="en-US" sz="1800" b="1" dirty="0"/>
              <a:t>	</a:t>
            </a:r>
            <a:r>
              <a:rPr lang="en-US" sz="1800" b="1" dirty="0" smtClean="0"/>
              <a:t>		</a:t>
            </a:r>
            <a:r>
              <a:rPr lang="en-US" sz="1800" dirty="0" smtClean="0"/>
              <a:t>   performance appraisals</a:t>
            </a:r>
          </a:p>
          <a:p>
            <a:pPr marL="1737360" lvl="8" indent="0">
              <a:buNone/>
            </a:pPr>
            <a:r>
              <a:rPr lang="en-US" sz="1800" b="1" dirty="0"/>
              <a:t>	</a:t>
            </a:r>
            <a:r>
              <a:rPr lang="en-US" sz="1800" b="1" dirty="0" smtClean="0"/>
              <a:t>		    </a:t>
            </a:r>
            <a:r>
              <a:rPr lang="en-US" sz="1800" dirty="0" smtClean="0"/>
              <a:t>observation</a:t>
            </a:r>
          </a:p>
          <a:p>
            <a:pPr marL="1737360" lvl="8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	  job descriptions</a:t>
            </a:r>
            <a:endParaRPr lang="en-US" sz="1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95800"/>
            <a:ext cx="2438400" cy="193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3156" y="5000932"/>
            <a:ext cx="1763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Analisis</a:t>
            </a:r>
            <a:r>
              <a:rPr lang="en-US" b="1" dirty="0"/>
              <a:t> </a:t>
            </a:r>
            <a:r>
              <a:rPr lang="en-US" b="1" dirty="0" err="1"/>
              <a:t>Tugas</a:t>
            </a:r>
            <a:r>
              <a:rPr lang="en-US" b="1" dirty="0"/>
              <a:t> (Task Analysis)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124200" y="47244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276600" y="5021714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29000" y="53340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401291" y="57150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276600" y="60198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80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: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yang </a:t>
            </a:r>
            <a:r>
              <a:rPr lang="en-US" dirty="0" err="1" smtClean="0"/>
              <a:t>membutuhkan</a:t>
            </a:r>
            <a:r>
              <a:rPr lang="en-US" dirty="0" smtClean="0"/>
              <a:t> training. </a:t>
            </a:r>
          </a:p>
          <a:p>
            <a:endParaRPr lang="en-US" dirty="0" smtClean="0"/>
          </a:p>
          <a:p>
            <a:endParaRPr lang="en-US" dirty="0" smtClean="0"/>
          </a:p>
          <a:p>
            <a:pPr lvl="8"/>
            <a:endParaRPr lang="en-US" dirty="0" smtClean="0"/>
          </a:p>
          <a:p>
            <a:pPr lvl="8"/>
            <a:r>
              <a:rPr lang="en-US" dirty="0" smtClean="0"/>
              <a:t>                                                performance appraisals</a:t>
            </a:r>
          </a:p>
          <a:p>
            <a:pPr lvl="8"/>
            <a:r>
              <a:rPr lang="en-US" dirty="0"/>
              <a:t> </a:t>
            </a:r>
            <a:r>
              <a:rPr lang="en-US" dirty="0" smtClean="0"/>
              <a:t>                                                   surveys</a:t>
            </a:r>
          </a:p>
          <a:p>
            <a:pPr lvl="8"/>
            <a:endParaRPr lang="en-US" dirty="0" smtClean="0"/>
          </a:p>
          <a:p>
            <a:pPr lvl="8"/>
            <a:r>
              <a:rPr lang="en-US" dirty="0"/>
              <a:t> </a:t>
            </a:r>
            <a:r>
              <a:rPr lang="en-US" dirty="0" smtClean="0"/>
              <a:t>                                                     interviews </a:t>
            </a:r>
          </a:p>
          <a:p>
            <a:pPr lvl="8"/>
            <a:r>
              <a:rPr lang="en-US" dirty="0"/>
              <a:t> </a:t>
            </a:r>
            <a:r>
              <a:rPr lang="en-US" dirty="0" smtClean="0"/>
              <a:t>                                                      skill and knowledge testing</a:t>
            </a:r>
          </a:p>
          <a:p>
            <a:pPr lvl="8"/>
            <a:r>
              <a:rPr lang="en-US" dirty="0"/>
              <a:t> </a:t>
            </a:r>
            <a:r>
              <a:rPr lang="en-US" dirty="0" smtClean="0"/>
              <a:t>                                                 critical </a:t>
            </a:r>
            <a:r>
              <a:rPr lang="en-US" dirty="0" err="1" smtClean="0"/>
              <a:t>insidents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72" y="3180282"/>
            <a:ext cx="235902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31845" y="3566877"/>
            <a:ext cx="1706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Analisis</a:t>
            </a:r>
            <a:r>
              <a:rPr lang="en-US" b="1" dirty="0"/>
              <a:t> </a:t>
            </a:r>
            <a:r>
              <a:rPr lang="en-US" b="1" dirty="0" err="1"/>
              <a:t>Individu</a:t>
            </a:r>
            <a:r>
              <a:rPr lang="en-US" b="1" dirty="0"/>
              <a:t> (Person Analysis)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810000" y="35814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962400" y="38862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114800" y="43434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038600" y="45720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886200" y="4800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9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229600" cy="5867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yang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smtClean="0"/>
              <a:t>training,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cara2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kor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(performance appraisals)</a:t>
            </a:r>
          </a:p>
          <a:p>
            <a:pPr lvl="1"/>
            <a:r>
              <a:rPr lang="en-US" sz="1800" dirty="0" err="1" smtClean="0"/>
              <a:t>Kelebihan</a:t>
            </a:r>
            <a:r>
              <a:rPr lang="en-US" sz="1800" dirty="0" smtClean="0"/>
              <a:t> : </a:t>
            </a:r>
            <a:r>
              <a:rPr lang="en-US" sz="1800" dirty="0" err="1" smtClean="0"/>
              <a:t>bisa</a:t>
            </a:r>
            <a:r>
              <a:rPr lang="en-US" sz="1800" dirty="0" smtClean="0"/>
              <a:t> </a:t>
            </a:r>
            <a:r>
              <a:rPr lang="en-US" sz="1800" dirty="0" err="1" smtClean="0"/>
              <a:t>lihat</a:t>
            </a:r>
            <a:r>
              <a:rPr lang="en-US" sz="1800" dirty="0" smtClean="0"/>
              <a:t> </a:t>
            </a:r>
            <a:r>
              <a:rPr lang="en-US" sz="1800" dirty="0" err="1" smtClean="0"/>
              <a:t>skor</a:t>
            </a:r>
            <a:r>
              <a:rPr lang="en-US" sz="1800" dirty="0" smtClean="0"/>
              <a:t> </a:t>
            </a:r>
            <a:r>
              <a:rPr lang="en-US" sz="1800" dirty="0" err="1" smtClean="0"/>
              <a:t>pegawai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mudah</a:t>
            </a:r>
            <a:endParaRPr lang="en-US" sz="1800" dirty="0" smtClean="0"/>
          </a:p>
          <a:p>
            <a:pPr lvl="1"/>
            <a:r>
              <a:rPr lang="en-US" sz="1800" dirty="0" err="1" smtClean="0"/>
              <a:t>Kekurangan</a:t>
            </a:r>
            <a:r>
              <a:rPr lang="en-US" sz="1800" dirty="0" smtClean="0"/>
              <a:t> : rating errors, </a:t>
            </a:r>
            <a:r>
              <a:rPr lang="en-US" sz="1800" dirty="0" err="1" smtClean="0"/>
              <a:t>hasil</a:t>
            </a:r>
            <a:r>
              <a:rPr lang="en-US" sz="1800" dirty="0" smtClean="0"/>
              <a:t> </a:t>
            </a:r>
            <a:r>
              <a:rPr lang="en-US" sz="1800" dirty="0" err="1" smtClean="0"/>
              <a:t>skor</a:t>
            </a:r>
            <a:r>
              <a:rPr lang="en-US" sz="1800" dirty="0" smtClean="0"/>
              <a:t> </a:t>
            </a:r>
            <a:r>
              <a:rPr lang="en-US" sz="1800" dirty="0" err="1" smtClean="0"/>
              <a:t>pegawai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mirip</a:t>
            </a:r>
            <a:r>
              <a:rPr lang="en-US" sz="1800" dirty="0" smtClean="0"/>
              <a:t>,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adanya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dibutuhkan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melakukan</a:t>
            </a:r>
            <a:r>
              <a:rPr lang="en-US" sz="1800" dirty="0" smtClean="0"/>
              <a:t> training</a:t>
            </a:r>
          </a:p>
          <a:p>
            <a:pPr marL="274320" lvl="1" indent="0">
              <a:buNone/>
            </a:pPr>
            <a:r>
              <a:rPr lang="en-US" sz="1600" dirty="0" smtClean="0"/>
              <a:t> </a:t>
            </a:r>
            <a:endParaRPr lang="en-US" sz="1400" dirty="0" smtClean="0"/>
          </a:p>
          <a:p>
            <a:pPr marL="457200" indent="-457200">
              <a:buAutoNum type="arabicPeriod"/>
            </a:pPr>
            <a:r>
              <a:rPr lang="en-US" dirty="0" smtClean="0"/>
              <a:t>Surveys</a:t>
            </a:r>
          </a:p>
          <a:p>
            <a:pPr lvl="1"/>
            <a:r>
              <a:rPr lang="en-US" sz="1800" dirty="0" err="1" smtClean="0"/>
              <a:t>Kelebihan</a:t>
            </a:r>
            <a:r>
              <a:rPr lang="en-US" sz="1800" dirty="0" smtClean="0"/>
              <a:t> : </a:t>
            </a:r>
            <a:r>
              <a:rPr lang="en-US" sz="1800" dirty="0" err="1" smtClean="0"/>
              <a:t>mengetahui</a:t>
            </a:r>
            <a:r>
              <a:rPr lang="en-US" sz="1800" dirty="0" smtClean="0"/>
              <a:t> </a:t>
            </a:r>
            <a:r>
              <a:rPr lang="en-US" sz="1800" dirty="0" err="1" smtClean="0"/>
              <a:t>apa</a:t>
            </a:r>
            <a:r>
              <a:rPr lang="en-US" sz="1800" dirty="0" smtClean="0"/>
              <a:t> yang </a:t>
            </a:r>
            <a:r>
              <a:rPr lang="en-US" sz="1800" dirty="0" err="1" smtClean="0"/>
              <a:t>pegawai</a:t>
            </a:r>
            <a:r>
              <a:rPr lang="en-US" sz="1800" dirty="0" smtClean="0"/>
              <a:t> </a:t>
            </a:r>
            <a:r>
              <a:rPr lang="en-US" sz="1800" dirty="0" err="1" smtClean="0"/>
              <a:t>butuhkan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training</a:t>
            </a:r>
          </a:p>
          <a:p>
            <a:pPr lvl="1"/>
            <a:r>
              <a:rPr lang="en-US" sz="1800" dirty="0" err="1" smtClean="0"/>
              <a:t>Kekurangan</a:t>
            </a:r>
            <a:r>
              <a:rPr lang="en-US" sz="1800" dirty="0"/>
              <a:t> </a:t>
            </a:r>
            <a:r>
              <a:rPr lang="en-US" sz="1800" dirty="0" smtClean="0"/>
              <a:t>: </a:t>
            </a:r>
            <a:r>
              <a:rPr lang="en-US" sz="1800" dirty="0" err="1" smtClean="0"/>
              <a:t>ketika</a:t>
            </a:r>
            <a:r>
              <a:rPr lang="en-US" sz="1800" dirty="0" smtClean="0"/>
              <a:t> </a:t>
            </a:r>
            <a:r>
              <a:rPr lang="en-US" sz="1800" dirty="0" err="1" smtClean="0"/>
              <a:t>pegawai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jujur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bisa</a:t>
            </a:r>
            <a:r>
              <a:rPr lang="en-US" sz="1800" dirty="0" smtClean="0"/>
              <a:t> </a:t>
            </a:r>
            <a:r>
              <a:rPr lang="en-US" sz="1800" dirty="0" err="1" smtClean="0"/>
              <a:t>membiayai</a:t>
            </a:r>
            <a:r>
              <a:rPr lang="en-US" sz="1800" dirty="0" smtClean="0"/>
              <a:t> training yang </a:t>
            </a:r>
            <a:r>
              <a:rPr lang="en-US" sz="1800" dirty="0" err="1" smtClean="0"/>
              <a:t>diharapkan</a:t>
            </a:r>
            <a:r>
              <a:rPr lang="en-US" sz="1800" dirty="0" smtClean="0"/>
              <a:t> </a:t>
            </a:r>
            <a:r>
              <a:rPr lang="en-US" sz="1800" dirty="0" err="1" smtClean="0"/>
              <a:t>pegawai</a:t>
            </a:r>
            <a:endParaRPr lang="en-US" sz="1800" dirty="0" smtClean="0"/>
          </a:p>
          <a:p>
            <a:pPr marL="274320" lvl="1" indent="0">
              <a:buNone/>
            </a:pPr>
            <a:endParaRPr lang="en-US" sz="1600" dirty="0" smtClean="0"/>
          </a:p>
          <a:p>
            <a:pPr marL="457200" indent="-457200">
              <a:buAutoNum type="arabicPeriod"/>
            </a:pPr>
            <a:r>
              <a:rPr lang="en-US" dirty="0" smtClean="0"/>
              <a:t>Interviews</a:t>
            </a:r>
          </a:p>
          <a:p>
            <a:pPr lvl="1"/>
            <a:r>
              <a:rPr lang="en-US" sz="1800" dirty="0" err="1" smtClean="0"/>
              <a:t>Kelebihan</a:t>
            </a:r>
            <a:r>
              <a:rPr lang="en-US" sz="1800" dirty="0" smtClean="0"/>
              <a:t> : </a:t>
            </a:r>
            <a:r>
              <a:rPr lang="en-US" sz="1800" dirty="0" err="1" smtClean="0"/>
              <a:t>tahu</a:t>
            </a:r>
            <a:r>
              <a:rPr lang="en-US" sz="1800" dirty="0" smtClean="0"/>
              <a:t> </a:t>
            </a:r>
            <a:r>
              <a:rPr lang="en-US" sz="1800" dirty="0" err="1" smtClean="0"/>
              <a:t>ungkapan</a:t>
            </a:r>
            <a:r>
              <a:rPr lang="en-US" sz="1800" dirty="0" smtClean="0"/>
              <a:t> </a:t>
            </a:r>
            <a:r>
              <a:rPr lang="en-US" sz="1800" dirty="0" err="1" smtClean="0"/>
              <a:t>perasaan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sikap</a:t>
            </a:r>
            <a:r>
              <a:rPr lang="en-US" sz="1800" dirty="0" smtClean="0"/>
              <a:t> </a:t>
            </a:r>
            <a:r>
              <a:rPr lang="en-US" sz="1800" dirty="0" err="1" smtClean="0"/>
              <a:t>pegawai</a:t>
            </a:r>
            <a:endParaRPr lang="en-US" sz="1800" dirty="0" smtClean="0"/>
          </a:p>
          <a:p>
            <a:pPr lvl="1"/>
            <a:r>
              <a:rPr lang="en-US" sz="1800" dirty="0" err="1" smtClean="0"/>
              <a:t>Kekurangan</a:t>
            </a:r>
            <a:r>
              <a:rPr lang="en-US" sz="1800" dirty="0" smtClean="0"/>
              <a:t> : data </a:t>
            </a:r>
            <a:r>
              <a:rPr lang="en-US" sz="1800" dirty="0" err="1" smtClean="0"/>
              <a:t>kualitatif</a:t>
            </a:r>
            <a:r>
              <a:rPr lang="en-US" sz="1800" dirty="0" smtClean="0"/>
              <a:t> </a:t>
            </a:r>
            <a:r>
              <a:rPr lang="en-US" sz="1800" dirty="0" err="1" smtClean="0"/>
              <a:t>sulit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dianalisis</a:t>
            </a:r>
            <a:endParaRPr lang="en-US" sz="1800" dirty="0" smtClean="0"/>
          </a:p>
          <a:p>
            <a:pPr lvl="1"/>
            <a:endParaRPr lang="en-US" sz="1600" dirty="0" smtClean="0"/>
          </a:p>
          <a:p>
            <a:pPr marL="457200" indent="-457200">
              <a:buAutoNum type="arabicPeriod"/>
            </a:pPr>
            <a:r>
              <a:rPr lang="en-US" dirty="0" smtClean="0"/>
              <a:t>Test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(skill and knowledge testing)</a:t>
            </a:r>
          </a:p>
          <a:p>
            <a:pPr marL="457200" indent="-457200">
              <a:buAutoNum type="arabicPeriod"/>
            </a:pPr>
            <a:r>
              <a:rPr lang="en-US" dirty="0" smtClean="0"/>
              <a:t>Critical incidents</a:t>
            </a:r>
          </a:p>
          <a:p>
            <a:pPr marL="0" indent="0">
              <a:buNone/>
            </a:pPr>
            <a:endParaRPr lang="en-US" sz="20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A TRAINING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Tujuan</a:t>
            </a:r>
            <a:r>
              <a:rPr lang="en-US" dirty="0" smtClean="0"/>
              <a:t> training </a:t>
            </a:r>
            <a:r>
              <a:rPr lang="en-US" dirty="0" err="1" smtClean="0"/>
              <a:t>mencakup</a:t>
            </a:r>
            <a:r>
              <a:rPr lang="en-US" dirty="0" smtClean="0"/>
              <a:t> 3 </a:t>
            </a:r>
            <a:r>
              <a:rPr lang="en-US" dirty="0" err="1" smtClean="0"/>
              <a:t>hal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:</a:t>
            </a:r>
          </a:p>
          <a:p>
            <a:pPr marL="891540" lvl="2" indent="-342900">
              <a:buFont typeface="+mj-lt"/>
              <a:buAutoNum type="arabicPeriod"/>
            </a:pPr>
            <a:r>
              <a:rPr lang="en-US" dirty="0" err="1" smtClean="0"/>
              <a:t>Apa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dirty="0" err="1" smtClean="0"/>
              <a:t>harapkan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dikerjakan</a:t>
            </a:r>
            <a:endParaRPr lang="en-US" dirty="0" smtClean="0"/>
          </a:p>
          <a:p>
            <a:pPr marL="891540" lvl="2" indent="-342900">
              <a:buFont typeface="+mj-lt"/>
              <a:buAutoNum type="arabicPeriod"/>
            </a:pPr>
            <a:r>
              <a:rPr lang="en-US" dirty="0" err="1" smtClean="0"/>
              <a:t>Kondisi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training</a:t>
            </a:r>
          </a:p>
          <a:p>
            <a:pPr marL="891540" lvl="2" indent="-342900">
              <a:buFont typeface="+mj-lt"/>
              <a:buAutoNum type="arabicPeriod"/>
            </a:pPr>
            <a:r>
              <a:rPr lang="en-US" dirty="0" smtClean="0"/>
              <a:t>Tingkat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dirty="0" err="1" smtClean="0"/>
              <a:t>mengharapkan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training</a:t>
            </a:r>
          </a:p>
          <a:p>
            <a:pPr marL="548640" lvl="2" indent="0">
              <a:buNone/>
            </a:pPr>
            <a:endParaRPr lang="en-US" dirty="0"/>
          </a:p>
          <a:p>
            <a:pPr marL="548640" lvl="2" indent="0">
              <a:buNone/>
            </a:pPr>
            <a:endParaRPr lang="en-US" dirty="0" smtClean="0"/>
          </a:p>
          <a:p>
            <a:pPr marL="548640" lvl="2" indent="0">
              <a:buNone/>
            </a:pPr>
            <a:endParaRPr lang="en-US" dirty="0"/>
          </a:p>
          <a:p>
            <a:pPr marL="548640" lvl="2" indent="0">
              <a:buNone/>
            </a:pPr>
            <a:r>
              <a:rPr lang="en-US" dirty="0"/>
              <a:t>	 </a:t>
            </a:r>
            <a:r>
              <a:rPr lang="en-US" dirty="0" smtClean="0"/>
              <a:t>    </a:t>
            </a:r>
            <a:endParaRPr lang="en-US" b="1" dirty="0" smtClean="0"/>
          </a:p>
          <a:p>
            <a:pPr marL="548640" lvl="2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</a:t>
            </a:r>
            <a:r>
              <a:rPr lang="en-US" sz="2400" b="1" dirty="0" err="1" smtClean="0"/>
              <a:t>Tujuan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sasaran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harus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spesifik</a:t>
            </a:r>
            <a:endParaRPr lang="en-US" sz="2400" b="1" dirty="0" smtClean="0"/>
          </a:p>
          <a:p>
            <a:pPr marL="548640" lvl="2" indent="0">
              <a:buNone/>
            </a:pPr>
            <a:endParaRPr lang="en-US" dirty="0" smtClean="0"/>
          </a:p>
          <a:p>
            <a:pPr marL="548640" lvl="2" indent="0"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886200" y="3505200"/>
            <a:ext cx="6096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Memotivasi</a:t>
            </a:r>
            <a:r>
              <a:rPr lang="en-US" dirty="0" smtClean="0"/>
              <a:t> </a:t>
            </a:r>
            <a:r>
              <a:rPr lang="en-US" dirty="0" err="1" smtClean="0"/>
              <a:t>Pegawai</a:t>
            </a: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err="1" smtClean="0"/>
              <a:t>Memotivasi</a:t>
            </a:r>
            <a:r>
              <a:rPr lang="en-US" dirty="0" smtClean="0"/>
              <a:t> </a:t>
            </a:r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hadir</a:t>
            </a: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err="1" smtClean="0"/>
              <a:t>Memotivasi</a:t>
            </a:r>
            <a:r>
              <a:rPr lang="en-US" dirty="0" smtClean="0"/>
              <a:t> </a:t>
            </a:r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training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err="1" smtClean="0"/>
              <a:t>Memotivasi</a:t>
            </a:r>
            <a:r>
              <a:rPr lang="en-US" dirty="0" smtClean="0"/>
              <a:t> </a:t>
            </a:r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training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endParaRPr lang="en-US" dirty="0" smtClean="0"/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A TRAINING PROGRAM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6927"/>
            <a:ext cx="2743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4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800" dirty="0" smtClean="0"/>
              <a:t>1. </a:t>
            </a:r>
            <a:r>
              <a:rPr lang="en-US" sz="2800" dirty="0" err="1" smtClean="0"/>
              <a:t>Memotivasi</a:t>
            </a:r>
            <a:r>
              <a:rPr lang="en-US" sz="2800" dirty="0" smtClean="0"/>
              <a:t> </a:t>
            </a:r>
            <a:r>
              <a:rPr lang="en-US" sz="2800" dirty="0" err="1"/>
              <a:t>P</a:t>
            </a:r>
            <a:r>
              <a:rPr lang="en-US" sz="2800" dirty="0" err="1" smtClean="0"/>
              <a:t>egawai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Hadir</a:t>
            </a:r>
            <a:r>
              <a:rPr lang="en-US" dirty="0"/>
              <a:t>  </a:t>
            </a:r>
            <a:r>
              <a:rPr lang="en-US" sz="2800" dirty="0" err="1" smtClean="0"/>
              <a:t>saat</a:t>
            </a:r>
            <a:r>
              <a:rPr lang="en-US" sz="2800" dirty="0" smtClean="0"/>
              <a:t> Training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Mengadakan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pegawai</a:t>
            </a:r>
            <a:endParaRPr lang="en-US" dirty="0" smtClean="0"/>
          </a:p>
          <a:p>
            <a:r>
              <a:rPr lang="en-US" dirty="0" err="1"/>
              <a:t>M</a:t>
            </a:r>
            <a:r>
              <a:rPr lang="en-US" dirty="0" err="1" smtClean="0"/>
              <a:t>embuat</a:t>
            </a:r>
            <a:r>
              <a:rPr lang="en-US" dirty="0" smtClean="0"/>
              <a:t> training yang </a:t>
            </a:r>
            <a:r>
              <a:rPr lang="en-US" dirty="0" err="1" smtClean="0"/>
              <a:t>menarik</a:t>
            </a:r>
            <a:endParaRPr lang="en-US" dirty="0" smtClean="0"/>
          </a:p>
          <a:p>
            <a:r>
              <a:rPr lang="en-US" i="1" dirty="0" smtClean="0"/>
              <a:t>Increase </a:t>
            </a:r>
            <a:r>
              <a:rPr lang="en-US" i="1" dirty="0" smtClean="0"/>
              <a:t>employee buy-in </a:t>
            </a:r>
            <a:r>
              <a:rPr lang="en-US" i="1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pegawai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berperan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dalam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memilih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jenis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pelatihan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ditawarkan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Menyediakan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insentif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sertifikat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uang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kesempatan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promosi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dll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Menyediakan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makanan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1257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217</TotalTime>
  <Words>1289</Words>
  <Application>Microsoft Office PowerPoint</Application>
  <PresentationFormat>On-screen Show (4:3)</PresentationFormat>
  <Paragraphs>232</Paragraphs>
  <Slides>34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Clarity</vt:lpstr>
      <vt:lpstr>DESIGNING and evaluating training systems </vt:lpstr>
      <vt:lpstr>Menentukan Kebutuhan Pelatihan (Training Needs) </vt:lpstr>
      <vt:lpstr>1. Analisis Organisasi </vt:lpstr>
      <vt:lpstr>2. Analisis Tugas</vt:lpstr>
      <vt:lpstr>3. Analisis Individu</vt:lpstr>
      <vt:lpstr>PowerPoint Presentation</vt:lpstr>
      <vt:lpstr>DEVELOPING A TRAINING PROGRAM</vt:lpstr>
      <vt:lpstr>DEVELOPING A TRAINING PROGRAM</vt:lpstr>
      <vt:lpstr>1. Memotivasi Pegawai untuk Hadir  saat Training</vt:lpstr>
      <vt:lpstr>2. Memotivasi Pegawai untuk Bekerja dengan Baik dalam Training </vt:lpstr>
      <vt:lpstr>3. Memotivasi Pegawai untuk Menggunakan Hasil Training ke dalam Pekerjaan Mereka </vt:lpstr>
      <vt:lpstr>Memilih Metode Terbaik dalam Training</vt:lpstr>
      <vt:lpstr>Menyiapkan Classroom Training</vt:lpstr>
      <vt:lpstr>Menyiapkan Classroom Training</vt:lpstr>
      <vt:lpstr>Menyiapkan Classroom Training</vt:lpstr>
      <vt:lpstr>Menyiapkan Classroom Training</vt:lpstr>
      <vt:lpstr>Menyiapkan Classroom Training</vt:lpstr>
      <vt:lpstr>Menjalankan Program Training</vt:lpstr>
      <vt:lpstr>Menjalankan Program Training</vt:lpstr>
      <vt:lpstr>Menjalankan Program Training</vt:lpstr>
      <vt:lpstr>Latihan Simulasi</vt:lpstr>
      <vt:lpstr>Menggunakan Case Study</vt:lpstr>
      <vt:lpstr>Melatih Skill Interpersonal dengan Role Play</vt:lpstr>
      <vt:lpstr>Melatih Skill Interpersonal dengan Role Play</vt:lpstr>
      <vt:lpstr>Meningkatkan Interpersonal Skill melalui Behavior Modeling</vt:lpstr>
      <vt:lpstr>Training Individu melalui Distance Training / Programmed Instruction</vt:lpstr>
      <vt:lpstr>PowerPoint Presentation</vt:lpstr>
      <vt:lpstr>PowerPoint Presentation</vt:lpstr>
      <vt:lpstr>On-the-Job Traning (OJT)</vt:lpstr>
      <vt:lpstr>Belajar melalui Modeling</vt:lpstr>
      <vt:lpstr>Conducting On-the-Job-Training</vt:lpstr>
      <vt:lpstr>Ensuring Transfer of Training</vt:lpstr>
      <vt:lpstr>Putting It All Together</vt:lpstr>
      <vt:lpstr>Evaluation of Training 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and evaluating training systems</dc:title>
  <dc:creator>Yusri</dc:creator>
  <cp:lastModifiedBy>Yusri</cp:lastModifiedBy>
  <cp:revision>22</cp:revision>
  <dcterms:created xsi:type="dcterms:W3CDTF">2015-10-08T21:15:15Z</dcterms:created>
  <dcterms:modified xsi:type="dcterms:W3CDTF">2015-10-09T12:20:24Z</dcterms:modified>
</cp:coreProperties>
</file>