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95" r:id="rId4"/>
    <p:sldId id="282" r:id="rId5"/>
    <p:sldId id="296" r:id="rId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C000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98792" y="5945111"/>
            <a:ext cx="4897120" cy="913130"/>
          </a:xfrm>
          <a:custGeom>
            <a:avLst/>
            <a:gdLst/>
            <a:ahLst/>
            <a:cxnLst/>
            <a:rect l="l" t="t" r="r" b="b"/>
            <a:pathLst>
              <a:path w="4897120" h="913129">
                <a:moveTo>
                  <a:pt x="85533" y="21311"/>
                </a:moveTo>
                <a:lnTo>
                  <a:pt x="3636307" y="912887"/>
                </a:lnTo>
                <a:lnTo>
                  <a:pt x="4896835" y="912887"/>
                </a:lnTo>
                <a:lnTo>
                  <a:pt x="85533" y="21311"/>
                </a:lnTo>
                <a:close/>
              </a:path>
              <a:path w="4897120" h="913129">
                <a:moveTo>
                  <a:pt x="660" y="0"/>
                </a:moveTo>
                <a:lnTo>
                  <a:pt x="0" y="5460"/>
                </a:lnTo>
                <a:lnTo>
                  <a:pt x="85533" y="21311"/>
                </a:lnTo>
                <a:lnTo>
                  <a:pt x="660" y="0"/>
                </a:lnTo>
                <a:close/>
              </a:path>
            </a:pathLst>
          </a:custGeom>
          <a:solidFill>
            <a:srgbClr val="9FCADC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85305" y="5938837"/>
            <a:ext cx="3653154" cy="919480"/>
          </a:xfrm>
          <a:custGeom>
            <a:avLst/>
            <a:gdLst/>
            <a:ahLst/>
            <a:cxnLst/>
            <a:rect l="l" t="t" r="r" b="b"/>
            <a:pathLst>
              <a:path w="3653154" h="919479">
                <a:moveTo>
                  <a:pt x="0" y="0"/>
                </a:moveTo>
                <a:lnTo>
                  <a:pt x="7924" y="6350"/>
                </a:lnTo>
                <a:lnTo>
                  <a:pt x="2869440" y="919160"/>
                </a:lnTo>
                <a:lnTo>
                  <a:pt x="3652600" y="91916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5789674"/>
            <a:ext cx="3398520" cy="1068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5784015"/>
            <a:ext cx="3372797" cy="107398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96595" y="246888"/>
            <a:ext cx="6903720" cy="84581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C000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41095" y="1773682"/>
            <a:ext cx="3745865" cy="38341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C000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98792" y="5945111"/>
            <a:ext cx="4897120" cy="913130"/>
          </a:xfrm>
          <a:custGeom>
            <a:avLst/>
            <a:gdLst/>
            <a:ahLst/>
            <a:cxnLst/>
            <a:rect l="l" t="t" r="r" b="b"/>
            <a:pathLst>
              <a:path w="4897120" h="913129">
                <a:moveTo>
                  <a:pt x="85533" y="21311"/>
                </a:moveTo>
                <a:lnTo>
                  <a:pt x="3636307" y="912887"/>
                </a:lnTo>
                <a:lnTo>
                  <a:pt x="4896835" y="912887"/>
                </a:lnTo>
                <a:lnTo>
                  <a:pt x="85533" y="21311"/>
                </a:lnTo>
                <a:close/>
              </a:path>
              <a:path w="4897120" h="913129">
                <a:moveTo>
                  <a:pt x="660" y="0"/>
                </a:moveTo>
                <a:lnTo>
                  <a:pt x="0" y="5460"/>
                </a:lnTo>
                <a:lnTo>
                  <a:pt x="85533" y="21311"/>
                </a:lnTo>
                <a:lnTo>
                  <a:pt x="660" y="0"/>
                </a:lnTo>
                <a:close/>
              </a:path>
            </a:pathLst>
          </a:custGeom>
          <a:solidFill>
            <a:srgbClr val="9FCADC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85305" y="5938837"/>
            <a:ext cx="3653154" cy="919480"/>
          </a:xfrm>
          <a:custGeom>
            <a:avLst/>
            <a:gdLst/>
            <a:ahLst/>
            <a:cxnLst/>
            <a:rect l="l" t="t" r="r" b="b"/>
            <a:pathLst>
              <a:path w="3653154" h="919479">
                <a:moveTo>
                  <a:pt x="0" y="0"/>
                </a:moveTo>
                <a:lnTo>
                  <a:pt x="7924" y="6350"/>
                </a:lnTo>
                <a:lnTo>
                  <a:pt x="2869440" y="919160"/>
                </a:lnTo>
                <a:lnTo>
                  <a:pt x="3652600" y="91916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5789674"/>
            <a:ext cx="3398520" cy="106832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5784015"/>
            <a:ext cx="3372797" cy="107398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26972" y="1034542"/>
            <a:ext cx="299402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C00000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26972" y="1479550"/>
            <a:ext cx="6080759" cy="4144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9/19/2019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7576" y="4953000"/>
            <a:ext cx="7456805" cy="487680"/>
          </a:xfrm>
          <a:custGeom>
            <a:avLst/>
            <a:gdLst/>
            <a:ahLst/>
            <a:cxnLst/>
            <a:rect l="l" t="t" r="r" b="b"/>
            <a:pathLst>
              <a:path w="7456805" h="487679">
                <a:moveTo>
                  <a:pt x="7456424" y="0"/>
                </a:moveTo>
                <a:lnTo>
                  <a:pt x="0" y="289433"/>
                </a:lnTo>
                <a:lnTo>
                  <a:pt x="7456424" y="487425"/>
                </a:lnTo>
                <a:lnTo>
                  <a:pt x="7456424" y="0"/>
                </a:lnTo>
                <a:close/>
              </a:path>
            </a:pathLst>
          </a:custGeom>
          <a:solidFill>
            <a:srgbClr val="9FCADC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2408" y="5237226"/>
            <a:ext cx="9031605" cy="789305"/>
          </a:xfrm>
          <a:custGeom>
            <a:avLst/>
            <a:gdLst/>
            <a:ahLst/>
            <a:cxnLst/>
            <a:rect l="l" t="t" r="r" b="b"/>
            <a:pathLst>
              <a:path w="9031605" h="789304">
                <a:moveTo>
                  <a:pt x="9031591" y="0"/>
                </a:moveTo>
                <a:lnTo>
                  <a:pt x="0" y="0"/>
                </a:lnTo>
                <a:lnTo>
                  <a:pt x="9031591" y="788924"/>
                </a:lnTo>
                <a:lnTo>
                  <a:pt x="903159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998718"/>
            <a:ext cx="9144000" cy="18592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4991580"/>
            <a:ext cx="9144000" cy="80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943600" y="3596462"/>
            <a:ext cx="2487167" cy="428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85" dirty="0" err="1">
                <a:solidFill>
                  <a:srgbClr val="464646"/>
                </a:solidFill>
                <a:latin typeface="Arial"/>
                <a:cs typeface="Arial"/>
              </a:rPr>
              <a:t>Pertemuan</a:t>
            </a:r>
            <a:r>
              <a:rPr sz="2700" spc="5">
                <a:solidFill>
                  <a:srgbClr val="464646"/>
                </a:solidFill>
                <a:latin typeface="Arial"/>
                <a:cs typeface="Arial"/>
              </a:rPr>
              <a:t> </a:t>
            </a:r>
            <a:r>
              <a:rPr lang="en-US" sz="2700" spc="25" smtClean="0">
                <a:solidFill>
                  <a:srgbClr val="464646"/>
                </a:solidFill>
                <a:latin typeface="Arial"/>
                <a:cs typeface="Arial"/>
              </a:rPr>
              <a:t>XIII</a:t>
            </a:r>
            <a:endParaRPr sz="2700" dirty="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125907" y="2995638"/>
            <a:ext cx="1814358" cy="181613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7"/>
          <p:cNvSpPr txBox="1"/>
          <p:nvPr/>
        </p:nvSpPr>
        <p:spPr>
          <a:xfrm>
            <a:off x="990600" y="533400"/>
            <a:ext cx="6705599" cy="22416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4800" b="1" spc="85" dirty="0" smtClean="0">
                <a:solidFill>
                  <a:srgbClr val="464646"/>
                </a:solidFill>
                <a:latin typeface="Arial"/>
                <a:cs typeface="Arial"/>
              </a:rPr>
              <a:t>PSG 105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4800" b="1" spc="85" dirty="0" smtClean="0">
                <a:solidFill>
                  <a:srgbClr val="464646"/>
                </a:solidFill>
                <a:latin typeface="Arial"/>
                <a:cs typeface="Arial"/>
              </a:rPr>
              <a:t>INTRODUCTION TO PSYCHOLOGY</a:t>
            </a:r>
            <a:endParaRPr sz="4800" b="1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64642" y="1524000"/>
            <a:ext cx="8389620" cy="45467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indent="-514984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3200" b="1" spc="-175" dirty="0" smtClean="0">
                <a:solidFill>
                  <a:srgbClr val="A2171E"/>
                </a:solidFill>
                <a:latin typeface="Trebuchet MS"/>
                <a:cs typeface="Trebuchet MS"/>
              </a:rPr>
              <a:t>Pavlov </a:t>
            </a:r>
            <a:r>
              <a:rPr lang="en-US" sz="3200" b="1" spc="-175" dirty="0" err="1" smtClean="0">
                <a:solidFill>
                  <a:srgbClr val="A2171E"/>
                </a:solidFill>
                <a:latin typeface="Trebuchet MS"/>
                <a:cs typeface="Trebuchet MS"/>
              </a:rPr>
              <a:t>dan</a:t>
            </a:r>
            <a:r>
              <a:rPr lang="en-US" sz="3200" b="1" spc="-175" dirty="0" smtClean="0">
                <a:solidFill>
                  <a:srgbClr val="A2171E"/>
                </a:solidFill>
                <a:latin typeface="Trebuchet MS"/>
                <a:cs typeface="Trebuchet MS"/>
              </a:rPr>
              <a:t> Classical Conditioning (CC)</a:t>
            </a:r>
          </a:p>
          <a:p>
            <a:pPr marL="1441451" lvl="2" indent="-514350">
              <a:spcBef>
                <a:spcPts val="95"/>
              </a:spcBef>
              <a:buAutoNum type="alphaLcPeriod"/>
              <a:tabLst>
                <a:tab pos="527685" algn="l"/>
                <a:tab pos="528320" algn="l"/>
              </a:tabLst>
            </a:pPr>
            <a:r>
              <a:rPr lang="en-US" sz="3200" b="1" spc="-175" dirty="0" err="1" smtClean="0">
                <a:solidFill>
                  <a:srgbClr val="A2171E"/>
                </a:solidFill>
                <a:latin typeface="Trebuchet MS"/>
                <a:cs typeface="Trebuchet MS"/>
              </a:rPr>
              <a:t>Prosedur</a:t>
            </a:r>
            <a:endParaRPr lang="en-US" sz="3200" b="1" spc="-175" dirty="0" smtClean="0">
              <a:solidFill>
                <a:srgbClr val="A2171E"/>
              </a:solidFill>
              <a:latin typeface="Trebuchet MS"/>
              <a:cs typeface="Trebuchet MS"/>
            </a:endParaRPr>
          </a:p>
          <a:p>
            <a:pPr marL="1441451" lvl="2" indent="-514350">
              <a:spcBef>
                <a:spcPts val="95"/>
              </a:spcBef>
              <a:buAutoNum type="alphaLcPeriod"/>
              <a:tabLst>
                <a:tab pos="527685" algn="l"/>
                <a:tab pos="528320" algn="l"/>
              </a:tabLst>
            </a:pPr>
            <a:r>
              <a:rPr lang="en-US" sz="3200" b="1" spc="-175" dirty="0" smtClean="0">
                <a:solidFill>
                  <a:srgbClr val="A2171E"/>
                </a:solidFill>
                <a:latin typeface="Trebuchet MS"/>
                <a:cs typeface="Trebuchet MS"/>
              </a:rPr>
              <a:t>UCS – UCR – CS – CR</a:t>
            </a:r>
          </a:p>
          <a:p>
            <a:pPr marL="1441451" lvl="2" indent="-514350">
              <a:spcBef>
                <a:spcPts val="95"/>
              </a:spcBef>
              <a:buAutoNum type="alphaLcPeriod"/>
              <a:tabLst>
                <a:tab pos="527685" algn="l"/>
                <a:tab pos="528320" algn="l"/>
              </a:tabLst>
            </a:pPr>
            <a:r>
              <a:rPr lang="en-US" sz="3200" b="1" spc="-175" dirty="0" smtClean="0">
                <a:solidFill>
                  <a:srgbClr val="A2171E"/>
                </a:solidFill>
                <a:latin typeface="Trebuchet MS"/>
                <a:cs typeface="Trebuchet MS"/>
              </a:rPr>
              <a:t>Extinction</a:t>
            </a:r>
          </a:p>
          <a:p>
            <a:pPr marL="1441451" lvl="2" indent="-514350">
              <a:spcBef>
                <a:spcPts val="95"/>
              </a:spcBef>
              <a:buAutoNum type="alphaLcPeriod"/>
              <a:tabLst>
                <a:tab pos="527685" algn="l"/>
                <a:tab pos="528320" algn="l"/>
              </a:tabLst>
            </a:pPr>
            <a:r>
              <a:rPr lang="en-US" sz="3200" b="1" spc="-175" dirty="0" smtClean="0">
                <a:solidFill>
                  <a:srgbClr val="A2171E"/>
                </a:solidFill>
                <a:latin typeface="Trebuchet MS"/>
                <a:cs typeface="Trebuchet MS"/>
              </a:rPr>
              <a:t>Spontaneous Recovery</a:t>
            </a:r>
          </a:p>
          <a:p>
            <a:pPr marL="1441451" lvl="2" indent="-514350">
              <a:spcBef>
                <a:spcPts val="95"/>
              </a:spcBef>
              <a:buAutoNum type="alphaLcPeriod"/>
              <a:tabLst>
                <a:tab pos="527685" algn="l"/>
                <a:tab pos="528320" algn="l"/>
              </a:tabLst>
            </a:pPr>
            <a:r>
              <a:rPr lang="en-US" sz="3200" b="1" spc="-175" dirty="0" smtClean="0">
                <a:solidFill>
                  <a:srgbClr val="A2171E"/>
                </a:solidFill>
                <a:latin typeface="Trebuchet MS"/>
                <a:cs typeface="Trebuchet MS"/>
              </a:rPr>
              <a:t>Stimulus Generalization</a:t>
            </a:r>
          </a:p>
          <a:p>
            <a:pPr marL="1441451" lvl="2" indent="-514350">
              <a:spcBef>
                <a:spcPts val="95"/>
              </a:spcBef>
              <a:buAutoNum type="alphaLcPeriod"/>
              <a:tabLst>
                <a:tab pos="527685" algn="l"/>
                <a:tab pos="528320" algn="l"/>
              </a:tabLst>
            </a:pPr>
            <a:r>
              <a:rPr lang="en-US" sz="3200" b="1" spc="-175" dirty="0" smtClean="0">
                <a:solidFill>
                  <a:srgbClr val="A2171E"/>
                </a:solidFill>
                <a:latin typeface="Trebuchet MS"/>
                <a:cs typeface="Trebuchet MS"/>
              </a:rPr>
              <a:t>Discrimination</a:t>
            </a:r>
            <a:endParaRPr lang="en-US" sz="3200" dirty="0">
              <a:latin typeface="Trebuchet MS"/>
              <a:cs typeface="Trebuchet MS"/>
            </a:endParaRPr>
          </a:p>
          <a:p>
            <a:pPr marL="12701">
              <a:lnSpc>
                <a:spcPct val="100000"/>
              </a:lnSpc>
              <a:spcBef>
                <a:spcPts val="95"/>
              </a:spcBef>
              <a:tabLst>
                <a:tab pos="527685" algn="l"/>
                <a:tab pos="528320" algn="l"/>
              </a:tabLst>
            </a:pPr>
            <a:r>
              <a:rPr lang="en-US" sz="3200" b="1" spc="-175" dirty="0" smtClean="0">
                <a:solidFill>
                  <a:srgbClr val="A2171E"/>
                </a:solidFill>
                <a:latin typeface="Trebuchet MS"/>
                <a:cs typeface="Trebuchet MS"/>
              </a:rPr>
              <a:t>*</a:t>
            </a:r>
            <a:r>
              <a:rPr lang="en-US" sz="3200" b="1" spc="-175" dirty="0" err="1" smtClean="0">
                <a:solidFill>
                  <a:srgbClr val="A2171E"/>
                </a:solidFill>
                <a:latin typeface="Trebuchet MS"/>
                <a:cs typeface="Trebuchet MS"/>
              </a:rPr>
              <a:t>Toleransi</a:t>
            </a:r>
            <a:r>
              <a:rPr lang="en-US" sz="3200" b="1" spc="-175" dirty="0" smtClean="0">
                <a:solidFill>
                  <a:srgbClr val="A2171E"/>
                </a:solidFill>
                <a:latin typeface="Trebuchet MS"/>
                <a:cs typeface="Trebuchet MS"/>
              </a:rPr>
              <a:t> </a:t>
            </a:r>
            <a:r>
              <a:rPr lang="en-US" sz="3200" b="1" spc="-175" dirty="0" err="1" smtClean="0">
                <a:solidFill>
                  <a:srgbClr val="A2171E"/>
                </a:solidFill>
                <a:latin typeface="Trebuchet MS"/>
                <a:cs typeface="Trebuchet MS"/>
              </a:rPr>
              <a:t>terhadap</a:t>
            </a:r>
            <a:r>
              <a:rPr lang="en-US" sz="3200" b="1" spc="-175" dirty="0" smtClean="0">
                <a:solidFill>
                  <a:srgbClr val="A2171E"/>
                </a:solidFill>
                <a:latin typeface="Trebuchet MS"/>
                <a:cs typeface="Trebuchet MS"/>
              </a:rPr>
              <a:t> </a:t>
            </a:r>
            <a:r>
              <a:rPr lang="en-US" sz="3200" b="1" spc="-175" dirty="0" err="1" smtClean="0">
                <a:solidFill>
                  <a:srgbClr val="A2171E"/>
                </a:solidFill>
                <a:latin typeface="Trebuchet MS"/>
                <a:cs typeface="Trebuchet MS"/>
              </a:rPr>
              <a:t>Obat</a:t>
            </a:r>
            <a:endParaRPr lang="en-US" sz="3200" b="1" spc="-175" dirty="0" smtClean="0">
              <a:solidFill>
                <a:srgbClr val="A2171E"/>
              </a:solidFill>
              <a:latin typeface="Trebuchet MS"/>
              <a:cs typeface="Trebuchet MS"/>
            </a:endParaRPr>
          </a:p>
          <a:p>
            <a:pPr marL="12701">
              <a:lnSpc>
                <a:spcPct val="100000"/>
              </a:lnSpc>
              <a:spcBef>
                <a:spcPts val="95"/>
              </a:spcBef>
              <a:tabLst>
                <a:tab pos="527685" algn="l"/>
                <a:tab pos="528320" algn="l"/>
              </a:tabLst>
            </a:pPr>
            <a:r>
              <a:rPr lang="en-US" sz="3200" b="1" spc="-175" dirty="0" smtClean="0">
                <a:solidFill>
                  <a:srgbClr val="A2171E"/>
                </a:solidFill>
                <a:latin typeface="Trebuchet MS"/>
                <a:cs typeface="Trebuchet MS"/>
              </a:rPr>
              <a:t>*</a:t>
            </a:r>
            <a:r>
              <a:rPr lang="en-US" sz="3200" b="1" spc="-175" dirty="0" err="1" smtClean="0">
                <a:solidFill>
                  <a:srgbClr val="A2171E"/>
                </a:solidFill>
                <a:latin typeface="Trebuchet MS"/>
                <a:cs typeface="Trebuchet MS"/>
              </a:rPr>
              <a:t>Perkembangan</a:t>
            </a:r>
            <a:r>
              <a:rPr lang="en-US" sz="3200" b="1" spc="-175" dirty="0" smtClean="0">
                <a:solidFill>
                  <a:srgbClr val="A2171E"/>
                </a:solidFill>
                <a:latin typeface="Trebuchet MS"/>
                <a:cs typeface="Trebuchet MS"/>
              </a:rPr>
              <a:t> </a:t>
            </a:r>
            <a:r>
              <a:rPr lang="en-US" sz="3200" b="1" spc="-175" dirty="0" err="1" smtClean="0">
                <a:solidFill>
                  <a:srgbClr val="A2171E"/>
                </a:solidFill>
                <a:latin typeface="Trebuchet MS"/>
                <a:cs typeface="Trebuchet MS"/>
              </a:rPr>
              <a:t>pengetahuan</a:t>
            </a:r>
            <a:r>
              <a:rPr lang="en-US" sz="3200" b="1" spc="-175" dirty="0" smtClean="0">
                <a:solidFill>
                  <a:srgbClr val="A2171E"/>
                </a:solidFill>
                <a:latin typeface="Trebuchet MS"/>
                <a:cs typeface="Trebuchet MS"/>
              </a:rPr>
              <a:t> </a:t>
            </a:r>
            <a:r>
              <a:rPr lang="en-US" sz="3200" b="1" spc="-175" dirty="0" err="1" smtClean="0">
                <a:solidFill>
                  <a:srgbClr val="A2171E"/>
                </a:solidFill>
                <a:latin typeface="Trebuchet MS"/>
                <a:cs typeface="Trebuchet MS"/>
              </a:rPr>
              <a:t>tentang</a:t>
            </a:r>
            <a:r>
              <a:rPr lang="en-US" sz="3200" b="1" spc="-175" dirty="0" smtClean="0">
                <a:solidFill>
                  <a:srgbClr val="A2171E"/>
                </a:solidFill>
                <a:latin typeface="Trebuchet MS"/>
                <a:cs typeface="Trebuchet MS"/>
              </a:rPr>
              <a:t> CC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432533" y="531588"/>
            <a:ext cx="835304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95"/>
              </a:spcBef>
            </a:pPr>
            <a:r>
              <a:rPr lang="en-US" sz="4000" b="1" kern="0" spc="-110" dirty="0" smtClean="0">
                <a:solidFill>
                  <a:srgbClr val="A2171E"/>
                </a:solidFill>
                <a:latin typeface="Arial"/>
                <a:cs typeface="Arial"/>
              </a:rPr>
              <a:t>PEMBELAJARAN</a:t>
            </a:r>
            <a:endParaRPr lang="en-US" sz="4000" b="1" kern="0" spc="-100" dirty="0">
              <a:solidFill>
                <a:srgbClr val="A2171E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64642" y="1524000"/>
            <a:ext cx="8389620" cy="453393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indent="-514984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3200" b="1" spc="-175" dirty="0" smtClean="0">
                <a:solidFill>
                  <a:srgbClr val="A2171E"/>
                </a:solidFill>
                <a:latin typeface="Trebuchet MS"/>
                <a:cs typeface="Trebuchet MS"/>
              </a:rPr>
              <a:t>Thorndike </a:t>
            </a:r>
            <a:r>
              <a:rPr lang="en-US" sz="3200" b="1" spc="-175" dirty="0" err="1" smtClean="0">
                <a:solidFill>
                  <a:srgbClr val="A2171E"/>
                </a:solidFill>
                <a:latin typeface="Trebuchet MS"/>
                <a:cs typeface="Trebuchet MS"/>
              </a:rPr>
              <a:t>dan</a:t>
            </a:r>
            <a:r>
              <a:rPr lang="en-US" sz="3200" b="1" spc="-175" dirty="0" smtClean="0">
                <a:solidFill>
                  <a:srgbClr val="A2171E"/>
                </a:solidFill>
                <a:latin typeface="Trebuchet MS"/>
                <a:cs typeface="Trebuchet MS"/>
              </a:rPr>
              <a:t> Operant Conditioning (OC)</a:t>
            </a:r>
          </a:p>
          <a:p>
            <a:pPr marL="527685" indent="-514984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3200" b="1" spc="-175" dirty="0" smtClean="0">
                <a:solidFill>
                  <a:srgbClr val="A2171E"/>
                </a:solidFill>
                <a:latin typeface="Trebuchet MS"/>
                <a:cs typeface="Trebuchet MS"/>
              </a:rPr>
              <a:t>Reinforcement and Punishment</a:t>
            </a:r>
          </a:p>
          <a:p>
            <a:pPr marL="1441451" lvl="2" indent="-514350">
              <a:spcBef>
                <a:spcPts val="95"/>
              </a:spcBef>
              <a:buAutoNum type="alphaLcPeriod"/>
              <a:tabLst>
                <a:tab pos="527685" algn="l"/>
                <a:tab pos="528320" algn="l"/>
              </a:tabLst>
            </a:pPr>
            <a:r>
              <a:rPr lang="en-US" sz="3200" b="1" spc="-175" dirty="0">
                <a:latin typeface="Trebuchet MS"/>
                <a:cs typeface="Trebuchet MS"/>
              </a:rPr>
              <a:t>Primary </a:t>
            </a:r>
            <a:r>
              <a:rPr lang="en-US" sz="3200" b="1" spc="-175" dirty="0" err="1">
                <a:latin typeface="Trebuchet MS"/>
                <a:cs typeface="Trebuchet MS"/>
              </a:rPr>
              <a:t>dan</a:t>
            </a:r>
            <a:r>
              <a:rPr lang="en-US" sz="3200" b="1" spc="-175" dirty="0">
                <a:latin typeface="Trebuchet MS"/>
                <a:cs typeface="Trebuchet MS"/>
              </a:rPr>
              <a:t> Secondary </a:t>
            </a:r>
            <a:r>
              <a:rPr lang="en-US" sz="3200" b="1" spc="-175" dirty="0" err="1" smtClean="0">
                <a:latin typeface="Trebuchet MS"/>
                <a:cs typeface="Trebuchet MS"/>
              </a:rPr>
              <a:t>Reinforcer</a:t>
            </a:r>
            <a:endParaRPr lang="en-US" sz="3200" b="1" spc="-175" dirty="0" smtClean="0">
              <a:latin typeface="Trebuchet MS"/>
              <a:cs typeface="Trebuchet MS"/>
            </a:endParaRPr>
          </a:p>
          <a:p>
            <a:pPr marL="1441451" lvl="2" indent="-514350">
              <a:spcBef>
                <a:spcPts val="95"/>
              </a:spcBef>
              <a:buAutoNum type="alphaLcPeriod"/>
              <a:tabLst>
                <a:tab pos="527685" algn="l"/>
                <a:tab pos="528320" algn="l"/>
              </a:tabLst>
            </a:pPr>
            <a:r>
              <a:rPr lang="en-US" sz="3200" b="1" spc="-175" dirty="0" smtClean="0">
                <a:latin typeface="Trebuchet MS"/>
                <a:cs typeface="Trebuchet MS"/>
              </a:rPr>
              <a:t>Punishment</a:t>
            </a:r>
          </a:p>
          <a:p>
            <a:pPr marL="1441451" lvl="2" indent="-514350">
              <a:spcBef>
                <a:spcPts val="95"/>
              </a:spcBef>
              <a:buAutoNum type="alphaLcPeriod"/>
              <a:tabLst>
                <a:tab pos="527685" algn="l"/>
                <a:tab pos="528320" algn="l"/>
              </a:tabLst>
            </a:pPr>
            <a:r>
              <a:rPr lang="en-US" sz="3200" b="1" spc="-175" dirty="0" err="1" smtClean="0">
                <a:latin typeface="Trebuchet MS"/>
                <a:cs typeface="Trebuchet MS"/>
              </a:rPr>
              <a:t>Berbagai</a:t>
            </a:r>
            <a:r>
              <a:rPr lang="en-US" sz="3200" b="1" spc="-175" dirty="0" smtClean="0">
                <a:latin typeface="Trebuchet MS"/>
                <a:cs typeface="Trebuchet MS"/>
              </a:rPr>
              <a:t> </a:t>
            </a:r>
            <a:r>
              <a:rPr lang="en-US" sz="3200" b="1" spc="-175" dirty="0" err="1" smtClean="0">
                <a:latin typeface="Trebuchet MS"/>
                <a:cs typeface="Trebuchet MS"/>
              </a:rPr>
              <a:t>kategori</a:t>
            </a:r>
            <a:r>
              <a:rPr lang="en-US" sz="3200" b="1" spc="-175" dirty="0" smtClean="0">
                <a:latin typeface="Trebuchet MS"/>
                <a:cs typeface="Trebuchet MS"/>
              </a:rPr>
              <a:t> </a:t>
            </a:r>
            <a:r>
              <a:rPr lang="en-US" sz="3200" b="1" spc="-175" dirty="0" err="1" smtClean="0">
                <a:latin typeface="Trebuchet MS"/>
                <a:cs typeface="Trebuchet MS"/>
              </a:rPr>
              <a:t>dalam</a:t>
            </a:r>
            <a:r>
              <a:rPr lang="en-US" sz="3200" b="1" spc="-175" dirty="0" smtClean="0">
                <a:latin typeface="Trebuchet MS"/>
                <a:cs typeface="Trebuchet MS"/>
              </a:rPr>
              <a:t> Reinforcement </a:t>
            </a:r>
            <a:r>
              <a:rPr lang="en-US" sz="3200" b="1" spc="-175" dirty="0" err="1" smtClean="0">
                <a:latin typeface="Trebuchet MS"/>
                <a:cs typeface="Trebuchet MS"/>
              </a:rPr>
              <a:t>dan</a:t>
            </a:r>
            <a:r>
              <a:rPr lang="en-US" sz="3200" b="1" spc="-175" dirty="0" smtClean="0">
                <a:latin typeface="Trebuchet MS"/>
                <a:cs typeface="Trebuchet MS"/>
              </a:rPr>
              <a:t> Punishment</a:t>
            </a:r>
          </a:p>
          <a:p>
            <a:pPr marL="1441451" lvl="2" indent="-514350">
              <a:spcBef>
                <a:spcPts val="95"/>
              </a:spcBef>
              <a:buAutoNum type="alphaLcPeriod"/>
              <a:tabLst>
                <a:tab pos="527685" algn="l"/>
                <a:tab pos="528320" algn="l"/>
              </a:tabLst>
            </a:pPr>
            <a:r>
              <a:rPr lang="en-US" sz="3200" b="1" spc="-175" dirty="0" smtClean="0">
                <a:latin typeface="Trebuchet MS"/>
                <a:cs typeface="Trebuchet MS"/>
              </a:rPr>
              <a:t>Extinction</a:t>
            </a:r>
          </a:p>
          <a:p>
            <a:pPr marL="1441451" lvl="2" indent="-514350">
              <a:spcBef>
                <a:spcPts val="95"/>
              </a:spcBef>
              <a:buAutoNum type="alphaLcPeriod"/>
              <a:tabLst>
                <a:tab pos="527685" algn="l"/>
                <a:tab pos="528320" algn="l"/>
              </a:tabLst>
            </a:pPr>
            <a:r>
              <a:rPr lang="en-US" sz="3200" b="1" spc="-175" dirty="0" smtClean="0">
                <a:latin typeface="Trebuchet MS"/>
                <a:cs typeface="Trebuchet MS"/>
              </a:rPr>
              <a:t>Generalization</a:t>
            </a:r>
          </a:p>
          <a:p>
            <a:pPr marL="1441451" lvl="2" indent="-514350">
              <a:spcBef>
                <a:spcPts val="95"/>
              </a:spcBef>
              <a:buAutoNum type="alphaLcPeriod"/>
              <a:tabLst>
                <a:tab pos="527685" algn="l"/>
                <a:tab pos="528320" algn="l"/>
              </a:tabLst>
            </a:pPr>
            <a:r>
              <a:rPr lang="en-US" sz="3200" b="1" spc="-175" dirty="0" err="1" smtClean="0">
                <a:latin typeface="Trebuchet MS"/>
                <a:cs typeface="Trebuchet MS"/>
              </a:rPr>
              <a:t>Diskriminasi</a:t>
            </a:r>
            <a:r>
              <a:rPr lang="en-US" sz="3200" b="1" spc="-175" dirty="0" smtClean="0">
                <a:latin typeface="Trebuchet MS"/>
                <a:cs typeface="Trebuchet MS"/>
              </a:rPr>
              <a:t> </a:t>
            </a:r>
            <a:r>
              <a:rPr lang="en-US" sz="3200" b="1" spc="-175" dirty="0" err="1" smtClean="0">
                <a:latin typeface="Trebuchet MS"/>
                <a:cs typeface="Trebuchet MS"/>
              </a:rPr>
              <a:t>dan</a:t>
            </a:r>
            <a:r>
              <a:rPr lang="en-US" sz="3200" b="1" spc="-175" dirty="0" smtClean="0">
                <a:latin typeface="Trebuchet MS"/>
                <a:cs typeface="Trebuchet MS"/>
              </a:rPr>
              <a:t> Stimulus </a:t>
            </a:r>
            <a:r>
              <a:rPr lang="en-US" sz="3200" b="1" spc="-175" dirty="0" err="1" smtClean="0">
                <a:latin typeface="Trebuchet MS"/>
                <a:cs typeface="Trebuchet MS"/>
              </a:rPr>
              <a:t>Diskriminatif</a:t>
            </a:r>
            <a:endParaRPr lang="en-US" sz="3200" dirty="0">
              <a:latin typeface="Trebuchet MS"/>
              <a:cs typeface="Trebuchet MS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432533" y="531588"/>
            <a:ext cx="835304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95"/>
              </a:spcBef>
            </a:pPr>
            <a:r>
              <a:rPr lang="en-US" sz="4000" b="1" kern="0" spc="-110" dirty="0" smtClean="0">
                <a:solidFill>
                  <a:srgbClr val="A2171E"/>
                </a:solidFill>
                <a:latin typeface="Arial"/>
                <a:cs typeface="Arial"/>
              </a:rPr>
              <a:t>PEMBELAJARAN (</a:t>
            </a:r>
            <a:r>
              <a:rPr lang="en-US" sz="4000" b="1" kern="0" spc="-110" dirty="0" err="1" smtClean="0">
                <a:solidFill>
                  <a:srgbClr val="A2171E"/>
                </a:solidFill>
                <a:latin typeface="Arial"/>
                <a:cs typeface="Arial"/>
              </a:rPr>
              <a:t>lanjutan</a:t>
            </a:r>
            <a:r>
              <a:rPr lang="en-US" sz="4000" b="1" kern="0" spc="-110" dirty="0" smtClean="0">
                <a:solidFill>
                  <a:srgbClr val="A2171E"/>
                </a:solidFill>
                <a:latin typeface="Arial"/>
                <a:cs typeface="Arial"/>
              </a:rPr>
              <a:t>)</a:t>
            </a:r>
            <a:endParaRPr lang="en-US" sz="4000" b="1" kern="0" spc="-100" dirty="0">
              <a:solidFill>
                <a:srgbClr val="A2171E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4768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64642" y="1237615"/>
            <a:ext cx="8389620" cy="505202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indent="-514984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3200" b="1" spc="-175" dirty="0" smtClean="0">
                <a:solidFill>
                  <a:srgbClr val="A2171E"/>
                </a:solidFill>
                <a:latin typeface="Trebuchet MS"/>
                <a:cs typeface="Trebuchet MS"/>
              </a:rPr>
              <a:t>B. F. Skinner </a:t>
            </a:r>
            <a:r>
              <a:rPr lang="en-US" sz="3200" b="1" spc="-175" dirty="0" err="1" smtClean="0">
                <a:solidFill>
                  <a:srgbClr val="A2171E"/>
                </a:solidFill>
                <a:latin typeface="Trebuchet MS"/>
                <a:cs typeface="Trebuchet MS"/>
              </a:rPr>
              <a:t>dan</a:t>
            </a:r>
            <a:r>
              <a:rPr lang="en-US" sz="3200" b="1" spc="-175" dirty="0" smtClean="0">
                <a:solidFill>
                  <a:srgbClr val="A2171E"/>
                </a:solidFill>
                <a:latin typeface="Trebuchet MS"/>
                <a:cs typeface="Trebuchet MS"/>
              </a:rPr>
              <a:t> </a:t>
            </a:r>
            <a:r>
              <a:rPr lang="en-US" sz="3200" b="1" spc="-175" dirty="0" err="1" smtClean="0">
                <a:solidFill>
                  <a:srgbClr val="A2171E"/>
                </a:solidFill>
                <a:latin typeface="Trebuchet MS"/>
                <a:cs typeface="Trebuchet MS"/>
              </a:rPr>
              <a:t>Pembentukan</a:t>
            </a:r>
            <a:r>
              <a:rPr lang="en-US" sz="3200" b="1" spc="-175" dirty="0" smtClean="0">
                <a:solidFill>
                  <a:srgbClr val="A2171E"/>
                </a:solidFill>
                <a:latin typeface="Trebuchet MS"/>
                <a:cs typeface="Trebuchet MS"/>
              </a:rPr>
              <a:t> </a:t>
            </a:r>
            <a:r>
              <a:rPr lang="en-US" sz="3200" b="1" spc="-175" dirty="0" err="1" smtClean="0">
                <a:solidFill>
                  <a:srgbClr val="A2171E"/>
                </a:solidFill>
                <a:latin typeface="Trebuchet MS"/>
                <a:cs typeface="Trebuchet MS"/>
              </a:rPr>
              <a:t>Respon</a:t>
            </a:r>
            <a:endParaRPr lang="en-US" sz="3200" b="1" spc="-175" dirty="0" smtClean="0">
              <a:solidFill>
                <a:srgbClr val="A2171E"/>
              </a:solidFill>
              <a:latin typeface="Trebuchet MS"/>
              <a:cs typeface="Trebuchet MS"/>
            </a:endParaRPr>
          </a:p>
          <a:p>
            <a:pPr marL="469901" lvl="1">
              <a:spcBef>
                <a:spcPts val="95"/>
              </a:spcBef>
              <a:tabLst>
                <a:tab pos="527685" algn="l"/>
                <a:tab pos="528320" algn="l"/>
              </a:tabLst>
            </a:pPr>
            <a:r>
              <a:rPr lang="en-US" sz="3200" b="1" spc="-175" dirty="0">
                <a:latin typeface="Trebuchet MS"/>
                <a:cs typeface="Trebuchet MS"/>
              </a:rPr>
              <a:t>	</a:t>
            </a:r>
            <a:r>
              <a:rPr lang="en-US" sz="3200" b="1" spc="-175" dirty="0" smtClean="0">
                <a:latin typeface="Trebuchet MS"/>
                <a:cs typeface="Trebuchet MS"/>
              </a:rPr>
              <a:t>a. Shaping Behavior</a:t>
            </a:r>
          </a:p>
          <a:p>
            <a:pPr marL="469901" lvl="1">
              <a:spcBef>
                <a:spcPts val="95"/>
              </a:spcBef>
              <a:tabLst>
                <a:tab pos="527685" algn="l"/>
                <a:tab pos="528320" algn="l"/>
              </a:tabLst>
            </a:pPr>
            <a:r>
              <a:rPr lang="en-US" sz="3200" b="1" spc="-175" dirty="0" smtClean="0">
                <a:latin typeface="Trebuchet MS"/>
                <a:cs typeface="Trebuchet MS"/>
              </a:rPr>
              <a:t>b. Chaining Behavior</a:t>
            </a:r>
          </a:p>
          <a:p>
            <a:pPr marL="469901" lvl="1">
              <a:spcBef>
                <a:spcPts val="95"/>
              </a:spcBef>
              <a:tabLst>
                <a:tab pos="527685" algn="l"/>
                <a:tab pos="528320" algn="l"/>
              </a:tabLst>
            </a:pPr>
            <a:r>
              <a:rPr lang="en-US" sz="3200" b="1" spc="-175" dirty="0" smtClean="0">
                <a:latin typeface="Trebuchet MS"/>
                <a:cs typeface="Trebuchet MS"/>
              </a:rPr>
              <a:t>c. Schedules of Reinforcement </a:t>
            </a:r>
          </a:p>
          <a:p>
            <a:pPr marL="469901" lvl="1">
              <a:spcBef>
                <a:spcPts val="95"/>
              </a:spcBef>
              <a:tabLst>
                <a:tab pos="527685" algn="l"/>
                <a:tab pos="528320" algn="l"/>
              </a:tabLst>
            </a:pPr>
            <a:r>
              <a:rPr lang="en-US" sz="3200" b="1" spc="-175" dirty="0">
                <a:latin typeface="Trebuchet MS"/>
                <a:cs typeface="Trebuchet MS"/>
              </a:rPr>
              <a:t>	</a:t>
            </a:r>
            <a:r>
              <a:rPr lang="en-US" sz="3200" b="1" spc="-175" dirty="0" smtClean="0">
                <a:latin typeface="Trebuchet MS"/>
                <a:cs typeface="Trebuchet MS"/>
              </a:rPr>
              <a:t>		- fixed-ratio</a:t>
            </a:r>
          </a:p>
          <a:p>
            <a:pPr marL="469901" lvl="1">
              <a:spcBef>
                <a:spcPts val="95"/>
              </a:spcBef>
              <a:tabLst>
                <a:tab pos="527685" algn="l"/>
                <a:tab pos="528320" algn="l"/>
              </a:tabLst>
            </a:pPr>
            <a:r>
              <a:rPr lang="en-US" sz="3200" b="1" spc="-175" dirty="0">
                <a:latin typeface="Trebuchet MS"/>
                <a:cs typeface="Trebuchet MS"/>
              </a:rPr>
              <a:t>	</a:t>
            </a:r>
            <a:r>
              <a:rPr lang="en-US" sz="3200" b="1" spc="-175" dirty="0" smtClean="0">
                <a:latin typeface="Trebuchet MS"/>
                <a:cs typeface="Trebuchet MS"/>
              </a:rPr>
              <a:t>		- variable-ratio</a:t>
            </a:r>
          </a:p>
          <a:p>
            <a:pPr marL="469901" lvl="1">
              <a:spcBef>
                <a:spcPts val="95"/>
              </a:spcBef>
              <a:tabLst>
                <a:tab pos="527685" algn="l"/>
                <a:tab pos="528320" algn="l"/>
              </a:tabLst>
            </a:pPr>
            <a:r>
              <a:rPr lang="en-US" sz="3200" b="1" spc="-175" dirty="0">
                <a:latin typeface="Trebuchet MS"/>
                <a:cs typeface="Trebuchet MS"/>
              </a:rPr>
              <a:t>	</a:t>
            </a:r>
            <a:r>
              <a:rPr lang="en-US" sz="3200" b="1" spc="-175" dirty="0" smtClean="0">
                <a:latin typeface="Trebuchet MS"/>
                <a:cs typeface="Trebuchet MS"/>
              </a:rPr>
              <a:t>		- fixed-interval </a:t>
            </a:r>
          </a:p>
          <a:p>
            <a:pPr marL="469901" lvl="1">
              <a:spcBef>
                <a:spcPts val="95"/>
              </a:spcBef>
              <a:tabLst>
                <a:tab pos="527685" algn="l"/>
                <a:tab pos="528320" algn="l"/>
              </a:tabLst>
            </a:pPr>
            <a:r>
              <a:rPr lang="en-US" sz="3200" b="1" spc="-175" dirty="0">
                <a:latin typeface="Trebuchet MS"/>
                <a:cs typeface="Trebuchet MS"/>
              </a:rPr>
              <a:t>	</a:t>
            </a:r>
            <a:r>
              <a:rPr lang="en-US" sz="3200" b="1" spc="-175" dirty="0" smtClean="0">
                <a:latin typeface="Trebuchet MS"/>
                <a:cs typeface="Trebuchet MS"/>
              </a:rPr>
              <a:t>		- variable-interval</a:t>
            </a:r>
          </a:p>
          <a:p>
            <a:pPr marL="469901" lvl="1">
              <a:spcBef>
                <a:spcPts val="95"/>
              </a:spcBef>
              <a:tabLst>
                <a:tab pos="527685" algn="l"/>
                <a:tab pos="528320" algn="l"/>
              </a:tabLst>
            </a:pPr>
            <a:r>
              <a:rPr lang="en-US" sz="3200" b="1" spc="-175" dirty="0" smtClean="0">
                <a:latin typeface="Trebuchet MS"/>
                <a:cs typeface="Trebuchet MS"/>
              </a:rPr>
              <a:t>d. Extinction</a:t>
            </a:r>
          </a:p>
          <a:p>
            <a:pPr marL="469901" lvl="1">
              <a:spcBef>
                <a:spcPts val="95"/>
              </a:spcBef>
              <a:tabLst>
                <a:tab pos="527685" algn="l"/>
                <a:tab pos="528320" algn="l"/>
              </a:tabLst>
            </a:pPr>
            <a:endParaRPr lang="en-US" sz="3200" dirty="0">
              <a:latin typeface="Trebuchet MS"/>
              <a:cs typeface="Trebuchet MS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432533" y="531588"/>
            <a:ext cx="835304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95"/>
              </a:spcBef>
            </a:pPr>
            <a:r>
              <a:rPr lang="en-US" sz="4000" b="1" kern="0" spc="-110" dirty="0" smtClean="0">
                <a:solidFill>
                  <a:srgbClr val="A2171E"/>
                </a:solidFill>
                <a:latin typeface="Arial"/>
                <a:cs typeface="Arial"/>
              </a:rPr>
              <a:t>PEMBELAJARAN (</a:t>
            </a:r>
            <a:r>
              <a:rPr lang="en-US" sz="4000" b="1" kern="0" spc="-110" dirty="0" err="1" smtClean="0">
                <a:solidFill>
                  <a:srgbClr val="A2171E"/>
                </a:solidFill>
                <a:latin typeface="Arial"/>
                <a:cs typeface="Arial"/>
              </a:rPr>
              <a:t>lanjutan</a:t>
            </a:r>
            <a:r>
              <a:rPr lang="en-US" sz="4000" b="1" kern="0" spc="-110" dirty="0" smtClean="0">
                <a:solidFill>
                  <a:srgbClr val="A2171E"/>
                </a:solidFill>
                <a:latin typeface="Arial"/>
                <a:cs typeface="Arial"/>
              </a:rPr>
              <a:t>)</a:t>
            </a:r>
            <a:endParaRPr lang="en-US" sz="4000" b="1" kern="0" spc="-100" dirty="0">
              <a:solidFill>
                <a:srgbClr val="A2171E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3056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64642" y="1237615"/>
            <a:ext cx="8389620" cy="2020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indent="-514984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3200" b="1" spc="-175" dirty="0" err="1" smtClean="0">
                <a:solidFill>
                  <a:srgbClr val="A2171E"/>
                </a:solidFill>
                <a:latin typeface="Trebuchet MS"/>
                <a:cs typeface="Trebuchet MS"/>
              </a:rPr>
              <a:t>Persuasi</a:t>
            </a:r>
            <a:endParaRPr lang="en-US" sz="3200" b="1" spc="-175" dirty="0" smtClean="0">
              <a:solidFill>
                <a:srgbClr val="A2171E"/>
              </a:solidFill>
              <a:latin typeface="Trebuchet MS"/>
              <a:cs typeface="Trebuchet MS"/>
            </a:endParaRPr>
          </a:p>
          <a:p>
            <a:pPr marL="527685" indent="-514984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527685" algn="l"/>
                <a:tab pos="528320" algn="l"/>
              </a:tabLst>
            </a:pPr>
            <a:endParaRPr lang="en-US" sz="3200" b="1" spc="-175" dirty="0" smtClean="0">
              <a:solidFill>
                <a:srgbClr val="A2171E"/>
              </a:solidFill>
              <a:latin typeface="Trebuchet MS"/>
              <a:cs typeface="Trebuchet MS"/>
            </a:endParaRPr>
          </a:p>
          <a:p>
            <a:pPr marL="527685" indent="-514984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lang="en-US" sz="3200" b="1" spc="-175" dirty="0" smtClean="0">
                <a:solidFill>
                  <a:srgbClr val="A2171E"/>
                </a:solidFill>
                <a:latin typeface="Trebuchet MS"/>
                <a:cs typeface="Trebuchet MS"/>
              </a:rPr>
              <a:t>Behavior Modification</a:t>
            </a:r>
            <a:endParaRPr lang="en-US" sz="3200" b="1" spc="-175" dirty="0" smtClean="0">
              <a:latin typeface="Trebuchet MS"/>
              <a:cs typeface="Trebuchet MS"/>
            </a:endParaRPr>
          </a:p>
          <a:p>
            <a:pPr marL="469901" lvl="1">
              <a:spcBef>
                <a:spcPts val="95"/>
              </a:spcBef>
              <a:tabLst>
                <a:tab pos="527685" algn="l"/>
                <a:tab pos="528320" algn="l"/>
              </a:tabLst>
            </a:pPr>
            <a:endParaRPr lang="en-US" sz="3200" dirty="0">
              <a:latin typeface="Trebuchet MS"/>
              <a:cs typeface="Trebuchet MS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432533" y="531588"/>
            <a:ext cx="8353044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spcBef>
                <a:spcPts val="95"/>
              </a:spcBef>
            </a:pPr>
            <a:r>
              <a:rPr lang="en-US" sz="4000" b="1" kern="0" spc="-110" dirty="0" err="1" smtClean="0">
                <a:solidFill>
                  <a:srgbClr val="A2171E"/>
                </a:solidFill>
                <a:latin typeface="Arial"/>
                <a:cs typeface="Arial"/>
              </a:rPr>
              <a:t>Aplikasi</a:t>
            </a:r>
            <a:r>
              <a:rPr lang="en-US" sz="4000" b="1" kern="0" spc="-110" dirty="0" smtClean="0">
                <a:solidFill>
                  <a:srgbClr val="A2171E"/>
                </a:solidFill>
                <a:latin typeface="Arial"/>
                <a:cs typeface="Arial"/>
              </a:rPr>
              <a:t> </a:t>
            </a:r>
            <a:r>
              <a:rPr lang="en-US" sz="4000" b="1" kern="0" spc="-110" dirty="0" err="1" smtClean="0">
                <a:solidFill>
                  <a:srgbClr val="A2171E"/>
                </a:solidFill>
                <a:latin typeface="Arial"/>
                <a:cs typeface="Arial"/>
              </a:rPr>
              <a:t>Pembelajaran</a:t>
            </a:r>
            <a:endParaRPr lang="en-US" sz="4000" b="1" kern="0" spc="-100" dirty="0">
              <a:solidFill>
                <a:srgbClr val="A2171E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2196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Words>86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Psikologi Umum II</dc:title>
  <dc:creator>Gita Soerjoatmodjo</dc:creator>
  <cp:lastModifiedBy>HEBAT</cp:lastModifiedBy>
  <cp:revision>32</cp:revision>
  <dcterms:created xsi:type="dcterms:W3CDTF">2019-08-30T11:01:49Z</dcterms:created>
  <dcterms:modified xsi:type="dcterms:W3CDTF">2019-09-19T04:25:41Z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2015-01-22T00:00:00Z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2019-08-30T00:00:00Z</vt:filetime>
  </property>
</Properties>
</file>