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0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3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5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0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9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5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65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US" sz="1350">
              <a:solidFill>
                <a:prstClr val="white"/>
              </a:solidFill>
              <a:latin typeface="Gill Sans MT" panose="020B0502020104020203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B18E4-E857-422C-A908-26E14993E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65" y="1505022"/>
            <a:ext cx="2633425" cy="1959308"/>
          </a:xfrm>
        </p:spPr>
        <p:txBody>
          <a:bodyPr anchor="ctr">
            <a:normAutofit/>
          </a:bodyPr>
          <a:lstStyle/>
          <a:p>
            <a:r>
              <a:rPr lang="en-ID" sz="2800"/>
              <a:t>06 PENELITIAN</a:t>
            </a:r>
            <a:br>
              <a:rPr lang="en-ID" sz="2800"/>
            </a:br>
            <a:r>
              <a:rPr lang="en-ID" sz="2800"/>
              <a:t>DESKRIPTIF</a:t>
            </a:r>
            <a:endParaRPr lang="en-ID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EDC2B-2624-4776-BD61-7A14BCED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66" y="3464331"/>
            <a:ext cx="2633425" cy="1634836"/>
          </a:xfrm>
        </p:spPr>
        <p:txBody>
          <a:bodyPr anchor="t">
            <a:normAutofit/>
          </a:bodyPr>
          <a:lstStyle/>
          <a:p>
            <a:r>
              <a:rPr lang="en-ID" sz="1650"/>
              <a:t>Kuliah 06</a:t>
            </a:r>
          </a:p>
          <a:p>
            <a:r>
              <a:rPr lang="en-ID">
                <a:solidFill>
                  <a:schemeClr val="tx1"/>
                </a:solidFill>
              </a:rPr>
              <a:t>METODOLOGI PENELITIAN &amp; STATISTIK DESKRIPTIF</a:t>
            </a:r>
            <a:endParaRPr lang="en-US"/>
          </a:p>
          <a:p>
            <a:r>
              <a:rPr lang="en-US"/>
              <a:t>(Aries Yulianto, s.psi., m.si)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965" y="1200151"/>
            <a:ext cx="2633425" cy="6857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C3272-8289-4E0B-A01D-07338CC4D9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3" r="11600" b="-1"/>
          <a:stretch/>
        </p:blipFill>
        <p:spPr>
          <a:xfrm>
            <a:off x="3490722" y="857257"/>
            <a:ext cx="5653279" cy="514349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4EBE1E4-8A9B-4BAC-B238-7B4C689D0C1D}"/>
              </a:ext>
            </a:extLst>
          </p:cNvPr>
          <p:cNvSpPr txBox="1">
            <a:spLocks/>
          </p:cNvSpPr>
          <p:nvPr/>
        </p:nvSpPr>
        <p:spPr>
          <a:xfrm>
            <a:off x="380737" y="5170506"/>
            <a:ext cx="3188230" cy="830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C h A P t E R 6</a:t>
            </a:r>
            <a:br>
              <a:rPr lang="en-US">
                <a:solidFill>
                  <a:srgbClr val="FFFF00"/>
                </a:solidFill>
              </a:rPr>
            </a:br>
            <a:r>
              <a:rPr lang="en-ID">
                <a:solidFill>
                  <a:srgbClr val="FFFF00"/>
                </a:solidFill>
              </a:rPr>
              <a:t>The Descriptive Research Strategy</a:t>
            </a:r>
          </a:p>
        </p:txBody>
      </p:sp>
    </p:spTree>
    <p:extLst>
      <p:ext uri="{BB962C8B-B14F-4D97-AF65-F5344CB8AC3E}">
        <p14:creationId xmlns:p14="http://schemas.microsoft.com/office/powerpoint/2010/main" val="2735656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US"/>
              <a:t>An Introduction to Descriptive Research</a:t>
            </a:r>
            <a:endParaRPr lang="en-ID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1"/>
            <a:ext cx="8272211" cy="4641273"/>
          </a:xfrm>
        </p:spPr>
        <p:txBody>
          <a:bodyPr anchor="t" anchorCtr="0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/>
              <a:t>the </a:t>
            </a:r>
            <a:r>
              <a:rPr lang="en-US" sz="1800" b="1">
                <a:solidFill>
                  <a:srgbClr val="FF0000"/>
                </a:solidFill>
              </a:rPr>
              <a:t>descriptive research strategy </a:t>
            </a:r>
            <a:r>
              <a:rPr lang="en-US" sz="1800"/>
              <a:t>is not concerned with relationships between variables but rather with the description of individual variables.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/>
              <a:t>The goal is to describe a single variable or to obtain separate descriptions for each variable when several are involved.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FF0000"/>
                </a:solidFill>
              </a:rPr>
              <a:t>3 descriptive research designs:  (p. 315)</a:t>
            </a:r>
          </a:p>
          <a:p>
            <a:pPr marL="263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1. observational research, </a:t>
            </a:r>
          </a:p>
          <a:p>
            <a:pPr marL="263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2. survey research, </a:t>
            </a:r>
          </a:p>
          <a:p>
            <a:pPr marL="2635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3. case study research. </a:t>
            </a:r>
            <a:br>
              <a:rPr lang="en-US" sz="1800"/>
            </a:b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147547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ID"/>
              <a:t>1. The Observational Research Design </a:t>
            </a:r>
            <a:endParaRPr lang="en-ID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1"/>
            <a:ext cx="8272211" cy="4641273"/>
          </a:xfrm>
        </p:spPr>
        <p:txBody>
          <a:bodyPr anchor="t" anchorCtr="0">
            <a:noAutofit/>
          </a:bodyPr>
          <a:lstStyle/>
          <a:p>
            <a:pPr marL="26352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 the observational research design, the researcher observes and systematically records the behavior of individuals for the purpose of describing behavior.</a:t>
            </a:r>
          </a:p>
          <a:p>
            <a:pPr marL="26352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</a:rPr>
              <a:t>A. behavioral observation</a:t>
            </a:r>
          </a:p>
          <a:p>
            <a:pPr marL="360363" indent="-1809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The process of </a:t>
            </a:r>
            <a:r>
              <a:rPr lang="en-US" sz="1800" b="1"/>
              <a:t>behavioral observation </a:t>
            </a:r>
            <a:r>
              <a:rPr lang="en-US" sz="1800"/>
              <a:t>simply involves the direct observation and</a:t>
            </a:r>
            <a:br>
              <a:rPr lang="en-US" sz="1800"/>
            </a:br>
            <a:r>
              <a:rPr lang="en-US" sz="1800"/>
              <a:t>systematic recording of behaviors, usually as the behaviors occur in a natural situation. </a:t>
            </a:r>
            <a:br>
              <a:rPr lang="en-US" sz="1800"/>
            </a:br>
            <a:r>
              <a:rPr lang="en-US" sz="1800">
                <a:solidFill>
                  <a:srgbClr val="0070C0"/>
                </a:solidFill>
              </a:rPr>
              <a:t>1. Quantifying Observations</a:t>
            </a:r>
          </a:p>
          <a:p>
            <a:pPr marL="720725" indent="-1809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Behavioral observation also involves converting the observations into numerical scores that can be used to describe individuals and groups. </a:t>
            </a:r>
          </a:p>
          <a:p>
            <a:pPr marL="5397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Three techniques: </a:t>
            </a:r>
          </a:p>
          <a:p>
            <a:pPr marL="80327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(1). </a:t>
            </a:r>
            <a:r>
              <a:rPr lang="en-US" sz="1800">
                <a:solidFill>
                  <a:srgbClr val="00B050"/>
                </a:solidFill>
              </a:rPr>
              <a:t>The </a:t>
            </a:r>
            <a:r>
              <a:rPr lang="en-US" sz="1800" b="1">
                <a:solidFill>
                  <a:srgbClr val="00B050"/>
                </a:solidFill>
              </a:rPr>
              <a:t>frequency method </a:t>
            </a:r>
            <a:r>
              <a:rPr lang="en-US" sz="1800"/>
              <a:t>involves counting the instances of each specific behavior that occur during a fixed-time observation period. </a:t>
            </a:r>
          </a:p>
          <a:p>
            <a:pPr marL="80327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(2). </a:t>
            </a:r>
            <a:r>
              <a:rPr lang="en-US" sz="1800">
                <a:solidFill>
                  <a:srgbClr val="00B050"/>
                </a:solidFill>
              </a:rPr>
              <a:t>The </a:t>
            </a:r>
            <a:r>
              <a:rPr lang="en-US" sz="1800" b="1">
                <a:solidFill>
                  <a:srgbClr val="00B050"/>
                </a:solidFill>
              </a:rPr>
              <a:t>duration method </a:t>
            </a:r>
            <a:r>
              <a:rPr lang="en-US" sz="1800"/>
              <a:t>involves recording how much time an individual spends engaged in a specific behavior during a fixed-time observation period. </a:t>
            </a:r>
          </a:p>
          <a:p>
            <a:pPr marL="80327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(3). </a:t>
            </a:r>
            <a:r>
              <a:rPr lang="en-US" sz="1800">
                <a:solidFill>
                  <a:srgbClr val="00B050"/>
                </a:solidFill>
              </a:rPr>
              <a:t>The </a:t>
            </a:r>
            <a:r>
              <a:rPr lang="en-US" sz="1800" b="1">
                <a:solidFill>
                  <a:srgbClr val="00B050"/>
                </a:solidFill>
              </a:rPr>
              <a:t>interval method </a:t>
            </a:r>
            <a:r>
              <a:rPr lang="en-US" sz="1800"/>
              <a:t>involves dividing the observation period into a series of intervals and then recording whether a specific behavior occurs during each interval. </a:t>
            </a:r>
            <a:br>
              <a:rPr lang="en-US" sz="1800"/>
            </a:b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9989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ID"/>
              <a:t>1. The Observational Research Design </a:t>
            </a:r>
            <a:endParaRPr lang="en-ID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1"/>
            <a:ext cx="8272211" cy="4641273"/>
          </a:xfrm>
        </p:spPr>
        <p:txBody>
          <a:bodyPr anchor="t" anchorCtr="0">
            <a:noAutofit/>
          </a:bodyPr>
          <a:lstStyle/>
          <a:p>
            <a:pPr marL="26352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</a:rPr>
              <a:t>A. behavioral observation</a:t>
            </a:r>
          </a:p>
          <a:p>
            <a:pPr marL="360363" indent="-1809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</a:rPr>
              <a:t>2. </a:t>
            </a:r>
            <a:r>
              <a:rPr lang="en-ID" sz="1800"/>
              <a:t>Sampling Observations </a:t>
            </a:r>
            <a:br>
              <a:rPr lang="en-ID" sz="1800"/>
            </a:br>
            <a:r>
              <a:rPr lang="en-US" sz="1800"/>
              <a:t>to record the situation so the scene can be replayed repeatedly to gather</a:t>
            </a:r>
            <a:br>
              <a:rPr lang="en-US" sz="1800"/>
            </a:br>
            <a:r>
              <a:rPr lang="en-US" sz="1800"/>
              <a:t>observations. A second solution is to take a sample of the potential observations rather than attempt to watch and record everything. The first step in the process of sampling observations is to divide the observation period into a series of time intervals. The sampling</a:t>
            </a:r>
            <a:br>
              <a:rPr lang="en-US" sz="1800"/>
            </a:br>
            <a:r>
              <a:rPr lang="en-US" sz="1800"/>
              <a:t>process then consists of one of the following three procedures: </a:t>
            </a:r>
            <a:br>
              <a:rPr lang="en-US" sz="1800"/>
            </a:b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5742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38717"/>
          </a:xfrm>
        </p:spPr>
        <p:txBody>
          <a:bodyPr/>
          <a:lstStyle/>
          <a:p>
            <a:r>
              <a:rPr lang="en-ID"/>
              <a:t>Research Designs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2"/>
            <a:ext cx="8272211" cy="4682836"/>
          </a:xfrm>
        </p:spPr>
        <p:txBody>
          <a:bodyPr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/>
              <a:t>A </a:t>
            </a:r>
            <a:r>
              <a:rPr lang="en-US" sz="1800" b="1">
                <a:solidFill>
                  <a:srgbClr val="FF0000"/>
                </a:solidFill>
              </a:rPr>
              <a:t>research design </a:t>
            </a:r>
            <a:r>
              <a:rPr lang="en-US" sz="1800"/>
              <a:t>is a general plan for implementing a research strategy.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/>
              <a:t>A research design specifies whether the study will involve groups or individual participants, will make comparisons within a group or between groups, and how many variables will be included in the study.  (p.136)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1. </a:t>
            </a:r>
            <a:r>
              <a:rPr lang="en-US" sz="1800" i="1"/>
              <a:t>Group versus individual.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2. </a:t>
            </a:r>
            <a:r>
              <a:rPr lang="en-US" sz="1800" i="1"/>
              <a:t>Same individuals versus different individuals.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3. </a:t>
            </a:r>
            <a:r>
              <a:rPr lang="en-US" sz="1800" i="1"/>
              <a:t>The number of variables to be included. </a:t>
            </a:r>
            <a:br>
              <a:rPr lang="en-US" sz="1800"/>
            </a:br>
            <a:endParaRPr lang="en-ID" sz="1800"/>
          </a:p>
        </p:txBody>
      </p:sp>
    </p:spTree>
    <p:extLst>
      <p:ext uri="{BB962C8B-B14F-4D97-AF65-F5344CB8AC3E}">
        <p14:creationId xmlns:p14="http://schemas.microsoft.com/office/powerpoint/2010/main" val="263136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2524"/>
      </a:dk2>
      <a:lt2>
        <a:srgbClr val="E8E8E2"/>
      </a:lt2>
      <a:accent1>
        <a:srgbClr val="8CA5CD"/>
      </a:accent1>
      <a:accent2>
        <a:srgbClr val="7876C3"/>
      </a:accent2>
      <a:accent3>
        <a:srgbClr val="AB8FCE"/>
      </a:accent3>
      <a:accent4>
        <a:srgbClr val="C39876"/>
      </a:accent4>
      <a:accent5>
        <a:srgbClr val="ACA477"/>
      </a:accent5>
      <a:accent6>
        <a:srgbClr val="99AC68"/>
      </a:accent6>
      <a:hlink>
        <a:srgbClr val="848651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238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 2</vt:lpstr>
      <vt:lpstr>DividendVTI</vt:lpstr>
      <vt:lpstr>06 PENELITIAN DESKRIPTIF</vt:lpstr>
      <vt:lpstr>An Introduction to Descriptive Research</vt:lpstr>
      <vt:lpstr>1. The Observational Research Design </vt:lpstr>
      <vt:lpstr>1. The Observational Research Design </vt:lpstr>
      <vt:lpstr>Research Designs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&amp; STATISTIK DESKRIPTIF</dc:title>
  <dc:creator>aries yulianto</dc:creator>
  <cp:lastModifiedBy>aries yulianto</cp:lastModifiedBy>
  <cp:revision>35</cp:revision>
  <dcterms:created xsi:type="dcterms:W3CDTF">2019-08-22T08:01:58Z</dcterms:created>
  <dcterms:modified xsi:type="dcterms:W3CDTF">2019-08-24T09:19:13Z</dcterms:modified>
</cp:coreProperties>
</file>