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63" r:id="rId2"/>
    <p:sldId id="264" r:id="rId3"/>
    <p:sldId id="269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8" r:id="rId12"/>
    <p:sldId id="266" r:id="rId13"/>
    <p:sldId id="267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60"/>
  </p:normalViewPr>
  <p:slideViewPr>
    <p:cSldViewPr>
      <p:cViewPr varScale="1">
        <p:scale>
          <a:sx n="65" d="100"/>
          <a:sy n="65" d="100"/>
        </p:scale>
        <p:origin x="13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41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4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28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415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8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5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90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88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347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5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83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55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29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5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0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1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CCB4-58CD-4E68-91FE-4B20EE07011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3392-E4B1-48D2-B532-038688D7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86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2844F-56D5-472A-83B9-B598CF0814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TUGAS AKHIR PRODI DP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089029-1B00-425D-BA31-D5074A5D82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SYARAT &amp; KETENTUAN BERLAKU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85764B-70A9-4D9F-98F1-7EE96F2A2D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81000"/>
            <a:ext cx="1371600" cy="10908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7CDD46-03A6-4B7D-8B55-DE9DC31ECDA9}"/>
              </a:ext>
            </a:extLst>
          </p:cNvPr>
          <p:cNvSpPr txBox="1"/>
          <p:nvPr/>
        </p:nvSpPr>
        <p:spPr>
          <a:xfrm>
            <a:off x="7696200" y="1125875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Bahnschrift SemiBold" panose="020B0502040204020203" pitchFamily="34" charset="0"/>
              </a:rPr>
              <a:t>UPJ</a:t>
            </a:r>
            <a:endParaRPr lang="en-GB" sz="2800" b="1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0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E95E-BBE6-43A5-B680-F94600B1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Poster </a:t>
            </a:r>
            <a:r>
              <a:rPr lang="en-GB" dirty="0" err="1"/>
              <a:t>Presentasi</a:t>
            </a:r>
            <a:r>
              <a:rPr lang="en-GB" dirty="0"/>
              <a:t> A0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BD45F-93E4-4969-9410-8CF0C9C2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Sketsa</a:t>
            </a:r>
            <a:endParaRPr lang="en-GB" dirty="0"/>
          </a:p>
          <a:p>
            <a:r>
              <a:rPr lang="en-GB" dirty="0" err="1"/>
              <a:t>Sketsa</a:t>
            </a:r>
            <a:r>
              <a:rPr lang="en-GB" dirty="0"/>
              <a:t> </a:t>
            </a:r>
            <a:r>
              <a:rPr lang="en-GB" dirty="0" err="1"/>
              <a:t>Terpilih</a:t>
            </a:r>
            <a:endParaRPr lang="en-GB" dirty="0"/>
          </a:p>
          <a:p>
            <a:r>
              <a:rPr lang="en-GB" dirty="0"/>
              <a:t>Rendering</a:t>
            </a:r>
          </a:p>
          <a:p>
            <a:r>
              <a:rPr lang="en-GB" dirty="0" err="1"/>
              <a:t>Ilustrasi</a:t>
            </a:r>
            <a:r>
              <a:rPr lang="en-GB" dirty="0"/>
              <a:t> </a:t>
            </a:r>
            <a:r>
              <a:rPr lang="en-GB" dirty="0" err="1"/>
              <a:t>Pemakaian</a:t>
            </a:r>
            <a:endParaRPr lang="en-GB" dirty="0"/>
          </a:p>
          <a:p>
            <a:r>
              <a:rPr lang="en-GB" dirty="0"/>
              <a:t>3D</a:t>
            </a:r>
          </a:p>
          <a:p>
            <a:r>
              <a:rPr lang="en-GB" dirty="0"/>
              <a:t>3D alternative </a:t>
            </a:r>
            <a:r>
              <a:rPr lang="en-GB" dirty="0" err="1"/>
              <a:t>warna</a:t>
            </a:r>
            <a:endParaRPr lang="en-GB" dirty="0"/>
          </a:p>
          <a:p>
            <a:r>
              <a:rPr lang="en-GB" dirty="0"/>
              <a:t>Image Board</a:t>
            </a:r>
          </a:p>
          <a:p>
            <a:r>
              <a:rPr lang="en-GB" dirty="0"/>
              <a:t>Mood Board</a:t>
            </a:r>
          </a:p>
        </p:txBody>
      </p:sp>
    </p:spTree>
    <p:extLst>
      <p:ext uri="{BB962C8B-B14F-4D97-AF65-F5344CB8AC3E}">
        <p14:creationId xmlns:p14="http://schemas.microsoft.com/office/powerpoint/2010/main" val="88924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4799-0F21-4E5D-B8CE-96F46CF81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64373"/>
            <a:ext cx="6873240" cy="1293028"/>
          </a:xfrm>
        </p:spPr>
        <p:txBody>
          <a:bodyPr>
            <a:normAutofit/>
          </a:bodyPr>
          <a:lstStyle/>
          <a:p>
            <a:r>
              <a:rPr lang="en-GB" dirty="0"/>
              <a:t>POSTER PRESENTASI A0 x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88CF0F-FC28-4B3D-8169-359082DAEEF4}"/>
              </a:ext>
            </a:extLst>
          </p:cNvPr>
          <p:cNvSpPr/>
          <p:nvPr/>
        </p:nvSpPr>
        <p:spPr>
          <a:xfrm>
            <a:off x="838200" y="1828800"/>
            <a:ext cx="38862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DCECD3-3251-4526-9B69-6D51B4E7629F}"/>
              </a:ext>
            </a:extLst>
          </p:cNvPr>
          <p:cNvSpPr/>
          <p:nvPr/>
        </p:nvSpPr>
        <p:spPr>
          <a:xfrm>
            <a:off x="4724400" y="1828800"/>
            <a:ext cx="38862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EA97E66-D915-44AF-ABE3-99E6D494CFBA}"/>
              </a:ext>
            </a:extLst>
          </p:cNvPr>
          <p:cNvSpPr/>
          <p:nvPr/>
        </p:nvSpPr>
        <p:spPr>
          <a:xfrm>
            <a:off x="1021324" y="2018073"/>
            <a:ext cx="762000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LOGO UPJ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C3B0FA-B2D5-4E15-8BD4-09574A78EAD6}"/>
              </a:ext>
            </a:extLst>
          </p:cNvPr>
          <p:cNvSpPr/>
          <p:nvPr/>
        </p:nvSpPr>
        <p:spPr>
          <a:xfrm>
            <a:off x="7665476" y="2057401"/>
            <a:ext cx="762000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LOGO DP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937509-6C8C-49B3-BAA3-8EDEA8794455}"/>
              </a:ext>
            </a:extLst>
          </p:cNvPr>
          <p:cNvSpPr/>
          <p:nvPr/>
        </p:nvSpPr>
        <p:spPr>
          <a:xfrm>
            <a:off x="3912622" y="2132373"/>
            <a:ext cx="1623556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JUDUL</a:t>
            </a:r>
          </a:p>
          <a:p>
            <a:pPr algn="ctr"/>
            <a:r>
              <a:rPr lang="en-GB" sz="1000" dirty="0"/>
              <a:t>NAMA NIM</a:t>
            </a:r>
          </a:p>
        </p:txBody>
      </p:sp>
    </p:spTree>
    <p:extLst>
      <p:ext uri="{BB962C8B-B14F-4D97-AF65-F5344CB8AC3E}">
        <p14:creationId xmlns:p14="http://schemas.microsoft.com/office/powerpoint/2010/main" val="347045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E4195-21C7-4140-A353-6A5B50C1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Poster A0 </a:t>
            </a:r>
            <a:r>
              <a:rPr lang="en-GB" dirty="0" err="1"/>
              <a:t>untuk</a:t>
            </a:r>
            <a:r>
              <a:rPr lang="en-GB" dirty="0"/>
              <a:t> HAKI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81008-2EC4-49D8-9803-C0D1FE87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Konsep</a:t>
            </a:r>
            <a:r>
              <a:rPr lang="en-GB" dirty="0"/>
              <a:t> </a:t>
            </a:r>
            <a:r>
              <a:rPr lang="en-GB" dirty="0" err="1"/>
              <a:t>Produk</a:t>
            </a:r>
            <a:endParaRPr lang="en-GB" dirty="0"/>
          </a:p>
          <a:p>
            <a:r>
              <a:rPr lang="en-GB" dirty="0" err="1"/>
              <a:t>Sketsa</a:t>
            </a:r>
            <a:endParaRPr lang="en-GB" dirty="0"/>
          </a:p>
          <a:p>
            <a:r>
              <a:rPr lang="en-GB" dirty="0" err="1"/>
              <a:t>Sketsa</a:t>
            </a:r>
            <a:r>
              <a:rPr lang="en-GB" dirty="0"/>
              <a:t> </a:t>
            </a:r>
            <a:r>
              <a:rPr lang="en-GB" dirty="0" err="1"/>
              <a:t>Terpilih</a:t>
            </a:r>
            <a:endParaRPr lang="en-GB" dirty="0"/>
          </a:p>
          <a:p>
            <a:r>
              <a:rPr lang="en-GB" dirty="0" err="1"/>
              <a:t>Ilustrasi</a:t>
            </a:r>
            <a:r>
              <a:rPr lang="en-GB" dirty="0"/>
              <a:t> </a:t>
            </a:r>
            <a:r>
              <a:rPr lang="en-GB" dirty="0" err="1"/>
              <a:t>Pemakaian</a:t>
            </a:r>
            <a:endParaRPr lang="en-GB" dirty="0"/>
          </a:p>
          <a:p>
            <a:r>
              <a:rPr lang="en-GB" dirty="0"/>
              <a:t>3D</a:t>
            </a:r>
          </a:p>
          <a:p>
            <a:r>
              <a:rPr lang="en-GB" dirty="0"/>
              <a:t>3D alternative </a:t>
            </a:r>
            <a:r>
              <a:rPr lang="en-GB" dirty="0" err="1"/>
              <a:t>warna</a:t>
            </a:r>
            <a:endParaRPr lang="en-GB" dirty="0"/>
          </a:p>
          <a:p>
            <a:r>
              <a:rPr lang="en-GB" dirty="0"/>
              <a:t>Image Board</a:t>
            </a:r>
          </a:p>
          <a:p>
            <a:r>
              <a:rPr lang="en-GB" dirty="0"/>
              <a:t>Mood Board</a:t>
            </a:r>
          </a:p>
          <a:p>
            <a:r>
              <a:rPr lang="en-GB" dirty="0" err="1"/>
              <a:t>Gambar</a:t>
            </a:r>
            <a:r>
              <a:rPr lang="en-GB" dirty="0"/>
              <a:t> </a:t>
            </a:r>
            <a:r>
              <a:rPr lang="en-GB" dirty="0" err="1"/>
              <a:t>Kerja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32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A2A58-8AB2-4C3A-B53B-00F5D85D6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 POSTER A0 HAKI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6CFC64-44B1-4428-99EE-F35EEC815DE1}"/>
              </a:ext>
            </a:extLst>
          </p:cNvPr>
          <p:cNvSpPr/>
          <p:nvPr/>
        </p:nvSpPr>
        <p:spPr>
          <a:xfrm>
            <a:off x="2628900" y="1828800"/>
            <a:ext cx="38862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1051A4A-7D7B-474D-B103-5E6969EE0022}"/>
              </a:ext>
            </a:extLst>
          </p:cNvPr>
          <p:cNvSpPr/>
          <p:nvPr/>
        </p:nvSpPr>
        <p:spPr>
          <a:xfrm>
            <a:off x="2819400" y="2057401"/>
            <a:ext cx="762000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LOGO UPJ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7E9F97-17EC-46E4-8746-C5845FE6C20E}"/>
              </a:ext>
            </a:extLst>
          </p:cNvPr>
          <p:cNvSpPr/>
          <p:nvPr/>
        </p:nvSpPr>
        <p:spPr>
          <a:xfrm>
            <a:off x="5555228" y="2072151"/>
            <a:ext cx="762000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LOGO DP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F3B2A1-C148-4294-8F67-A29F570A929F}"/>
              </a:ext>
            </a:extLst>
          </p:cNvPr>
          <p:cNvSpPr/>
          <p:nvPr/>
        </p:nvSpPr>
        <p:spPr>
          <a:xfrm>
            <a:off x="3771900" y="2115167"/>
            <a:ext cx="1623556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JUDUL</a:t>
            </a:r>
          </a:p>
          <a:p>
            <a:pPr algn="ctr"/>
            <a:r>
              <a:rPr lang="en-GB" sz="1000" dirty="0"/>
              <a:t>NAMA NIM</a:t>
            </a:r>
          </a:p>
        </p:txBody>
      </p:sp>
    </p:spTree>
    <p:extLst>
      <p:ext uri="{BB962C8B-B14F-4D97-AF65-F5344CB8AC3E}">
        <p14:creationId xmlns:p14="http://schemas.microsoft.com/office/powerpoint/2010/main" val="1883295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9AA64-5981-41F8-B88E-920053760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LAPORAN 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EAB71-9B8D-486A-89F5-6D95C9080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Sesuai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ketentuan</a:t>
            </a:r>
            <a:r>
              <a:rPr lang="en-GB" dirty="0"/>
              <a:t> </a:t>
            </a:r>
            <a:r>
              <a:rPr lang="en-GB" dirty="0" err="1"/>
              <a:t>Skripsi</a:t>
            </a:r>
            <a:r>
              <a:rPr lang="en-GB" dirty="0"/>
              <a:t> UPJ</a:t>
            </a:r>
          </a:p>
          <a:p>
            <a:r>
              <a:rPr lang="en-GB" dirty="0"/>
              <a:t>Cover </a:t>
            </a:r>
            <a:r>
              <a:rPr lang="en-GB" dirty="0" err="1"/>
              <a:t>Warna</a:t>
            </a:r>
            <a:r>
              <a:rPr lang="en-GB" dirty="0"/>
              <a:t> Merah</a:t>
            </a:r>
          </a:p>
          <a:p>
            <a:r>
              <a:rPr lang="en-GB" dirty="0"/>
              <a:t>CD </a:t>
            </a:r>
            <a:r>
              <a:rPr lang="en-GB" dirty="0" err="1"/>
              <a:t>Berisi</a:t>
            </a:r>
            <a:r>
              <a:rPr lang="en-GB" dirty="0"/>
              <a:t> </a:t>
            </a:r>
            <a:r>
              <a:rPr lang="en-GB" dirty="0" err="1"/>
              <a:t>laporan</a:t>
            </a:r>
            <a:r>
              <a:rPr lang="en-GB" dirty="0"/>
              <a:t>, lembar </a:t>
            </a:r>
            <a:r>
              <a:rPr lang="en-GB" dirty="0" err="1"/>
              <a:t>asistensi</a:t>
            </a:r>
            <a:r>
              <a:rPr lang="en-GB" dirty="0"/>
              <a:t>, </a:t>
            </a:r>
            <a:r>
              <a:rPr lang="en-GB" dirty="0" err="1"/>
              <a:t>gambar</a:t>
            </a:r>
            <a:r>
              <a:rPr lang="en-GB" dirty="0"/>
              <a:t> </a:t>
            </a:r>
            <a:r>
              <a:rPr lang="en-GB" dirty="0" err="1"/>
              <a:t>kerja</a:t>
            </a:r>
            <a:r>
              <a:rPr lang="en-GB" dirty="0"/>
              <a:t> </a:t>
            </a:r>
            <a:r>
              <a:rPr lang="en-GB" dirty="0" err="1"/>
              <a:t>dll</a:t>
            </a:r>
            <a:r>
              <a:rPr lang="en-GB" dirty="0"/>
              <a:t> format pdf</a:t>
            </a:r>
          </a:p>
          <a:p>
            <a:r>
              <a:rPr lang="en-GB" dirty="0"/>
              <a:t>PKM GT</a:t>
            </a:r>
          </a:p>
          <a:p>
            <a:pPr lvl="1"/>
            <a:r>
              <a:rPr lang="en-GB" dirty="0" err="1"/>
              <a:t>Laporan</a:t>
            </a:r>
            <a:r>
              <a:rPr lang="en-GB" dirty="0"/>
              <a:t> TA </a:t>
            </a:r>
            <a:r>
              <a:rPr lang="en-GB" dirty="0" err="1"/>
              <a:t>disesuaikan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format PKM GT</a:t>
            </a:r>
          </a:p>
        </p:txBody>
      </p:sp>
    </p:spTree>
    <p:extLst>
      <p:ext uri="{BB962C8B-B14F-4D97-AF65-F5344CB8AC3E}">
        <p14:creationId xmlns:p14="http://schemas.microsoft.com/office/powerpoint/2010/main" val="348880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2F5D2B-BA05-4E61-BE8E-0C32DF13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Koordinator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I. Alif Siregar, M.A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546238F-F81D-4E86-AFEF-8A2249B30A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738748"/>
              </p:ext>
            </p:extLst>
          </p:nvPr>
        </p:nvGraphicFramePr>
        <p:xfrm>
          <a:off x="593725" y="2193924"/>
          <a:ext cx="8169274" cy="3681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004">
                  <a:extLst>
                    <a:ext uri="{9D8B030D-6E8A-4147-A177-3AD203B41FA5}">
                      <a16:colId xmlns:a16="http://schemas.microsoft.com/office/drawing/2014/main" val="1366896676"/>
                    </a:ext>
                  </a:extLst>
                </a:gridCol>
                <a:gridCol w="2042004">
                  <a:extLst>
                    <a:ext uri="{9D8B030D-6E8A-4147-A177-3AD203B41FA5}">
                      <a16:colId xmlns:a16="http://schemas.microsoft.com/office/drawing/2014/main" val="3051916336"/>
                    </a:ext>
                  </a:extLst>
                </a:gridCol>
                <a:gridCol w="2042633">
                  <a:extLst>
                    <a:ext uri="{9D8B030D-6E8A-4147-A177-3AD203B41FA5}">
                      <a16:colId xmlns:a16="http://schemas.microsoft.com/office/drawing/2014/main" val="902406042"/>
                    </a:ext>
                  </a:extLst>
                </a:gridCol>
                <a:gridCol w="2042633">
                  <a:extLst>
                    <a:ext uri="{9D8B030D-6E8A-4147-A177-3AD203B41FA5}">
                      <a16:colId xmlns:a16="http://schemas.microsoft.com/office/drawing/2014/main" val="3592212867"/>
                    </a:ext>
                  </a:extLst>
                </a:gridCol>
              </a:tblGrid>
              <a:tr h="525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Dosen Pembimbing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Mahasiswa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NIM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TEMA</a:t>
                      </a:r>
                    </a:p>
                  </a:txBody>
                  <a:tcPr marL="88261" marR="88261" marT="0" marB="0"/>
                </a:tc>
                <a:extLst>
                  <a:ext uri="{0D108BD9-81ED-4DB2-BD59-A6C34878D82A}">
                    <a16:rowId xmlns:a16="http://schemas.microsoft.com/office/drawing/2014/main" val="1796082472"/>
                  </a:ext>
                </a:extLst>
              </a:tr>
              <a:tr h="525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Teddy M Darajat, M.Ds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Pinka Yoga Kirana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2014051002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Craft Design</a:t>
                      </a:r>
                    </a:p>
                  </a:txBody>
                  <a:tcPr marL="88261" marR="88261" marT="0" marB="0"/>
                </a:tc>
                <a:extLst>
                  <a:ext uri="{0D108BD9-81ED-4DB2-BD59-A6C34878D82A}">
                    <a16:rowId xmlns:a16="http://schemas.microsoft.com/office/drawing/2014/main" val="1007608937"/>
                  </a:ext>
                </a:extLst>
              </a:tr>
              <a:tr h="525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Ismail Alif Siregar, M.A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Aulia Ramadhina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2014051008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Apparel / Craft Design</a:t>
                      </a:r>
                    </a:p>
                  </a:txBody>
                  <a:tcPr marL="88261" marR="88261" marT="0" marB="0"/>
                </a:tc>
                <a:extLst>
                  <a:ext uri="{0D108BD9-81ED-4DB2-BD59-A6C34878D82A}">
                    <a16:rowId xmlns:a16="http://schemas.microsoft.com/office/drawing/2014/main" val="4211896286"/>
                  </a:ext>
                </a:extLst>
              </a:tr>
              <a:tr h="525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Lisa Amadea Karamoy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2014051003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Craft Design</a:t>
                      </a:r>
                    </a:p>
                  </a:txBody>
                  <a:tcPr marL="88261" marR="88261" marT="0" marB="0"/>
                </a:tc>
                <a:extLst>
                  <a:ext uri="{0D108BD9-81ED-4DB2-BD59-A6C34878D82A}">
                    <a16:rowId xmlns:a16="http://schemas.microsoft.com/office/drawing/2014/main" val="561613805"/>
                  </a:ext>
                </a:extLst>
              </a:tr>
              <a:tr h="525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Toufiq Panji Wisesa, M.Ds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Gusti Sagara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2013051012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Apparel</a:t>
                      </a:r>
                    </a:p>
                  </a:txBody>
                  <a:tcPr marL="88261" marR="88261" marT="0" marB="0"/>
                </a:tc>
                <a:extLst>
                  <a:ext uri="{0D108BD9-81ED-4DB2-BD59-A6C34878D82A}">
                    <a16:rowId xmlns:a16="http://schemas.microsoft.com/office/drawing/2014/main" val="2826233795"/>
                  </a:ext>
                </a:extLst>
              </a:tr>
              <a:tr h="525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Dini Cinda Kirana, M.Ds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Rangga Privi Putra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2014051005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Craft Design</a:t>
                      </a:r>
                    </a:p>
                  </a:txBody>
                  <a:tcPr marL="88261" marR="88261" marT="0" marB="0"/>
                </a:tc>
                <a:extLst>
                  <a:ext uri="{0D108BD9-81ED-4DB2-BD59-A6C34878D82A}">
                    <a16:rowId xmlns:a16="http://schemas.microsoft.com/office/drawing/2014/main" val="628606432"/>
                  </a:ext>
                </a:extLst>
              </a:tr>
              <a:tr h="525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Donna Angelina, M.A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Thalia Theresa Katuuk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2014051001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8261" marR="88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Smart Design / Toy Design</a:t>
                      </a:r>
                    </a:p>
                  </a:txBody>
                  <a:tcPr marL="88261" marR="88261" marT="0" marB="0"/>
                </a:tc>
                <a:extLst>
                  <a:ext uri="{0D108BD9-81ED-4DB2-BD59-A6C34878D82A}">
                    <a16:rowId xmlns:a16="http://schemas.microsoft.com/office/drawing/2014/main" val="1103332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34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65DF0-1B14-40DE-A705-0DE9DF16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 SYARAT 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DDF2B-6E5F-4D52-8EF2-037EF87E3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WAJIB: </a:t>
            </a:r>
            <a:r>
              <a:rPr lang="en-GB" b="1" dirty="0">
                <a:solidFill>
                  <a:srgbClr val="FF0000"/>
                </a:solidFill>
              </a:rPr>
              <a:t>SEMUA TUGAS DP SOFT COPY DISERAHKAN KE PANITIA JEJAK KARYA </a:t>
            </a:r>
            <a:r>
              <a:rPr lang="en-GB" b="1" dirty="0" err="1"/>
              <a:t>untuk</a:t>
            </a:r>
            <a:r>
              <a:rPr lang="en-GB" b="1" dirty="0"/>
              <a:t> </a:t>
            </a:r>
            <a:r>
              <a:rPr lang="en-GB" b="1" dirty="0" err="1"/>
              <a:t>pembuatan</a:t>
            </a:r>
            <a:r>
              <a:rPr lang="en-GB" b="1" dirty="0"/>
              <a:t> </a:t>
            </a:r>
            <a:r>
              <a:rPr lang="en-GB" b="1" dirty="0" err="1"/>
              <a:t>buku</a:t>
            </a:r>
            <a:r>
              <a:rPr lang="en-GB" b="1" dirty="0"/>
              <a:t>. </a:t>
            </a:r>
          </a:p>
          <a:p>
            <a:r>
              <a:rPr lang="en-GB" b="1" dirty="0"/>
              <a:t>BATAS WAKTU </a:t>
            </a:r>
            <a:r>
              <a:rPr lang="en-GB" b="1" dirty="0">
                <a:solidFill>
                  <a:srgbClr val="FF0000"/>
                </a:solidFill>
              </a:rPr>
              <a:t>16 FEBRUARI 2018 </a:t>
            </a:r>
            <a:r>
              <a:rPr lang="en-GB" b="1" dirty="0" err="1">
                <a:solidFill>
                  <a:srgbClr val="FF0000"/>
                </a:solidFill>
              </a:rPr>
              <a:t>hari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</a:rPr>
              <a:t>Jumat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22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4BCF7-15C7-4495-B47B-20EBB0FE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TANGGAL PENTING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D6C08-7723-4137-9209-2546A8D8B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200" dirty="0"/>
              <a:t>BIMBINGAN </a:t>
            </a:r>
            <a:r>
              <a:rPr lang="en-GB" sz="3200" dirty="0" err="1"/>
              <a:t>seminggu</a:t>
            </a:r>
            <a:r>
              <a:rPr lang="en-GB" sz="3200" dirty="0"/>
              <a:t> 2x: </a:t>
            </a:r>
          </a:p>
          <a:p>
            <a:pPr lvl="1"/>
            <a:r>
              <a:rPr lang="en-GB" sz="3000" dirty="0"/>
              <a:t>1x Review progress </a:t>
            </a:r>
            <a:r>
              <a:rPr lang="en-GB" sz="3000" dirty="0" err="1"/>
              <a:t>setiap</a:t>
            </a:r>
            <a:r>
              <a:rPr lang="en-GB" sz="3000" dirty="0"/>
              <a:t> </a:t>
            </a:r>
            <a:r>
              <a:rPr lang="en-GB" sz="3000" dirty="0" err="1"/>
              <a:t>hari</a:t>
            </a:r>
            <a:r>
              <a:rPr lang="en-GB" sz="3000" dirty="0"/>
              <a:t> </a:t>
            </a:r>
            <a:r>
              <a:rPr lang="en-GB" sz="3000" dirty="0" err="1"/>
              <a:t>Jumat</a:t>
            </a:r>
            <a:r>
              <a:rPr lang="en-GB" sz="3000" dirty="0"/>
              <a:t> </a:t>
            </a:r>
            <a:r>
              <a:rPr lang="en-GB" sz="3000" dirty="0" err="1"/>
              <a:t>dengan</a:t>
            </a:r>
            <a:r>
              <a:rPr lang="en-GB" sz="3000" dirty="0"/>
              <a:t> </a:t>
            </a:r>
            <a:r>
              <a:rPr lang="en-GB" sz="3000" dirty="0" err="1"/>
              <a:t>Koordinator</a:t>
            </a:r>
            <a:r>
              <a:rPr lang="en-GB" sz="3000" dirty="0"/>
              <a:t> + 1x </a:t>
            </a:r>
            <a:r>
              <a:rPr lang="en-GB" sz="3000" dirty="0" err="1"/>
              <a:t>sesuai</a:t>
            </a:r>
            <a:r>
              <a:rPr lang="en-GB" sz="3000" dirty="0"/>
              <a:t> </a:t>
            </a:r>
            <a:r>
              <a:rPr lang="en-GB" sz="3000" dirty="0" err="1"/>
              <a:t>kesepakatan</a:t>
            </a:r>
            <a:r>
              <a:rPr lang="en-GB" sz="3000" dirty="0"/>
              <a:t> </a:t>
            </a:r>
            <a:r>
              <a:rPr lang="en-GB" sz="3000" dirty="0" err="1"/>
              <a:t>dengan</a:t>
            </a:r>
            <a:r>
              <a:rPr lang="en-GB" sz="3000" dirty="0"/>
              <a:t> </a:t>
            </a:r>
            <a:r>
              <a:rPr lang="en-GB" sz="3000" dirty="0" err="1"/>
              <a:t>dosen</a:t>
            </a:r>
            <a:r>
              <a:rPr lang="en-GB" sz="3000" dirty="0"/>
              <a:t> </a:t>
            </a:r>
            <a:r>
              <a:rPr lang="en-GB" sz="3000" dirty="0" err="1"/>
              <a:t>pembimbing</a:t>
            </a:r>
            <a:endParaRPr lang="en-GB" sz="3000" dirty="0"/>
          </a:p>
          <a:p>
            <a:r>
              <a:rPr lang="en-GB" sz="3200" dirty="0"/>
              <a:t>SIDANG PROPOSAL:</a:t>
            </a:r>
          </a:p>
          <a:p>
            <a:pPr lvl="1"/>
            <a:r>
              <a:rPr lang="en-GB" sz="3200" b="1" dirty="0">
                <a:solidFill>
                  <a:srgbClr val="FF0000"/>
                </a:solidFill>
              </a:rPr>
              <a:t>26-28 </a:t>
            </a:r>
            <a:r>
              <a:rPr lang="en-GB" sz="3200" b="1" dirty="0" err="1">
                <a:solidFill>
                  <a:srgbClr val="FF0000"/>
                </a:solidFill>
              </a:rPr>
              <a:t>Februari</a:t>
            </a:r>
            <a:r>
              <a:rPr lang="en-GB" sz="3200" b="1" dirty="0">
                <a:solidFill>
                  <a:srgbClr val="FF0000"/>
                </a:solidFill>
              </a:rPr>
              <a:t> 2018</a:t>
            </a:r>
          </a:p>
          <a:p>
            <a:r>
              <a:rPr lang="en-GB" sz="3200" dirty="0"/>
              <a:t>SIDANG TUGAS AKHIR:</a:t>
            </a:r>
          </a:p>
          <a:p>
            <a:pPr lvl="1"/>
            <a:r>
              <a:rPr lang="en-GB" sz="3200" b="1" dirty="0">
                <a:solidFill>
                  <a:srgbClr val="FF0000"/>
                </a:solidFill>
              </a:rPr>
              <a:t>4-14 </a:t>
            </a:r>
            <a:r>
              <a:rPr lang="en-GB" sz="3200" b="1" dirty="0" err="1">
                <a:solidFill>
                  <a:srgbClr val="FF0000"/>
                </a:solidFill>
              </a:rPr>
              <a:t>Juni</a:t>
            </a:r>
            <a:r>
              <a:rPr lang="en-GB" sz="3200" b="1" dirty="0">
                <a:solidFill>
                  <a:srgbClr val="FF0000"/>
                </a:solidFill>
              </a:rPr>
              <a:t> 2018</a:t>
            </a:r>
          </a:p>
          <a:p>
            <a:r>
              <a:rPr lang="en-GB" sz="3200" dirty="0"/>
              <a:t>YUDISIUM:</a:t>
            </a:r>
          </a:p>
          <a:p>
            <a:pPr lvl="1"/>
            <a:r>
              <a:rPr lang="en-GB" sz="3000" b="1" dirty="0">
                <a:solidFill>
                  <a:srgbClr val="FF0000"/>
                </a:solidFill>
              </a:rPr>
              <a:t>23-27 </a:t>
            </a:r>
            <a:r>
              <a:rPr lang="en-GB" sz="3000" b="1" dirty="0" err="1">
                <a:solidFill>
                  <a:srgbClr val="FF0000"/>
                </a:solidFill>
              </a:rPr>
              <a:t>Juli</a:t>
            </a:r>
            <a:r>
              <a:rPr lang="en-GB" sz="3000" b="1" dirty="0">
                <a:solidFill>
                  <a:srgbClr val="FF0000"/>
                </a:solidFill>
              </a:rPr>
              <a:t> 2018</a:t>
            </a:r>
          </a:p>
          <a:p>
            <a:r>
              <a:rPr lang="en-GB" sz="3200" dirty="0"/>
              <a:t>PAMERAN BERSAMA UPJ-UiTM: </a:t>
            </a:r>
          </a:p>
          <a:p>
            <a:pPr lvl="1"/>
            <a:r>
              <a:rPr lang="en-GB" sz="3000" b="1" dirty="0">
                <a:solidFill>
                  <a:srgbClr val="FF0000"/>
                </a:solidFill>
              </a:rPr>
              <a:t>AGUSTUS 2018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15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69569" y="817603"/>
            <a:ext cx="8204862" cy="5735597"/>
            <a:chOff x="304800" y="457200"/>
            <a:chExt cx="8204862" cy="5735597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457200"/>
              <a:ext cx="3962400" cy="138499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b="1" dirty="0"/>
                <a:t>LATAR BELAKANG MASALAH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200" dirty="0" err="1"/>
                <a:t>Uraian</a:t>
              </a:r>
              <a:r>
                <a:rPr lang="en-US" sz="1200" dirty="0"/>
                <a:t> </a:t>
              </a:r>
              <a:r>
                <a:rPr lang="en-US" sz="1200" dirty="0" err="1"/>
                <a:t>umum</a:t>
              </a:r>
              <a:r>
                <a:rPr lang="en-US" sz="1200" dirty="0"/>
                <a:t> </a:t>
              </a:r>
              <a:r>
                <a:rPr lang="en-US" sz="1200" dirty="0" err="1"/>
                <a:t>mengapa</a:t>
              </a:r>
              <a:r>
                <a:rPr lang="en-US" sz="1200" dirty="0"/>
                <a:t> </a:t>
              </a:r>
              <a:r>
                <a:rPr lang="en-US" sz="1200" dirty="0" err="1"/>
                <a:t>tema</a:t>
              </a:r>
              <a:r>
                <a:rPr lang="en-US" sz="1200" dirty="0"/>
                <a:t> </a:t>
              </a:r>
              <a:r>
                <a:rPr lang="en-US" sz="1200" dirty="0" err="1"/>
                <a:t>tersebut</a:t>
              </a:r>
              <a:r>
                <a:rPr lang="en-US" sz="1200" dirty="0"/>
                <a:t> </a:t>
              </a:r>
              <a:r>
                <a:rPr lang="en-US" sz="1200" dirty="0" err="1"/>
                <a:t>menarik</a:t>
              </a:r>
              <a:r>
                <a:rPr lang="en-US" sz="1200" dirty="0"/>
                <a:t> </a:t>
              </a:r>
              <a:r>
                <a:rPr lang="en-US" sz="1200" dirty="0" err="1"/>
                <a:t>untuk</a:t>
              </a:r>
              <a:r>
                <a:rPr lang="en-US" sz="1200" dirty="0"/>
                <a:t> di </a:t>
              </a:r>
              <a:r>
                <a:rPr lang="en-US" sz="1200" dirty="0" err="1"/>
                <a:t>bahas</a:t>
              </a:r>
              <a:r>
                <a:rPr lang="en-US" sz="1200" dirty="0"/>
                <a:t>, </a:t>
              </a:r>
              <a:r>
                <a:rPr lang="en-US" sz="1200" dirty="0" err="1"/>
                <a:t>apa</a:t>
              </a:r>
              <a:r>
                <a:rPr lang="en-US" sz="1200" dirty="0"/>
                <a:t> yang </a:t>
              </a:r>
              <a:r>
                <a:rPr lang="en-US" sz="1200" dirty="0" err="1"/>
                <a:t>menjadi</a:t>
              </a:r>
              <a:r>
                <a:rPr lang="en-US" sz="1200" dirty="0"/>
                <a:t> </a:t>
              </a:r>
              <a:r>
                <a:rPr lang="en-US" sz="1200" dirty="0" err="1"/>
                <a:t>daya</a:t>
              </a:r>
              <a:r>
                <a:rPr lang="en-US" sz="1200" dirty="0"/>
                <a:t> </a:t>
              </a:r>
              <a:r>
                <a:rPr lang="en-US" sz="1200" dirty="0" err="1"/>
                <a:t>tariknya</a:t>
              </a:r>
              <a:r>
                <a:rPr lang="en-US" sz="1200" dirty="0"/>
                <a:t>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200" dirty="0" err="1"/>
                <a:t>Uraikan</a:t>
              </a:r>
              <a:r>
                <a:rPr lang="en-US" sz="1200" dirty="0"/>
                <a:t> </a:t>
              </a:r>
              <a:r>
                <a:rPr lang="en-US" sz="1200" dirty="0" err="1"/>
                <a:t>mengapa</a:t>
              </a:r>
              <a:r>
                <a:rPr lang="en-US" sz="1200" dirty="0"/>
                <a:t> </a:t>
              </a:r>
              <a:r>
                <a:rPr lang="en-US" sz="1200" dirty="0" err="1"/>
                <a:t>objek</a:t>
              </a:r>
              <a:r>
                <a:rPr lang="en-US" sz="1200" dirty="0"/>
                <a:t> </a:t>
              </a:r>
              <a:r>
                <a:rPr lang="en-US" sz="1200" dirty="0" err="1"/>
                <a:t>tersebut</a:t>
              </a:r>
              <a:r>
                <a:rPr lang="en-US" sz="1200" dirty="0"/>
                <a:t> </a:t>
              </a:r>
              <a:r>
                <a:rPr lang="en-US" sz="1200" dirty="0" err="1"/>
                <a:t>dipilih</a:t>
              </a:r>
              <a:r>
                <a:rPr lang="en-US" sz="1200" dirty="0"/>
                <a:t> </a:t>
              </a:r>
              <a:r>
                <a:rPr lang="en-US" sz="1200" dirty="0" err="1"/>
                <a:t>sebagai</a:t>
              </a:r>
              <a:r>
                <a:rPr lang="en-US" sz="1200" dirty="0"/>
                <a:t> </a:t>
              </a:r>
              <a:r>
                <a:rPr lang="en-US" sz="1200" dirty="0" err="1"/>
                <a:t>pembahasan</a:t>
              </a:r>
              <a:r>
                <a:rPr lang="en-US" sz="1200" dirty="0"/>
                <a:t> TA, </a:t>
              </a:r>
              <a:r>
                <a:rPr lang="en-US" sz="1200" dirty="0" err="1"/>
                <a:t>uraikan</a:t>
              </a:r>
              <a:r>
                <a:rPr lang="en-US" sz="1200" dirty="0"/>
                <a:t> </a:t>
              </a:r>
              <a:r>
                <a:rPr lang="en-US" sz="1200" dirty="0" err="1"/>
                <a:t>mengenai</a:t>
              </a:r>
              <a:r>
                <a:rPr lang="en-US" sz="1200" dirty="0"/>
                <a:t> </a:t>
              </a:r>
              <a:r>
                <a:rPr lang="en-US" sz="1200" dirty="0" err="1"/>
                <a:t>sejarahnya</a:t>
              </a:r>
              <a:r>
                <a:rPr lang="en-US" sz="1200" dirty="0"/>
                <a:t> &amp; </a:t>
              </a:r>
              <a:r>
                <a:rPr lang="en-US" sz="1200" dirty="0" err="1"/>
                <a:t>perkembangan</a:t>
              </a:r>
              <a:r>
                <a:rPr lang="en-US" sz="1200" dirty="0"/>
                <a:t> </a:t>
              </a:r>
              <a:r>
                <a:rPr lang="en-US" sz="1200" dirty="0" err="1"/>
                <a:t>saat</a:t>
              </a:r>
              <a:r>
                <a:rPr lang="en-US" sz="1200" dirty="0"/>
                <a:t> </a:t>
              </a:r>
              <a:r>
                <a:rPr lang="en-US" sz="1200" dirty="0" err="1"/>
                <a:t>ini</a:t>
              </a:r>
              <a:r>
                <a:rPr lang="en-US" sz="1200" dirty="0"/>
                <a:t>.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05400" y="457200"/>
              <a:ext cx="3352800" cy="1200329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b="1" dirty="0"/>
                <a:t>PERMASALAHAN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200" dirty="0" err="1"/>
                <a:t>Apa</a:t>
              </a:r>
              <a:r>
                <a:rPr lang="en-US" sz="1200" dirty="0"/>
                <a:t> </a:t>
              </a:r>
              <a:r>
                <a:rPr lang="en-US" sz="1200" dirty="0" err="1"/>
                <a:t>permasalahan</a:t>
              </a:r>
              <a:r>
                <a:rPr lang="en-US" sz="1200" dirty="0"/>
                <a:t> yang </a:t>
              </a:r>
              <a:r>
                <a:rPr lang="en-US" sz="1200" dirty="0" err="1"/>
                <a:t>mau</a:t>
              </a:r>
              <a:r>
                <a:rPr lang="en-US" sz="1200" dirty="0"/>
                <a:t> </a:t>
              </a:r>
              <a:r>
                <a:rPr lang="en-US" sz="1200" dirty="0" err="1"/>
                <a:t>diselesaikan</a:t>
              </a:r>
              <a:r>
                <a:rPr lang="en-US" sz="1200" dirty="0"/>
                <a:t>? </a:t>
              </a:r>
              <a:r>
                <a:rPr lang="en-US" sz="1200" dirty="0" err="1"/>
                <a:t>Atau</a:t>
              </a:r>
              <a:r>
                <a:rPr lang="en-US" sz="1200" dirty="0"/>
                <a:t> </a:t>
              </a:r>
              <a:r>
                <a:rPr lang="en-US" sz="1200" dirty="0" err="1"/>
                <a:t>ada</a:t>
              </a:r>
              <a:r>
                <a:rPr lang="en-US" sz="1200" dirty="0"/>
                <a:t> </a:t>
              </a:r>
              <a:r>
                <a:rPr lang="en-US" sz="1200" dirty="0" err="1"/>
                <a:t>permasalahan</a:t>
              </a:r>
              <a:r>
                <a:rPr lang="en-US" sz="1200" dirty="0"/>
                <a:t> </a:t>
              </a:r>
              <a:r>
                <a:rPr lang="en-US" sz="1200" dirty="0" err="1"/>
                <a:t>apa</a:t>
              </a:r>
              <a:r>
                <a:rPr lang="en-US" sz="1200" dirty="0"/>
                <a:t> </a:t>
              </a:r>
              <a:r>
                <a:rPr lang="en-US" sz="1200" dirty="0" err="1"/>
                <a:t>yg</a:t>
              </a:r>
              <a:r>
                <a:rPr lang="en-US" sz="1200" dirty="0"/>
                <a:t> </a:t>
              </a:r>
              <a:r>
                <a:rPr lang="en-US" sz="1200" dirty="0" err="1"/>
                <a:t>sangat</a:t>
              </a:r>
              <a:r>
                <a:rPr lang="en-US" sz="1200" dirty="0"/>
                <a:t> </a:t>
              </a:r>
              <a:r>
                <a:rPr lang="en-US" sz="1200" dirty="0" err="1"/>
                <a:t>menarik</a:t>
              </a:r>
              <a:r>
                <a:rPr lang="en-US" sz="1200" dirty="0"/>
                <a:t> </a:t>
              </a:r>
              <a:r>
                <a:rPr lang="en-US" sz="1200" dirty="0" err="1"/>
                <a:t>untuk</a:t>
              </a:r>
              <a:r>
                <a:rPr lang="en-US" sz="1200" dirty="0"/>
                <a:t> </a:t>
              </a:r>
              <a:r>
                <a:rPr lang="en-US" sz="1200" dirty="0" err="1"/>
                <a:t>diselesaikan</a:t>
              </a:r>
              <a:r>
                <a:rPr lang="en-US" sz="1200" dirty="0"/>
                <a:t>,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200" dirty="0" err="1"/>
                <a:t>Uraikan</a:t>
              </a:r>
              <a:r>
                <a:rPr lang="en-US" sz="1200" dirty="0"/>
                <a:t> </a:t>
              </a:r>
              <a:r>
                <a:rPr lang="en-US" sz="1200" dirty="0" err="1"/>
                <a:t>contoh</a:t>
              </a:r>
              <a:r>
                <a:rPr lang="en-US" sz="1200" dirty="0"/>
                <a:t> </a:t>
              </a:r>
              <a:r>
                <a:rPr lang="en-US" sz="1200" dirty="0" err="1"/>
                <a:t>kasus</a:t>
              </a:r>
              <a:r>
                <a:rPr lang="en-US" sz="1200" dirty="0"/>
                <a:t> </a:t>
              </a:r>
              <a:r>
                <a:rPr lang="en-US" sz="1200" dirty="0" err="1"/>
                <a:t>dari</a:t>
              </a:r>
              <a:r>
                <a:rPr lang="en-US" sz="1200" dirty="0"/>
                <a:t> </a:t>
              </a:r>
              <a:r>
                <a:rPr lang="en-US" sz="1200" dirty="0" err="1"/>
                <a:t>permasalahan</a:t>
              </a:r>
              <a:r>
                <a:rPr lang="en-US" sz="1200" dirty="0"/>
                <a:t> yang </a:t>
              </a:r>
              <a:r>
                <a:rPr lang="en-US" sz="1200" dirty="0" err="1"/>
                <a:t>ada</a:t>
              </a:r>
              <a:r>
                <a:rPr lang="en-US" sz="1200" dirty="0"/>
                <a:t>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5399" y="2057400"/>
              <a:ext cx="3404263" cy="138499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b="1" dirty="0"/>
                <a:t>IDENTIFIKASIKAN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/>
                <a:t>5W=1H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 err="1"/>
                <a:t>Kebutuhan</a:t>
              </a:r>
              <a:r>
                <a:rPr lang="en-US" sz="1200" dirty="0"/>
                <a:t> user </a:t>
              </a:r>
              <a:r>
                <a:rPr lang="en-US" sz="1200" dirty="0" err="1"/>
                <a:t>atau</a:t>
              </a:r>
              <a:r>
                <a:rPr lang="en-US" sz="1200" dirty="0"/>
                <a:t> </a:t>
              </a:r>
              <a:r>
                <a:rPr lang="en-US" sz="1200" dirty="0" err="1"/>
                <a:t>calon</a:t>
              </a:r>
              <a:r>
                <a:rPr lang="en-US" sz="1200" dirty="0"/>
                <a:t> user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 err="1"/>
                <a:t>Berdasarkan</a:t>
              </a:r>
              <a:r>
                <a:rPr lang="en-US" sz="1200" dirty="0"/>
                <a:t> </a:t>
              </a:r>
              <a:r>
                <a:rPr lang="en-US" sz="1200" dirty="0" err="1"/>
                <a:t>kebutuhan</a:t>
              </a:r>
              <a:r>
                <a:rPr lang="en-US" sz="1200" dirty="0"/>
                <a:t> user , </a:t>
              </a:r>
              <a:r>
                <a:rPr lang="en-US" sz="1200" dirty="0" err="1"/>
                <a:t>identifkasikan</a:t>
              </a:r>
              <a:r>
                <a:rPr lang="en-US" sz="1200" dirty="0"/>
                <a:t> market signal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/>
                <a:t>Proses </a:t>
              </a:r>
              <a:r>
                <a:rPr lang="en-US" sz="1200" dirty="0" err="1"/>
                <a:t>produksi</a:t>
              </a:r>
              <a:r>
                <a:rPr lang="en-US" sz="1200" dirty="0"/>
                <a:t> (material, </a:t>
              </a:r>
              <a:r>
                <a:rPr lang="en-US" sz="1200" dirty="0" err="1"/>
                <a:t>cara</a:t>
              </a:r>
              <a:r>
                <a:rPr lang="en-US" sz="1200" dirty="0"/>
                <a:t> </a:t>
              </a:r>
              <a:r>
                <a:rPr lang="en-US" sz="1200" dirty="0" err="1"/>
                <a:t>produksi</a:t>
              </a:r>
              <a:r>
                <a:rPr lang="en-US" sz="1200" dirty="0"/>
                <a:t> </a:t>
              </a:r>
              <a:r>
                <a:rPr lang="en-US" sz="1200" dirty="0" err="1"/>
                <a:t>dll</a:t>
              </a:r>
              <a:r>
                <a:rPr lang="en-US" sz="1200" dirty="0"/>
                <a:t>)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 err="1"/>
                <a:t>Aspek</a:t>
              </a:r>
              <a:r>
                <a:rPr lang="en-US" sz="1200" dirty="0"/>
                <a:t> SED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19400" y="2067342"/>
              <a:ext cx="1447800" cy="2123658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KONSEP PRODUK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Desain </a:t>
              </a:r>
              <a:r>
                <a:rPr lang="en-US" sz="1200" dirty="0" err="1"/>
                <a:t>Produk</a:t>
              </a:r>
              <a:endParaRPr lang="en-US" sz="1200" dirty="0"/>
            </a:p>
            <a:p>
              <a:pPr marL="228600" indent="3175">
                <a:buFont typeface="+mj-lt"/>
                <a:buAutoNum type="alphaLcPeriod"/>
              </a:pPr>
              <a:r>
                <a:rPr lang="en-US" sz="1200" dirty="0" err="1"/>
                <a:t>Fungsi</a:t>
              </a:r>
              <a:endParaRPr lang="en-US" sz="1200" dirty="0"/>
            </a:p>
            <a:p>
              <a:pPr marL="228600" indent="3175">
                <a:buFont typeface="+mj-lt"/>
                <a:buAutoNum type="alphaLcPeriod"/>
              </a:pPr>
              <a:r>
                <a:rPr lang="en-US" sz="1200" dirty="0"/>
                <a:t>Form</a:t>
              </a:r>
            </a:p>
            <a:p>
              <a:pPr marL="228600" indent="3175">
                <a:buFont typeface="+mj-lt"/>
                <a:buAutoNum type="alphaLcPeriod"/>
              </a:pPr>
              <a:r>
                <a:rPr lang="en-US" sz="1200" dirty="0"/>
                <a:t>Color</a:t>
              </a:r>
            </a:p>
            <a:p>
              <a:pPr marL="228600" indent="3175">
                <a:buFont typeface="+mj-lt"/>
                <a:buAutoNum type="alphaLcPeriod"/>
              </a:pPr>
              <a:r>
                <a:rPr lang="en-US" sz="1200" dirty="0"/>
                <a:t>Image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Graphic</a:t>
              </a:r>
            </a:p>
            <a:p>
              <a:pPr marL="228600" indent="3175">
                <a:buFont typeface="+mj-lt"/>
                <a:buAutoNum type="alphaLcPeriod"/>
              </a:pPr>
              <a:r>
                <a:rPr lang="en-US" sz="1200" dirty="0"/>
                <a:t>Logo</a:t>
              </a:r>
            </a:p>
            <a:p>
              <a:pPr marL="228600" indent="3175">
                <a:buFont typeface="+mj-lt"/>
                <a:buAutoNum type="alphaLcPeriod"/>
              </a:pPr>
              <a:r>
                <a:rPr lang="en-US" sz="1200" dirty="0"/>
                <a:t>Branding</a:t>
              </a:r>
            </a:p>
            <a:p>
              <a:pPr marL="228600" indent="3175">
                <a:buFont typeface="+mj-lt"/>
                <a:buAutoNum type="alphaLcPeriod"/>
              </a:pPr>
              <a:r>
                <a:rPr lang="en-US" sz="1200" dirty="0" err="1"/>
                <a:t>Dll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Packaging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4800" y="2085834"/>
              <a:ext cx="1828800" cy="830997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b="1" dirty="0"/>
                <a:t>FINAL KONSEP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 err="1"/>
                <a:t>Memilih</a:t>
              </a:r>
              <a:r>
                <a:rPr lang="en-US" sz="1200" dirty="0"/>
                <a:t> </a:t>
              </a:r>
              <a:r>
                <a:rPr lang="en-US" sz="1200" dirty="0" err="1"/>
                <a:t>konsep</a:t>
              </a:r>
              <a:r>
                <a:rPr lang="en-US" sz="1200" dirty="0"/>
                <a:t> </a:t>
              </a:r>
              <a:r>
                <a:rPr lang="en-US" sz="1200" dirty="0" err="1"/>
                <a:t>produk</a:t>
              </a:r>
              <a:endParaRPr lang="en-US" sz="1200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 err="1"/>
                <a:t>Analisa</a:t>
              </a:r>
              <a:r>
                <a:rPr lang="en-US" sz="1200" dirty="0"/>
                <a:t> </a:t>
              </a:r>
              <a:r>
                <a:rPr lang="en-US" sz="1200" dirty="0" err="1"/>
                <a:t>biaya</a:t>
              </a:r>
              <a:r>
                <a:rPr lang="en-US" sz="1200" dirty="0"/>
                <a:t> </a:t>
              </a:r>
              <a:r>
                <a:rPr lang="en-US" sz="1200" dirty="0" err="1"/>
                <a:t>produksi</a:t>
              </a:r>
              <a:r>
                <a:rPr lang="en-US" sz="1200" dirty="0"/>
                <a:t>, </a:t>
              </a:r>
              <a:r>
                <a:rPr lang="en-US" sz="1200" dirty="0" err="1"/>
                <a:t>harga</a:t>
              </a:r>
              <a:r>
                <a:rPr lang="en-US" sz="1200" dirty="0"/>
                <a:t> </a:t>
              </a:r>
              <a:r>
                <a:rPr lang="en-US" sz="1200" dirty="0" err="1"/>
                <a:t>jual</a:t>
              </a:r>
              <a:r>
                <a:rPr lang="en-US" sz="1200" dirty="0"/>
                <a:t>, </a:t>
              </a:r>
              <a:r>
                <a:rPr lang="en-US" sz="1200" dirty="0" err="1"/>
                <a:t>dll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19400" y="4623137"/>
              <a:ext cx="1447800" cy="156966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/>
                <a:t>DRAWING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/>
                <a:t>IMAGEBOARD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/>
                <a:t>MODELING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/>
                <a:t>DATA PUSTAKA, RISET, INTERVIEW, EKSPERIMENT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/>
                <a:t>ETC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3643952"/>
              <a:ext cx="1828800" cy="830997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b="1" dirty="0"/>
                <a:t>FINAL DESIGN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/>
                <a:t>Working Drawing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/>
                <a:t>Proses </a:t>
              </a:r>
              <a:r>
                <a:rPr lang="en-US" sz="1200" dirty="0" err="1"/>
                <a:t>Produksi</a:t>
              </a:r>
              <a:r>
                <a:rPr lang="en-US" sz="1200" dirty="0"/>
                <a:t>, Model, Prototype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4800" y="4836278"/>
              <a:ext cx="1828800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b="1" dirty="0"/>
                <a:t>EVALUASI DESIGN &amp; LAPORAN FINAL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800" y="5638800"/>
              <a:ext cx="1828800" cy="276999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PRESENTASI FINAL</a:t>
              </a: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4343400" y="947782"/>
              <a:ext cx="697743" cy="21916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5400000">
              <a:off x="6708237" y="1738746"/>
              <a:ext cx="284455" cy="2436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 rot="10800000">
              <a:off x="4331457" y="2640311"/>
              <a:ext cx="555861" cy="219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 rot="16200000">
              <a:off x="3370641" y="4289754"/>
              <a:ext cx="345322" cy="2191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 rot="10800000">
              <a:off x="2166582" y="2421143"/>
              <a:ext cx="555861" cy="219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 rot="5400000">
              <a:off x="940336" y="3143973"/>
              <a:ext cx="557727" cy="2436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 rot="5400000">
              <a:off x="1076972" y="4536537"/>
              <a:ext cx="284455" cy="2436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rot="5400000">
              <a:off x="1076972" y="5351928"/>
              <a:ext cx="284455" cy="2436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-Up Arrow 21"/>
            <p:cNvSpPr/>
            <p:nvPr/>
          </p:nvSpPr>
          <p:spPr>
            <a:xfrm>
              <a:off x="4343400" y="3580874"/>
              <a:ext cx="2819400" cy="2035117"/>
            </a:xfrm>
            <a:prstGeom prst="leftUpArrow">
              <a:avLst>
                <a:gd name="adj1" fmla="val 6040"/>
                <a:gd name="adj2" fmla="val 10171"/>
                <a:gd name="adj3" fmla="val 138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298369" y="228600"/>
            <a:ext cx="450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ALUR PROSES TUGAS AKHIR DESAIN PRODUK</a:t>
            </a:r>
          </a:p>
        </p:txBody>
      </p:sp>
    </p:spTree>
    <p:extLst>
      <p:ext uri="{BB962C8B-B14F-4D97-AF65-F5344CB8AC3E}">
        <p14:creationId xmlns:p14="http://schemas.microsoft.com/office/powerpoint/2010/main" val="221106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05C8-FABB-4685-8761-43307E2AF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Kelengkapan</a:t>
            </a:r>
            <a:r>
              <a:rPr lang="en-GB" dirty="0"/>
              <a:t> 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3092-3BB8-4385-B893-E783505E8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Lembar </a:t>
            </a:r>
            <a:r>
              <a:rPr lang="en-GB" dirty="0" err="1"/>
              <a:t>Asistensi</a:t>
            </a:r>
            <a:endParaRPr lang="en-GB" dirty="0"/>
          </a:p>
          <a:p>
            <a:r>
              <a:rPr lang="en-GB" dirty="0" err="1"/>
              <a:t>Konsep</a:t>
            </a:r>
            <a:r>
              <a:rPr lang="en-GB" dirty="0"/>
              <a:t> A3</a:t>
            </a:r>
          </a:p>
          <a:p>
            <a:r>
              <a:rPr lang="en-GB" dirty="0" err="1"/>
              <a:t>Gambar</a:t>
            </a:r>
            <a:r>
              <a:rPr lang="en-GB" dirty="0"/>
              <a:t> </a:t>
            </a:r>
            <a:r>
              <a:rPr lang="en-GB" dirty="0" err="1"/>
              <a:t>Kerja</a:t>
            </a:r>
            <a:r>
              <a:rPr lang="en-GB" dirty="0"/>
              <a:t> A2</a:t>
            </a:r>
          </a:p>
          <a:p>
            <a:r>
              <a:rPr lang="en-GB" dirty="0"/>
              <a:t>Poster </a:t>
            </a:r>
            <a:r>
              <a:rPr lang="en-GB" dirty="0" err="1"/>
              <a:t>Presentasi</a:t>
            </a:r>
            <a:r>
              <a:rPr lang="en-GB" dirty="0"/>
              <a:t> A0 x 2</a:t>
            </a:r>
          </a:p>
          <a:p>
            <a:r>
              <a:rPr lang="en-GB" dirty="0" err="1"/>
              <a:t>Laporan</a:t>
            </a:r>
            <a:r>
              <a:rPr lang="en-GB" dirty="0"/>
              <a:t> TA format UPJ</a:t>
            </a:r>
          </a:p>
          <a:p>
            <a:r>
              <a:rPr lang="en-GB" dirty="0"/>
              <a:t>PKM GT (</a:t>
            </a:r>
            <a:r>
              <a:rPr lang="en-GB" dirty="0" err="1"/>
              <a:t>Laporan</a:t>
            </a:r>
            <a:r>
              <a:rPr lang="en-GB" dirty="0"/>
              <a:t> TA </a:t>
            </a:r>
            <a:r>
              <a:rPr lang="en-GB" dirty="0" err="1"/>
              <a:t>disesuaikan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format PKM GT)</a:t>
            </a:r>
          </a:p>
          <a:p>
            <a:r>
              <a:rPr lang="en-GB" dirty="0"/>
              <a:t>CD </a:t>
            </a:r>
            <a:r>
              <a:rPr lang="en-GB" dirty="0" err="1"/>
              <a:t>Laporan</a:t>
            </a:r>
            <a:r>
              <a:rPr lang="en-GB" dirty="0"/>
              <a:t> TA</a:t>
            </a:r>
          </a:p>
          <a:p>
            <a:r>
              <a:rPr lang="en-GB" dirty="0"/>
              <a:t>Poster A0 </a:t>
            </a:r>
            <a:r>
              <a:rPr lang="en-GB" dirty="0" err="1"/>
              <a:t>untuk</a:t>
            </a:r>
            <a:r>
              <a:rPr lang="en-GB" dirty="0"/>
              <a:t> HAKI x1 (Soft copy)</a:t>
            </a:r>
          </a:p>
        </p:txBody>
      </p:sp>
    </p:spTree>
    <p:extLst>
      <p:ext uri="{BB962C8B-B14F-4D97-AF65-F5344CB8AC3E}">
        <p14:creationId xmlns:p14="http://schemas.microsoft.com/office/powerpoint/2010/main" val="222312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254C-4F0C-4CF4-AA80-B7B50F0E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LEMBAR ASISTENSI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D6539-43D9-42F9-8F04-04CC733E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Asistensi</a:t>
            </a:r>
            <a:r>
              <a:rPr lang="en-GB" dirty="0"/>
              <a:t> ke </a:t>
            </a:r>
            <a:r>
              <a:rPr lang="en-GB" dirty="0" err="1"/>
              <a:t>dosen</a:t>
            </a:r>
            <a:r>
              <a:rPr lang="en-GB" dirty="0"/>
              <a:t> </a:t>
            </a:r>
            <a:r>
              <a:rPr lang="en-GB" dirty="0" err="1"/>
              <a:t>pembimbing</a:t>
            </a:r>
            <a:r>
              <a:rPr lang="en-GB" dirty="0"/>
              <a:t> minimal 10x</a:t>
            </a:r>
          </a:p>
          <a:p>
            <a:r>
              <a:rPr lang="en-GB" dirty="0" err="1"/>
              <a:t>Asistensi</a:t>
            </a:r>
            <a:r>
              <a:rPr lang="en-GB" dirty="0"/>
              <a:t> ke </a:t>
            </a:r>
            <a:r>
              <a:rPr lang="en-GB" dirty="0" err="1"/>
              <a:t>dosen</a:t>
            </a:r>
            <a:r>
              <a:rPr lang="en-GB" dirty="0"/>
              <a:t> </a:t>
            </a:r>
            <a:r>
              <a:rPr lang="en-GB" dirty="0" err="1"/>
              <a:t>kepakaran</a:t>
            </a:r>
            <a:r>
              <a:rPr lang="en-GB" dirty="0"/>
              <a:t> minimal 3x</a:t>
            </a:r>
          </a:p>
        </p:txBody>
      </p:sp>
    </p:spTree>
    <p:extLst>
      <p:ext uri="{BB962C8B-B14F-4D97-AF65-F5344CB8AC3E}">
        <p14:creationId xmlns:p14="http://schemas.microsoft.com/office/powerpoint/2010/main" val="262011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36B91-1E72-4E23-AA09-E6FA2D8B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Konsep</a:t>
            </a:r>
            <a:r>
              <a:rPr lang="en-GB" dirty="0"/>
              <a:t> A3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264A-5273-4A48-A16A-ECEB1843C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Sketsa</a:t>
            </a:r>
            <a:r>
              <a:rPr lang="en-GB" dirty="0"/>
              <a:t> Ide min 40x (</a:t>
            </a:r>
            <a:r>
              <a:rPr lang="en-GB" dirty="0" err="1"/>
              <a:t>gunakan</a:t>
            </a:r>
            <a:r>
              <a:rPr lang="en-GB" dirty="0"/>
              <a:t> Thumbnail sketch agar ide </a:t>
            </a:r>
            <a:r>
              <a:rPr lang="en-GB" dirty="0" err="1"/>
              <a:t>mengalir</a:t>
            </a:r>
            <a:r>
              <a:rPr lang="en-GB" dirty="0"/>
              <a:t>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cepat</a:t>
            </a:r>
            <a:r>
              <a:rPr lang="en-GB" dirty="0"/>
              <a:t>)</a:t>
            </a:r>
          </a:p>
          <a:p>
            <a:r>
              <a:rPr lang="en-GB" dirty="0" err="1"/>
              <a:t>Pengembangan</a:t>
            </a:r>
            <a:r>
              <a:rPr lang="en-GB" dirty="0"/>
              <a:t> Ide </a:t>
            </a:r>
            <a:r>
              <a:rPr lang="en-GB" dirty="0" err="1"/>
              <a:t>terpilih</a:t>
            </a:r>
            <a:r>
              <a:rPr lang="en-GB" dirty="0"/>
              <a:t> min 20x</a:t>
            </a:r>
          </a:p>
          <a:p>
            <a:r>
              <a:rPr lang="en-GB" dirty="0" err="1"/>
              <a:t>Sketsa</a:t>
            </a:r>
            <a:r>
              <a:rPr lang="en-GB" dirty="0"/>
              <a:t> </a:t>
            </a:r>
            <a:r>
              <a:rPr lang="en-GB" dirty="0" err="1"/>
              <a:t>Terpilih</a:t>
            </a:r>
            <a:endParaRPr lang="en-GB" dirty="0"/>
          </a:p>
          <a:p>
            <a:r>
              <a:rPr lang="en-GB" dirty="0"/>
              <a:t>Rendering manual</a:t>
            </a:r>
          </a:p>
          <a:p>
            <a:r>
              <a:rPr lang="en-GB" dirty="0" err="1"/>
              <a:t>Sketsa</a:t>
            </a:r>
            <a:r>
              <a:rPr lang="en-GB" dirty="0"/>
              <a:t> </a:t>
            </a:r>
            <a:r>
              <a:rPr lang="en-GB" dirty="0" err="1"/>
              <a:t>Ilustrasi</a:t>
            </a:r>
            <a:r>
              <a:rPr lang="en-GB" dirty="0"/>
              <a:t> </a:t>
            </a:r>
            <a:r>
              <a:rPr lang="en-GB" dirty="0" err="1"/>
              <a:t>pemakaian</a:t>
            </a:r>
            <a:endParaRPr lang="en-GB" dirty="0"/>
          </a:p>
          <a:p>
            <a:r>
              <a:rPr lang="en-GB" dirty="0"/>
              <a:t>Image board</a:t>
            </a:r>
          </a:p>
          <a:p>
            <a:r>
              <a:rPr lang="en-GB" dirty="0"/>
              <a:t>Mood Board</a:t>
            </a:r>
          </a:p>
        </p:txBody>
      </p:sp>
    </p:spTree>
    <p:extLst>
      <p:ext uri="{BB962C8B-B14F-4D97-AF65-F5344CB8AC3E}">
        <p14:creationId xmlns:p14="http://schemas.microsoft.com/office/powerpoint/2010/main" val="23454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6E92-AC7C-4C80-9C66-09D885FD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Gambar</a:t>
            </a:r>
            <a:r>
              <a:rPr lang="en-GB" dirty="0"/>
              <a:t> </a:t>
            </a:r>
            <a:r>
              <a:rPr lang="en-GB" dirty="0" err="1"/>
              <a:t>Kerja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E902D-7992-47E3-B260-C95038478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Gambar</a:t>
            </a:r>
            <a:r>
              <a:rPr lang="en-GB" dirty="0"/>
              <a:t> </a:t>
            </a:r>
            <a:r>
              <a:rPr lang="en-GB" dirty="0" err="1"/>
              <a:t>Tampak</a:t>
            </a:r>
            <a:r>
              <a:rPr lang="en-GB" dirty="0"/>
              <a:t> </a:t>
            </a:r>
            <a:r>
              <a:rPr lang="en-GB" dirty="0" err="1"/>
              <a:t>sesuai</a:t>
            </a:r>
            <a:r>
              <a:rPr lang="en-GB" dirty="0"/>
              <a:t> </a:t>
            </a:r>
            <a:r>
              <a:rPr lang="en-GB" dirty="0" err="1"/>
              <a:t>skala</a:t>
            </a:r>
            <a:endParaRPr lang="en-GB" dirty="0"/>
          </a:p>
          <a:p>
            <a:pPr lvl="1"/>
            <a:r>
              <a:rPr lang="en-GB" dirty="0" err="1"/>
              <a:t>Pilihan</a:t>
            </a:r>
            <a:r>
              <a:rPr lang="en-GB" dirty="0"/>
              <a:t> </a:t>
            </a:r>
            <a:r>
              <a:rPr lang="en-GB" dirty="0" err="1"/>
              <a:t>Skala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1:1</a:t>
            </a:r>
          </a:p>
          <a:p>
            <a:pPr lvl="2"/>
            <a:r>
              <a:rPr lang="en-GB" dirty="0"/>
              <a:t>1:4</a:t>
            </a:r>
          </a:p>
          <a:p>
            <a:pPr lvl="2"/>
            <a:r>
              <a:rPr lang="en-GB" dirty="0"/>
              <a:t>1:8</a:t>
            </a:r>
          </a:p>
          <a:p>
            <a:pPr lvl="2"/>
            <a:r>
              <a:rPr lang="en-GB" dirty="0"/>
              <a:t>1:10</a:t>
            </a:r>
          </a:p>
          <a:p>
            <a:pPr lvl="2"/>
            <a:r>
              <a:rPr lang="en-GB" dirty="0"/>
              <a:t>1:12</a:t>
            </a:r>
          </a:p>
          <a:p>
            <a:pPr lvl="2"/>
            <a:r>
              <a:rPr lang="en-GB" dirty="0"/>
              <a:t>1:24</a:t>
            </a:r>
          </a:p>
          <a:p>
            <a:r>
              <a:rPr lang="en-GB" dirty="0"/>
              <a:t>Exploded View</a:t>
            </a:r>
          </a:p>
          <a:p>
            <a:r>
              <a:rPr lang="en-GB" dirty="0" err="1"/>
              <a:t>Tampak</a:t>
            </a:r>
            <a:r>
              <a:rPr lang="en-GB" dirty="0"/>
              <a:t> </a:t>
            </a:r>
            <a:r>
              <a:rPr lang="en-GB" dirty="0" err="1"/>
              <a:t>Potongan</a:t>
            </a:r>
            <a:r>
              <a:rPr lang="en-GB" dirty="0"/>
              <a:t> min 2</a:t>
            </a:r>
          </a:p>
          <a:p>
            <a:r>
              <a:rPr lang="en-GB" dirty="0"/>
              <a:t>Parts List</a:t>
            </a:r>
          </a:p>
          <a:p>
            <a:r>
              <a:rPr lang="en-GB" dirty="0" err="1"/>
              <a:t>Gambar</a:t>
            </a:r>
            <a:r>
              <a:rPr lang="en-GB" dirty="0"/>
              <a:t> Detail min 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6024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240</TotalTime>
  <Words>514</Words>
  <Application>Microsoft Office PowerPoint</Application>
  <PresentationFormat>On-screen Show (4:3)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Bahnschrift SemiBold</vt:lpstr>
      <vt:lpstr>Century Gothic</vt:lpstr>
      <vt:lpstr>Times New Roman</vt:lpstr>
      <vt:lpstr>Vapor Trail</vt:lpstr>
      <vt:lpstr>TUGAS AKHIR PRODI DP</vt:lpstr>
      <vt:lpstr>Koordinator: I. Alif Siregar, M.A</vt:lpstr>
      <vt:lpstr>PRA SYARAT TA</vt:lpstr>
      <vt:lpstr>TANGGAL PENTING</vt:lpstr>
      <vt:lpstr>PowerPoint Presentation</vt:lpstr>
      <vt:lpstr>Kelengkapan TA</vt:lpstr>
      <vt:lpstr>LEMBAR ASISTENSI</vt:lpstr>
      <vt:lpstr>Konsep A3</vt:lpstr>
      <vt:lpstr>Gambar Kerja</vt:lpstr>
      <vt:lpstr>Poster Presentasi A0</vt:lpstr>
      <vt:lpstr>POSTER PRESENTASI A0 x 2</vt:lpstr>
      <vt:lpstr>Poster A0 untuk HAKI</vt:lpstr>
      <vt:lpstr>FORMAT POSTER A0 HAKI </vt:lpstr>
      <vt:lpstr>LAPORAN 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Alif</cp:lastModifiedBy>
  <cp:revision>19</cp:revision>
  <cp:lastPrinted>2015-03-10T03:57:57Z</cp:lastPrinted>
  <dcterms:created xsi:type="dcterms:W3CDTF">2015-03-10T03:31:29Z</dcterms:created>
  <dcterms:modified xsi:type="dcterms:W3CDTF">2018-02-02T07:22:25Z</dcterms:modified>
</cp:coreProperties>
</file>