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34"/>
  </p:notesMasterIdLst>
  <p:sldIdLst>
    <p:sldId id="256" r:id="rId2"/>
    <p:sldId id="273" r:id="rId3"/>
    <p:sldId id="274" r:id="rId4"/>
    <p:sldId id="257" r:id="rId5"/>
    <p:sldId id="258" r:id="rId6"/>
    <p:sldId id="278" r:id="rId7"/>
    <p:sldId id="259" r:id="rId8"/>
    <p:sldId id="260" r:id="rId9"/>
    <p:sldId id="279" r:id="rId10"/>
    <p:sldId id="261" r:id="rId11"/>
    <p:sldId id="280" r:id="rId12"/>
    <p:sldId id="262" r:id="rId13"/>
    <p:sldId id="263" r:id="rId14"/>
    <p:sldId id="281" r:id="rId15"/>
    <p:sldId id="264" r:id="rId16"/>
    <p:sldId id="282" r:id="rId17"/>
    <p:sldId id="265" r:id="rId18"/>
    <p:sldId id="266" r:id="rId19"/>
    <p:sldId id="290" r:id="rId20"/>
    <p:sldId id="267" r:id="rId21"/>
    <p:sldId id="283" r:id="rId22"/>
    <p:sldId id="268" r:id="rId23"/>
    <p:sldId id="284" r:id="rId24"/>
    <p:sldId id="270" r:id="rId25"/>
    <p:sldId id="286" r:id="rId26"/>
    <p:sldId id="269" r:id="rId27"/>
    <p:sldId id="285" r:id="rId28"/>
    <p:sldId id="271" r:id="rId29"/>
    <p:sldId id="287" r:id="rId30"/>
    <p:sldId id="272" r:id="rId31"/>
    <p:sldId id="292" r:id="rId32"/>
    <p:sldId id="293" r:id="rId33"/>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Arial" pitchFamily="34" charset="0"/>
        <a:ea typeface="+mn-ea"/>
        <a:cs typeface="Arial" pitchFamily="34" charset="0"/>
      </a:defRPr>
    </a:lvl5pPr>
    <a:lvl6pPr marL="2286000" algn="l" defTabSz="914400" rtl="0" eaLnBrk="1" latinLnBrk="0" hangingPunct="1">
      <a:defRPr sz="1600" kern="1200">
        <a:solidFill>
          <a:schemeClr val="tx1"/>
        </a:solidFill>
        <a:latin typeface="Arial" pitchFamily="34" charset="0"/>
        <a:ea typeface="+mn-ea"/>
        <a:cs typeface="Arial" pitchFamily="34" charset="0"/>
      </a:defRPr>
    </a:lvl6pPr>
    <a:lvl7pPr marL="2743200" algn="l" defTabSz="914400" rtl="0" eaLnBrk="1" latinLnBrk="0" hangingPunct="1">
      <a:defRPr sz="1600" kern="1200">
        <a:solidFill>
          <a:schemeClr val="tx1"/>
        </a:solidFill>
        <a:latin typeface="Arial" pitchFamily="34" charset="0"/>
        <a:ea typeface="+mn-ea"/>
        <a:cs typeface="Arial" pitchFamily="34" charset="0"/>
      </a:defRPr>
    </a:lvl7pPr>
    <a:lvl8pPr marL="3200400" algn="l" defTabSz="914400" rtl="0" eaLnBrk="1" latinLnBrk="0" hangingPunct="1">
      <a:defRPr sz="1600" kern="1200">
        <a:solidFill>
          <a:schemeClr val="tx1"/>
        </a:solidFill>
        <a:latin typeface="Arial" pitchFamily="34" charset="0"/>
        <a:ea typeface="+mn-ea"/>
        <a:cs typeface="Arial" pitchFamily="34" charset="0"/>
      </a:defRPr>
    </a:lvl8pPr>
    <a:lvl9pPr marL="3657600" algn="l" defTabSz="914400" rtl="0" eaLnBrk="1" latinLnBrk="0" hangingPunct="1">
      <a:defRPr sz="16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6C6C"/>
    <a:srgbClr val="686868"/>
    <a:srgbClr val="807F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1" d="100"/>
          <a:sy n="71" d="100"/>
        </p:scale>
        <p:origin x="-1050" y="-72"/>
      </p:cViewPr>
      <p:guideLst>
        <p:guide orient="horz" pos="2160"/>
        <p:guide pos="2880"/>
      </p:guideLst>
    </p:cSldViewPr>
  </p:slideViewPr>
  <p:outlineViewPr>
    <p:cViewPr>
      <p:scale>
        <a:sx n="33" d="100"/>
        <a:sy n="33" d="100"/>
      </p:scale>
      <p:origin x="0" y="18012"/>
    </p:cViewPr>
  </p:outlineViewPr>
  <p:notesTextViewPr>
    <p:cViewPr>
      <p:scale>
        <a:sx n="100" d="100"/>
        <a:sy n="100" d="100"/>
      </p:scale>
      <p:origin x="0" y="0"/>
    </p:cViewPr>
  </p:notesTextViewPr>
  <p:sorterViewPr>
    <p:cViewPr>
      <p:scale>
        <a:sx n="100" d="100"/>
        <a:sy n="100" d="100"/>
      </p:scale>
      <p:origin x="0" y="13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id-ID"/>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BDEBC455-F117-4EB6-BED4-CC046A298827}" type="datetime1">
              <a:rPr lang="en-US"/>
              <a:pPr>
                <a:defRPr/>
              </a:pPr>
              <a:t>9/24/2014</a:t>
            </a:fld>
            <a:endParaRPr lang="en-US"/>
          </a:p>
        </p:txBody>
      </p:sp>
      <p:sp>
        <p:nvSpPr>
          <p:cNvPr id="450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id-ID"/>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7B7ABC6A-9385-4035-B6FE-CD8535606E0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id-ID" smtClean="0"/>
          </a:p>
        </p:txBody>
      </p:sp>
      <p:sp>
        <p:nvSpPr>
          <p:cNvPr id="46084" name="Slide Number Placeholder 3"/>
          <p:cNvSpPr>
            <a:spLocks noGrp="1"/>
          </p:cNvSpPr>
          <p:nvPr>
            <p:ph type="sldNum" sz="quarter" idx="5"/>
          </p:nvPr>
        </p:nvSpPr>
        <p:spPr>
          <a:noFill/>
        </p:spPr>
        <p:txBody>
          <a:bodyPr/>
          <a:lstStyle/>
          <a:p>
            <a:fld id="{18546DDC-D325-4EE6-9474-2073836827D1}" type="slidenum">
              <a:rPr lang="en-US" smtClean="0"/>
              <a:pPr/>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id-ID" smtClean="0"/>
          </a:p>
        </p:txBody>
      </p:sp>
      <p:sp>
        <p:nvSpPr>
          <p:cNvPr id="47108" name="Slide Number Placeholder 3"/>
          <p:cNvSpPr>
            <a:spLocks noGrp="1"/>
          </p:cNvSpPr>
          <p:nvPr>
            <p:ph type="sldNum" sz="quarter" idx="5"/>
          </p:nvPr>
        </p:nvSpPr>
        <p:spPr>
          <a:noFill/>
        </p:spPr>
        <p:txBody>
          <a:bodyPr/>
          <a:lstStyle/>
          <a:p>
            <a:fld id="{D4EA54AA-0669-4912-B0D9-665B59E8331B}"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pitchFamily="34" charset="0"/>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pitchFamily="34" charset="0"/>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pitchFamily="34" charset="0"/>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024FAB44-1411-465A-A1A9-E230C2124F7A}" type="datetime1">
              <a:rPr lang="en-US"/>
              <a:pPr>
                <a:defRPr/>
              </a:pPr>
              <a:t>9/24/2014</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defRPr/>
            </a:lvl1pPr>
          </a:lstStyle>
          <a:p>
            <a:pPr>
              <a:defRPr/>
            </a:pPr>
            <a:endParaRPr lang="id-ID"/>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250B8B32-843E-4420-9556-2B3DDF3314B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B1E86D3-F949-4387-B1E2-327AB76B280E}" type="datetime1">
              <a:rPr lang="en-US"/>
              <a:pPr>
                <a:defRPr/>
              </a:pPr>
              <a:t>9/24/2014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id-ID"/>
          </a:p>
        </p:txBody>
      </p:sp>
      <p:sp>
        <p:nvSpPr>
          <p:cNvPr id="6" name="Slide Number Placeholder 22"/>
          <p:cNvSpPr>
            <a:spLocks noGrp="1"/>
          </p:cNvSpPr>
          <p:nvPr>
            <p:ph type="sldNum" sz="quarter" idx="12"/>
          </p:nvPr>
        </p:nvSpPr>
        <p:spPr/>
        <p:txBody>
          <a:bodyPr/>
          <a:lstStyle>
            <a:lvl1pPr>
              <a:defRPr/>
            </a:lvl1pPr>
          </a:lstStyle>
          <a:p>
            <a:pPr>
              <a:defRPr/>
            </a:pPr>
            <a:fld id="{BA432521-DF85-4969-AF2D-D8F2D652536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id-ID" sz="1800">
              <a:solidFill>
                <a:srgbClr val="FFFFFF"/>
              </a:solidFill>
              <a:cs typeface="Arial" pitchFamily="34" charset="0"/>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id-ID" sz="1800">
              <a:solidFill>
                <a:srgbClr val="FFFFFF"/>
              </a:solidFill>
              <a:cs typeface="Arial" pitchFamily="34" charset="0"/>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id-ID" sz="1800">
              <a:solidFill>
                <a:srgbClr val="FFFFFF"/>
              </a:solidFill>
              <a:cs typeface="Arial" pitchFamily="34" charset="0"/>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8D4CD8F4-F83A-40DD-AF83-FD41F317FF0E}" type="datetime1">
              <a:rPr lang="en-US"/>
              <a:pPr>
                <a:defRPr/>
              </a:pPr>
              <a:t>9/24/2014</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id-ID"/>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BD8E7BAA-4E84-4638-8A91-8B59F37A266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5DA67A3-3F07-451B-BE81-817E5E02F1D9}" type="datetime1">
              <a:rPr lang="en-US"/>
              <a:pPr>
                <a:defRPr/>
              </a:pPr>
              <a:t>9/24/2014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id-ID"/>
          </a:p>
        </p:txBody>
      </p:sp>
      <p:sp>
        <p:nvSpPr>
          <p:cNvPr id="6" name="Slide Number Placeholder 22"/>
          <p:cNvSpPr>
            <a:spLocks noGrp="1"/>
          </p:cNvSpPr>
          <p:nvPr>
            <p:ph type="sldNum" sz="quarter" idx="12"/>
          </p:nvPr>
        </p:nvSpPr>
        <p:spPr/>
        <p:txBody>
          <a:bodyPr/>
          <a:lstStyle>
            <a:lvl1pPr>
              <a:defRPr/>
            </a:lvl1pPr>
          </a:lstStyle>
          <a:p>
            <a:pPr>
              <a:defRPr/>
            </a:pPr>
            <a:fld id="{5444BB09-E50A-4EBC-AD72-0A895EC0B1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pitchFamily="34" charset="0"/>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pitchFamily="34" charset="0"/>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pitchFamily="34" charset="0"/>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7C022222-9F41-4BDC-B39D-C340FEB0F15A}" type="datetime1">
              <a:rPr lang="en-US"/>
              <a:pPr>
                <a:defRPr/>
              </a:pPr>
              <a:t>9/24/2014</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pPr>
              <a:defRPr/>
            </a:pPr>
            <a:fld id="{F39BF730-EDA8-450E-BC13-552BAB31177A}"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8856F0B-6189-4322-A1AA-9D4B7917A7A9}" type="datetime1">
              <a:rPr lang="en-US"/>
              <a:pPr>
                <a:defRPr/>
              </a:pPr>
              <a:t>9/24/2014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id-ID"/>
          </a:p>
        </p:txBody>
      </p:sp>
      <p:sp>
        <p:nvSpPr>
          <p:cNvPr id="7" name="Slide Number Placeholder 22"/>
          <p:cNvSpPr>
            <a:spLocks noGrp="1"/>
          </p:cNvSpPr>
          <p:nvPr>
            <p:ph type="sldNum" sz="quarter" idx="12"/>
          </p:nvPr>
        </p:nvSpPr>
        <p:spPr/>
        <p:txBody>
          <a:bodyPr/>
          <a:lstStyle>
            <a:lvl1pPr>
              <a:defRPr/>
            </a:lvl1pPr>
          </a:lstStyle>
          <a:p>
            <a:pPr>
              <a:defRPr/>
            </a:pPr>
            <a:fld id="{9243280E-8C0A-47B0-9279-DD100465658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7FC09AFC-071F-4D8D-8692-F4721A4C862D}" type="datetime1">
              <a:rPr lang="en-US"/>
              <a:pPr>
                <a:defRPr/>
              </a:pPr>
              <a:t>9/24/2014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id-ID"/>
          </a:p>
        </p:txBody>
      </p:sp>
      <p:sp>
        <p:nvSpPr>
          <p:cNvPr id="9" name="Slide Number Placeholder 22"/>
          <p:cNvSpPr>
            <a:spLocks noGrp="1"/>
          </p:cNvSpPr>
          <p:nvPr>
            <p:ph type="sldNum" sz="quarter" idx="12"/>
          </p:nvPr>
        </p:nvSpPr>
        <p:spPr/>
        <p:txBody>
          <a:bodyPr/>
          <a:lstStyle>
            <a:lvl1pPr>
              <a:defRPr/>
            </a:lvl1pPr>
          </a:lstStyle>
          <a:p>
            <a:pPr>
              <a:defRPr/>
            </a:pPr>
            <a:fld id="{3915285E-EEFA-4337-8409-10758EDB079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41D2A7E7-D1DE-49FD-A520-E64D64FC806C}" type="datetime1">
              <a:rPr lang="en-US"/>
              <a:pPr>
                <a:defRPr/>
              </a:pPr>
              <a:t>9/24/2014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id-ID"/>
          </a:p>
        </p:txBody>
      </p:sp>
      <p:sp>
        <p:nvSpPr>
          <p:cNvPr id="5" name="Slide Number Placeholder 22"/>
          <p:cNvSpPr>
            <a:spLocks noGrp="1"/>
          </p:cNvSpPr>
          <p:nvPr>
            <p:ph type="sldNum" sz="quarter" idx="12"/>
          </p:nvPr>
        </p:nvSpPr>
        <p:spPr/>
        <p:txBody>
          <a:bodyPr/>
          <a:lstStyle>
            <a:lvl1pPr>
              <a:defRPr/>
            </a:lvl1pPr>
          </a:lstStyle>
          <a:p>
            <a:pPr>
              <a:defRPr/>
            </a:pPr>
            <a:fld id="{30B1D660-4ACD-46BD-925B-07F6C5FCC9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D5D6714-2F2E-4987-83C4-6C64F987CA38}" type="datetime1">
              <a:rPr lang="en-US"/>
              <a:pPr>
                <a:defRPr/>
              </a:pPr>
              <a:t>9/24/2014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id-ID"/>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3DFD3F0B-D220-40B2-96C5-AA4582E66A56}" type="slidenum">
              <a:rPr lang="en-US"/>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5163C7E-440C-4BFF-AD75-A7953924E298}" type="datetime1">
              <a:rPr lang="en-US"/>
              <a:pPr>
                <a:defRPr/>
              </a:pPr>
              <a:t>9/24/2014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id-ID"/>
          </a:p>
        </p:txBody>
      </p:sp>
      <p:sp>
        <p:nvSpPr>
          <p:cNvPr id="7" name="Slide Number Placeholder 22"/>
          <p:cNvSpPr>
            <a:spLocks noGrp="1"/>
          </p:cNvSpPr>
          <p:nvPr>
            <p:ph type="sldNum" sz="quarter" idx="12"/>
          </p:nvPr>
        </p:nvSpPr>
        <p:spPr/>
        <p:txBody>
          <a:bodyPr/>
          <a:lstStyle>
            <a:lvl1pPr>
              <a:defRPr/>
            </a:lvl1pPr>
          </a:lstStyle>
          <a:p>
            <a:pPr>
              <a:defRPr/>
            </a:pPr>
            <a:fld id="{3602E0C8-6297-45BB-B539-52CB8245BE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pitchFamily="34" charset="0"/>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pitchFamily="34" charset="0"/>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pitchFamily="34" charset="0"/>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pitchFamily="34" charset="0"/>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a:lvl1pPr>
          </a:lstStyle>
          <a:p>
            <a:pPr>
              <a:defRPr/>
            </a:pPr>
            <a:fld id="{487663FA-3614-428D-933C-DE65B8F1663A}" type="datetime1">
              <a:rPr lang="en-US"/>
              <a:pPr>
                <a:defRPr/>
              </a:pPr>
              <a:t>9/24/2014</a:t>
            </a:fld>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pPr>
              <a:defRPr/>
            </a:pPr>
            <a:fld id="{9C6ED3F4-A2C6-4CD5-A839-3E3AFFCD5CC3}"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a:lstStyle>
            <a:lvl1pPr>
              <a:defRPr/>
            </a:lvl1pPr>
          </a:lstStyle>
          <a:p>
            <a:pPr>
              <a:defRPr/>
            </a:pPr>
            <a:endParaRPr lang="id-ID"/>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Tw Cen MT" pitchFamily="34" charset="0"/>
              </a:defRPr>
            </a:lvl1pPr>
          </a:lstStyle>
          <a:p>
            <a:pPr>
              <a:defRPr/>
            </a:pPr>
            <a:fld id="{5589728A-375B-4B3E-901D-FBCCC996DEAE}" type="datetime1">
              <a:rPr lang="en-US"/>
              <a:pPr>
                <a:defRPr/>
              </a:pPr>
              <a:t>9/24/2014</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Tw Cen MT" pitchFamily="34" charset="0"/>
              </a:defRPr>
            </a:lvl1pPr>
          </a:lstStyle>
          <a:p>
            <a:pPr>
              <a:defRPr/>
            </a:pPr>
            <a:endParaRPr lang="id-ID"/>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pitchFamily="34" charset="0"/>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pitchFamily="34" charset="0"/>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sz="1800">
              <a:solidFill>
                <a:srgbClr val="FFFFFF"/>
              </a:solidFill>
              <a:cs typeface="Arial" pitchFamily="34" charset="0"/>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latin typeface="Tw Cen MT" pitchFamily="34" charset="0"/>
              </a:defRPr>
            </a:lvl1pPr>
          </a:lstStyle>
          <a:p>
            <a:pPr>
              <a:defRPr/>
            </a:pPr>
            <a:fld id="{4E0CEB22-2FD2-498D-A3D9-E855D8F5BD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Lst>
  <p:timing>
    <p:tnLst>
      <p:par>
        <p:cTn id="1" dur="indefinite" restart="never" nodeType="tmRoot"/>
      </p:par>
    </p:tnLst>
  </p:timing>
  <p:txStyles>
    <p:titleStyle>
      <a:lvl1pPr algn="l" rtl="0" eaLnBrk="0" fontAlgn="base" hangingPunct="0">
        <a:spcBef>
          <a:spcPct val="0"/>
        </a:spcBef>
        <a:spcAft>
          <a:spcPct val="0"/>
        </a:spcAft>
        <a:defRPr sz="4400" kern="1200">
          <a:solidFill>
            <a:schemeClr val="tx2"/>
          </a:solidFill>
          <a:latin typeface="+mj-lt"/>
          <a:ea typeface="MS PGothic" pitchFamily="34" charset="-128"/>
          <a:cs typeface="+mj-cs"/>
        </a:defRPr>
      </a:lvl1pPr>
      <a:lvl2pPr algn="l" rtl="0" eaLnBrk="0" fontAlgn="base" hangingPunct="0">
        <a:spcBef>
          <a:spcPct val="0"/>
        </a:spcBef>
        <a:spcAft>
          <a:spcPct val="0"/>
        </a:spcAft>
        <a:defRPr sz="4400">
          <a:solidFill>
            <a:schemeClr val="tx2"/>
          </a:solidFill>
          <a:latin typeface="Tw Cen MT" pitchFamily="34" charset="0"/>
          <a:ea typeface="MS PGothic" pitchFamily="34" charset="-128"/>
        </a:defRPr>
      </a:lvl2pPr>
      <a:lvl3pPr algn="l" rtl="0" eaLnBrk="0" fontAlgn="base" hangingPunct="0">
        <a:spcBef>
          <a:spcPct val="0"/>
        </a:spcBef>
        <a:spcAft>
          <a:spcPct val="0"/>
        </a:spcAft>
        <a:defRPr sz="4400">
          <a:solidFill>
            <a:schemeClr val="tx2"/>
          </a:solidFill>
          <a:latin typeface="Tw Cen MT" pitchFamily="34" charset="0"/>
          <a:ea typeface="MS PGothic" pitchFamily="34" charset="-128"/>
        </a:defRPr>
      </a:lvl3pPr>
      <a:lvl4pPr algn="l" rtl="0" eaLnBrk="0" fontAlgn="base" hangingPunct="0">
        <a:spcBef>
          <a:spcPct val="0"/>
        </a:spcBef>
        <a:spcAft>
          <a:spcPct val="0"/>
        </a:spcAft>
        <a:defRPr sz="4400">
          <a:solidFill>
            <a:schemeClr val="tx2"/>
          </a:solidFill>
          <a:latin typeface="Tw Cen MT" pitchFamily="34" charset="0"/>
          <a:ea typeface="MS PGothic" pitchFamily="34" charset="-128"/>
        </a:defRPr>
      </a:lvl4pPr>
      <a:lvl5pPr algn="l" rtl="0" eaLnBrk="0" fontAlgn="base" hangingPunct="0">
        <a:spcBef>
          <a:spcPct val="0"/>
        </a:spcBef>
        <a:spcAft>
          <a:spcPct val="0"/>
        </a:spcAft>
        <a:defRPr sz="4400">
          <a:solidFill>
            <a:schemeClr val="tx2"/>
          </a:solidFill>
          <a:latin typeface="Tw Cen MT" pitchFamily="34" charset="0"/>
          <a:ea typeface="MS PGothic" pitchFamily="34" charset="-128"/>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S PGothic" pitchFamily="34"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S PGothic" pitchFamily="34"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S PGothic" pitchFamily="34" charset="-128"/>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S PGothic" pitchFamily="34" charset="-128"/>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r>
              <a:rPr lang="en-US" b="1" smtClean="0">
                <a:solidFill>
                  <a:srgbClr val="807F50"/>
                </a:solidFill>
                <a:latin typeface="Trebuchet MS" pitchFamily="34" charset="0"/>
              </a:rPr>
              <a:t>1. TEORI HARAPAN</a:t>
            </a:r>
          </a:p>
        </p:txBody>
      </p:sp>
      <p:sp>
        <p:nvSpPr>
          <p:cNvPr id="23555" name="Content Placeholder 2"/>
          <p:cNvSpPr>
            <a:spLocks noGrp="1"/>
          </p:cNvSpPr>
          <p:nvPr>
            <p:ph sz="quarter" idx="1"/>
          </p:nvPr>
        </p:nvSpPr>
        <p:spPr>
          <a:xfrm>
            <a:off x="428625" y="1600200"/>
            <a:ext cx="8215313" cy="4495800"/>
          </a:xfrm>
        </p:spPr>
        <p:txBody>
          <a:bodyPr/>
          <a:lstStyle/>
          <a:p>
            <a:pPr>
              <a:buClr>
                <a:srgbClr val="6C6C6C"/>
              </a:buClr>
            </a:pPr>
            <a:r>
              <a:rPr lang="en-US" sz="2800" smtClean="0">
                <a:latin typeface="Trebuchet MS" pitchFamily="34" charset="0"/>
              </a:rPr>
              <a:t>Dalam teori harapan, tingkat bunga obligasi jangka panjang selama n-periode, akan sama dengan nilai rata-rata bunga jangka pendek dari obligasi tersebut selama </a:t>
            </a:r>
            <a:r>
              <a:rPr lang="en-US" sz="2800" i="1" smtClean="0">
                <a:latin typeface="Trebuchet MS" pitchFamily="34" charset="0"/>
              </a:rPr>
              <a:t>n</a:t>
            </a:r>
            <a:r>
              <a:rPr lang="en-US" sz="2800" smtClean="0">
                <a:latin typeface="Trebuchet MS" pitchFamily="34" charset="0"/>
              </a:rPr>
              <a:t>-periode yang sama.</a:t>
            </a:r>
          </a:p>
          <a:p>
            <a:pPr>
              <a:buClr>
                <a:srgbClr val="6C6C6C"/>
              </a:buClr>
            </a:pPr>
            <a:r>
              <a:rPr lang="en-US" sz="2800" smtClean="0">
                <a:latin typeface="Trebuchet MS" pitchFamily="34" charset="0"/>
              </a:rPr>
              <a:t>Misalnya, jika seorang investor memegang obligasi selama 5 tahun, maka tingkat bunga jangka panjang yang diharapkan akan sama dengan nilai rata-rata bunga tahunan obligasi tersebut selama 5 tahun.</a:t>
            </a:r>
          </a:p>
        </p:txBody>
      </p:sp>
      <p:sp>
        <p:nvSpPr>
          <p:cNvPr id="23556" name="Title 1"/>
          <p:cNvSpPr txBox="1">
            <a:spLocks/>
          </p:cNvSpPr>
          <p:nvPr/>
        </p:nvSpPr>
        <p:spPr bwMode="auto">
          <a:xfrm>
            <a:off x="7924800" y="1262063"/>
            <a:ext cx="663575" cy="261937"/>
          </a:xfrm>
          <a:prstGeom prst="rect">
            <a:avLst/>
          </a:prstGeom>
          <a:noFill/>
          <a:ln w="9525">
            <a:noFill/>
            <a:miter lim="800000"/>
            <a:headEnd/>
            <a:tailEnd/>
          </a:ln>
        </p:spPr>
        <p:txBody>
          <a:bodyPr anchor="ctr"/>
          <a:lstStyle/>
          <a:p>
            <a:pPr eaLnBrk="0" hangingPunct="0"/>
            <a:r>
              <a:rPr lang="en-US">
                <a:solidFill>
                  <a:schemeClr val="bg1"/>
                </a:solidFill>
                <a:latin typeface="Trebuchet MS" pitchFamily="34" charset="0"/>
              </a:rPr>
              <a:t>9/31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r>
              <a:rPr lang="en-US" b="1" smtClean="0">
                <a:solidFill>
                  <a:srgbClr val="807F50"/>
                </a:solidFill>
                <a:latin typeface="Trebuchet MS" pitchFamily="34" charset="0"/>
              </a:rPr>
              <a:t>1. TEORI HARAPAN</a:t>
            </a:r>
          </a:p>
        </p:txBody>
      </p:sp>
      <p:sp>
        <p:nvSpPr>
          <p:cNvPr id="24579" name="Content Placeholder 2"/>
          <p:cNvSpPr>
            <a:spLocks noGrp="1"/>
          </p:cNvSpPr>
          <p:nvPr>
            <p:ph sz="quarter" idx="1"/>
          </p:nvPr>
        </p:nvSpPr>
        <p:spPr>
          <a:xfrm>
            <a:off x="428625" y="1600200"/>
            <a:ext cx="8286750" cy="4495800"/>
          </a:xfrm>
        </p:spPr>
        <p:txBody>
          <a:bodyPr/>
          <a:lstStyle/>
          <a:p>
            <a:pPr>
              <a:buClr>
                <a:srgbClr val="6C6C6C"/>
              </a:buClr>
            </a:pPr>
            <a:r>
              <a:rPr lang="en-US" sz="3200" smtClean="0">
                <a:latin typeface="Trebuchet MS" pitchFamily="34" charset="0"/>
              </a:rPr>
              <a:t>Sebagai contoh, obligasi jatuh tempo 3 tahun akan memberikan tingkat bunga yang besarnya sama dengan rata-rata tingkat bunga untuk obligasi satu tahun yang berlaku sekarang dan </a:t>
            </a:r>
            <a:r>
              <a:rPr lang="en-US" sz="3200" i="1" smtClean="0">
                <a:latin typeface="Trebuchet MS" pitchFamily="34" charset="0"/>
              </a:rPr>
              <a:t>forward rate</a:t>
            </a:r>
            <a:r>
              <a:rPr lang="en-US" sz="3200" smtClean="0">
                <a:latin typeface="Trebuchet MS" pitchFamily="34" charset="0"/>
              </a:rPr>
              <a:t> yang diharapkan untuk dua tahun kemudian.</a:t>
            </a:r>
          </a:p>
        </p:txBody>
      </p:sp>
      <p:sp>
        <p:nvSpPr>
          <p:cNvPr id="24580"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10/31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3" name="Content Placeholder 2"/>
          <p:cNvSpPr>
            <a:spLocks noGrp="1"/>
          </p:cNvSpPr>
          <p:nvPr>
            <p:ph sz="quarter" idx="1"/>
          </p:nvPr>
        </p:nvSpPr>
        <p:spPr>
          <a:xfrm>
            <a:off x="357188" y="1714500"/>
            <a:ext cx="8153400" cy="4495800"/>
          </a:xfrm>
        </p:spPr>
        <p:txBody>
          <a:bodyPr/>
          <a:lstStyle/>
          <a:p>
            <a:pPr>
              <a:buClr>
                <a:srgbClr val="6C6C6C"/>
              </a:buClr>
            </a:pPr>
            <a:r>
              <a:rPr lang="en-US" sz="2400" i="1" smtClean="0">
                <a:latin typeface="Trebuchet MS" pitchFamily="34" charset="0"/>
              </a:rPr>
              <a:t>Forward rate </a:t>
            </a:r>
            <a:r>
              <a:rPr lang="en-US" sz="2400" smtClean="0">
                <a:latin typeface="Trebuchet MS" pitchFamily="34" charset="0"/>
              </a:rPr>
              <a:t>dapat dihitung dengan rumus berikut ini:</a:t>
            </a:r>
          </a:p>
          <a:p>
            <a:endParaRPr lang="en-US" sz="2000" smtClean="0">
              <a:latin typeface="Trebuchet MS" pitchFamily="34" charset="0"/>
            </a:endParaRPr>
          </a:p>
          <a:p>
            <a:endParaRPr lang="en-US" sz="2000" smtClean="0">
              <a:latin typeface="Trebuchet MS" pitchFamily="34" charset="0"/>
            </a:endParaRPr>
          </a:p>
          <a:p>
            <a:pPr>
              <a:buFont typeface="Wingdings" pitchFamily="2" charset="2"/>
              <a:buNone/>
            </a:pPr>
            <a:endParaRPr lang="en-US" sz="2000" smtClean="0">
              <a:latin typeface="Trebuchet MS" pitchFamily="34" charset="0"/>
            </a:endParaRPr>
          </a:p>
          <a:p>
            <a:pPr>
              <a:buFont typeface="Wingdings" pitchFamily="2" charset="2"/>
              <a:buNone/>
            </a:pPr>
            <a:r>
              <a:rPr lang="en-US" sz="2000" smtClean="0">
                <a:latin typeface="Trebuchet MS" pitchFamily="34" charset="0"/>
              </a:rPr>
              <a:t>	</a:t>
            </a:r>
            <a:r>
              <a:rPr lang="en-US" sz="2400" smtClean="0">
                <a:latin typeface="Trebuchet MS" pitchFamily="34" charset="0"/>
              </a:rPr>
              <a:t>Dalam hal ini:</a:t>
            </a:r>
          </a:p>
          <a:p>
            <a:pPr>
              <a:buFont typeface="Wingdings" pitchFamily="2" charset="2"/>
              <a:buNone/>
            </a:pPr>
            <a:r>
              <a:rPr lang="en-US" sz="2400" smtClean="0">
                <a:latin typeface="Trebuchet MS" pitchFamily="34" charset="0"/>
              </a:rPr>
              <a:t>		= tingkat suku bunga sekarang (</a:t>
            </a:r>
            <a:r>
              <a:rPr lang="en-US" sz="2400" i="1" smtClean="0">
                <a:latin typeface="Trebuchet MS" pitchFamily="34" charset="0"/>
              </a:rPr>
              <a:t>spot rate</a:t>
            </a:r>
            <a:r>
              <a:rPr lang="en-US" sz="2400" smtClean="0">
                <a:latin typeface="Trebuchet MS" pitchFamily="34" charset="0"/>
              </a:rPr>
              <a:t> 		  pada waktu t) untuk sekuritas dengan waktu 	  jatuh tempo n periode</a:t>
            </a:r>
          </a:p>
          <a:p>
            <a:pPr>
              <a:buFont typeface="Wingdings" pitchFamily="2" charset="2"/>
              <a:buNone/>
            </a:pPr>
            <a:r>
              <a:rPr lang="en-US" sz="2400" smtClean="0">
                <a:latin typeface="Trebuchet MS" pitchFamily="34" charset="0"/>
              </a:rPr>
              <a:t>		= </a:t>
            </a:r>
            <a:r>
              <a:rPr lang="en-US" sz="2400" i="1" smtClean="0">
                <a:latin typeface="Trebuchet MS" pitchFamily="34" charset="0"/>
              </a:rPr>
              <a:t>forward rate </a:t>
            </a:r>
            <a:r>
              <a:rPr lang="en-US" sz="2400" smtClean="0">
                <a:latin typeface="Trebuchet MS" pitchFamily="34" charset="0"/>
              </a:rPr>
              <a:t>untuk satu tahun kemudian 		  (t+1) untuk n periode</a:t>
            </a:r>
          </a:p>
          <a:p>
            <a:pPr>
              <a:buFont typeface="Wingdings" pitchFamily="2" charset="2"/>
              <a:buNone/>
            </a:pPr>
            <a:endParaRPr lang="en-US" sz="2400" smtClean="0">
              <a:latin typeface="Trebuchet MS" pitchFamily="34" charset="0"/>
            </a:endParaRPr>
          </a:p>
        </p:txBody>
      </p:sp>
      <p:sp>
        <p:nvSpPr>
          <p:cNvPr id="12" name="Rounded Rectangle 11"/>
          <p:cNvSpPr/>
          <p:nvPr/>
        </p:nvSpPr>
        <p:spPr>
          <a:xfrm>
            <a:off x="1309688" y="2362200"/>
            <a:ext cx="6477000" cy="7620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endParaRPr lang="id-ID">
              <a:solidFill>
                <a:srgbClr val="000000"/>
              </a:solidFill>
              <a:cs typeface="Arial" pitchFamily="34" charset="0"/>
            </a:endParaRPr>
          </a:p>
        </p:txBody>
      </p:sp>
      <p:sp>
        <p:nvSpPr>
          <p:cNvPr id="205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050" name="Object 1"/>
          <p:cNvGraphicFramePr>
            <a:graphicFrameLocks noChangeAspect="1"/>
          </p:cNvGraphicFramePr>
          <p:nvPr/>
        </p:nvGraphicFramePr>
        <p:xfrm>
          <a:off x="1362075" y="2500313"/>
          <a:ext cx="6286500" cy="500062"/>
        </p:xfrm>
        <a:graphic>
          <a:graphicData uri="http://schemas.openxmlformats.org/presentationml/2006/ole">
            <p:oleObj spid="_x0000_s2050" name="Equation" r:id="rId3" imgW="2667000" imgH="266700" progId="Equation.3">
              <p:embed/>
            </p:oleObj>
          </a:graphicData>
        </a:graphic>
      </p:graphicFrame>
      <p:sp>
        <p:nvSpPr>
          <p:cNvPr id="2056"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d-ID"/>
          </a:p>
        </p:txBody>
      </p:sp>
      <p:graphicFrame>
        <p:nvGraphicFramePr>
          <p:cNvPr id="2051" name="Object 3"/>
          <p:cNvGraphicFramePr>
            <a:graphicFrameLocks noChangeAspect="1"/>
          </p:cNvGraphicFramePr>
          <p:nvPr/>
        </p:nvGraphicFramePr>
        <p:xfrm>
          <a:off x="866775" y="3805238"/>
          <a:ext cx="561975" cy="481012"/>
        </p:xfrm>
        <a:graphic>
          <a:graphicData uri="http://schemas.openxmlformats.org/presentationml/2006/ole">
            <p:oleObj spid="_x0000_s2051" name="Equation" r:id="rId4" imgW="241195" imgH="190417" progId="Equation.3">
              <p:embed/>
            </p:oleObj>
          </a:graphicData>
        </a:graphic>
      </p:graphicFrame>
      <p:sp>
        <p:nvSpPr>
          <p:cNvPr id="2057"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d-ID"/>
          </a:p>
        </p:txBody>
      </p:sp>
      <p:graphicFrame>
        <p:nvGraphicFramePr>
          <p:cNvPr id="2052" name="Object 5"/>
          <p:cNvGraphicFramePr>
            <a:graphicFrameLocks noChangeAspect="1"/>
          </p:cNvGraphicFramePr>
          <p:nvPr/>
        </p:nvGraphicFramePr>
        <p:xfrm>
          <a:off x="609600" y="4929188"/>
          <a:ext cx="833438" cy="500062"/>
        </p:xfrm>
        <a:graphic>
          <a:graphicData uri="http://schemas.openxmlformats.org/presentationml/2006/ole">
            <p:oleObj spid="_x0000_s2052" name="Equation" r:id="rId5" imgW="330200" imgH="228600" progId="Equation.3">
              <p:embed/>
            </p:oleObj>
          </a:graphicData>
        </a:graphic>
      </p:graphicFrame>
      <p:sp>
        <p:nvSpPr>
          <p:cNvPr id="2058" name="Title 1"/>
          <p:cNvSpPr>
            <a:spLocks noGrp="1"/>
          </p:cNvSpPr>
          <p:nvPr>
            <p:ph type="title"/>
          </p:nvPr>
        </p:nvSpPr>
        <p:spPr>
          <a:xfrm>
            <a:off x="612775" y="228600"/>
            <a:ext cx="8153400" cy="990600"/>
          </a:xfrm>
        </p:spPr>
        <p:txBody>
          <a:bodyPr/>
          <a:lstStyle/>
          <a:p>
            <a:r>
              <a:rPr lang="en-US" b="1" smtClean="0">
                <a:solidFill>
                  <a:srgbClr val="807F50"/>
                </a:solidFill>
                <a:latin typeface="Trebuchet MS" pitchFamily="34" charset="0"/>
              </a:rPr>
              <a:t>1. TEORI HARAPAN</a:t>
            </a:r>
          </a:p>
        </p:txBody>
      </p:sp>
      <p:sp>
        <p:nvSpPr>
          <p:cNvPr id="2059"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11/31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6" name="Content Placeholder 2"/>
          <p:cNvSpPr>
            <a:spLocks noGrp="1"/>
          </p:cNvSpPr>
          <p:nvPr>
            <p:ph sz="quarter" idx="1"/>
          </p:nvPr>
        </p:nvSpPr>
        <p:spPr>
          <a:xfrm>
            <a:off x="642938" y="1500188"/>
            <a:ext cx="8072437" cy="2643187"/>
          </a:xfrm>
        </p:spPr>
        <p:txBody>
          <a:bodyPr/>
          <a:lstStyle/>
          <a:p>
            <a:pPr>
              <a:buClr>
                <a:srgbClr val="6C6C6C"/>
              </a:buClr>
            </a:pPr>
            <a:r>
              <a:rPr lang="en-US" sz="2800" smtClean="0">
                <a:latin typeface="Trebuchet MS" pitchFamily="34" charset="0"/>
              </a:rPr>
              <a:t>Diasumsikan </a:t>
            </a:r>
            <a:r>
              <a:rPr lang="en-US" sz="2800" i="1" smtClean="0">
                <a:latin typeface="Trebuchet MS" pitchFamily="34" charset="0"/>
              </a:rPr>
              <a:t>spot rate</a:t>
            </a:r>
            <a:r>
              <a:rPr lang="en-US" sz="2800" smtClean="0">
                <a:latin typeface="Trebuchet MS" pitchFamily="34" charset="0"/>
              </a:rPr>
              <a:t> untuk obligasi satu tahun adalah 16% dan dua </a:t>
            </a:r>
            <a:r>
              <a:rPr lang="en-US" sz="2800" i="1" smtClean="0">
                <a:latin typeface="Trebuchet MS" pitchFamily="34" charset="0"/>
              </a:rPr>
              <a:t>forward rate</a:t>
            </a:r>
            <a:r>
              <a:rPr lang="en-US" sz="2800" smtClean="0">
                <a:latin typeface="Trebuchet MS" pitchFamily="34" charset="0"/>
              </a:rPr>
              <a:t>  adalah 15%  dan 12% , maka tingkat bunga untuk obligasi tersebut (jatuh tempo 3 tahun) adalah sebagai berikut:</a:t>
            </a:r>
          </a:p>
          <a:p>
            <a:pPr algn="just"/>
            <a:endParaRPr lang="en-US" sz="2800" smtClean="0">
              <a:latin typeface="Trebuchet MS" pitchFamily="34" charset="0"/>
            </a:endParaRPr>
          </a:p>
          <a:p>
            <a:pPr algn="just">
              <a:spcAft>
                <a:spcPts val="600"/>
              </a:spcAft>
              <a:buFont typeface="Wingdings" pitchFamily="2" charset="2"/>
              <a:buNone/>
            </a:pPr>
            <a:endParaRPr lang="en-US" sz="2800" smtClean="0">
              <a:latin typeface="Trebuchet MS" pitchFamily="34" charset="0"/>
            </a:endParaRPr>
          </a:p>
        </p:txBody>
      </p:sp>
      <p:sp>
        <p:nvSpPr>
          <p:cNvPr id="9" name="Snip Single Corner Rectangle 8"/>
          <p:cNvSpPr/>
          <p:nvPr/>
        </p:nvSpPr>
        <p:spPr>
          <a:xfrm>
            <a:off x="914400" y="4191000"/>
            <a:ext cx="7391400" cy="1371600"/>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id-ID">
              <a:solidFill>
                <a:srgbClr val="000000"/>
              </a:solidFill>
              <a:cs typeface="Arial" pitchFamily="34" charset="0"/>
            </a:endParaRPr>
          </a:p>
        </p:txBody>
      </p:sp>
      <p:sp>
        <p:nvSpPr>
          <p:cNvPr id="3078" name="Title 1"/>
          <p:cNvSpPr>
            <a:spLocks noGrp="1"/>
          </p:cNvSpPr>
          <p:nvPr>
            <p:ph type="title"/>
          </p:nvPr>
        </p:nvSpPr>
        <p:spPr>
          <a:xfrm>
            <a:off x="612775" y="228600"/>
            <a:ext cx="8153400" cy="990600"/>
          </a:xfrm>
        </p:spPr>
        <p:txBody>
          <a:bodyPr/>
          <a:lstStyle/>
          <a:p>
            <a:r>
              <a:rPr lang="en-US" sz="4000" b="1" smtClean="0">
                <a:solidFill>
                  <a:srgbClr val="807F50"/>
                </a:solidFill>
                <a:latin typeface="Trebuchet MS" pitchFamily="34" charset="0"/>
              </a:rPr>
              <a:t>CONTOH: PERHITUNGAN TEORI HARAPAN</a:t>
            </a:r>
          </a:p>
        </p:txBody>
      </p:sp>
      <p:sp>
        <p:nvSpPr>
          <p:cNvPr id="307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3074" name="Object 1"/>
          <p:cNvGraphicFramePr>
            <a:graphicFrameLocks noChangeAspect="1"/>
          </p:cNvGraphicFramePr>
          <p:nvPr/>
        </p:nvGraphicFramePr>
        <p:xfrm>
          <a:off x="990600" y="4267200"/>
          <a:ext cx="6965950" cy="585788"/>
        </p:xfrm>
        <a:graphic>
          <a:graphicData uri="http://schemas.openxmlformats.org/presentationml/2006/ole">
            <p:oleObj spid="_x0000_s3074" name="Equation" r:id="rId3" imgW="2717800" imgH="228600" progId="Equation.3">
              <p:embed/>
            </p:oleObj>
          </a:graphicData>
        </a:graphic>
      </p:graphicFrame>
      <p:sp>
        <p:nvSpPr>
          <p:cNvPr id="308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3075" name="Object 3"/>
          <p:cNvGraphicFramePr>
            <a:graphicFrameLocks noChangeAspect="1"/>
          </p:cNvGraphicFramePr>
          <p:nvPr/>
        </p:nvGraphicFramePr>
        <p:xfrm>
          <a:off x="2247900" y="4981575"/>
          <a:ext cx="5888038" cy="504825"/>
        </p:xfrm>
        <a:graphic>
          <a:graphicData uri="http://schemas.openxmlformats.org/presentationml/2006/ole">
            <p:oleObj spid="_x0000_s3075" name="Equation" r:id="rId4" imgW="2336800" imgH="203200" progId="Equation.3">
              <p:embed/>
            </p:oleObj>
          </a:graphicData>
        </a:graphic>
      </p:graphicFrame>
      <p:sp>
        <p:nvSpPr>
          <p:cNvPr id="3081"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12/31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28600"/>
            <a:ext cx="8153400" cy="990600"/>
          </a:xfrm>
        </p:spPr>
        <p:txBody>
          <a:bodyPr/>
          <a:lstStyle/>
          <a:p>
            <a:r>
              <a:rPr lang="en-US" sz="4000" b="1" smtClean="0">
                <a:solidFill>
                  <a:srgbClr val="807F50"/>
                </a:solidFill>
                <a:latin typeface="Trebuchet MS" pitchFamily="34" charset="0"/>
              </a:rPr>
              <a:t>CONTOH: PERHITUNGAN TEORI HARAPAN</a:t>
            </a:r>
          </a:p>
        </p:txBody>
      </p:sp>
      <p:sp>
        <p:nvSpPr>
          <p:cNvPr id="25603" name="Content Placeholder 2"/>
          <p:cNvSpPr>
            <a:spLocks noGrp="1"/>
          </p:cNvSpPr>
          <p:nvPr>
            <p:ph sz="quarter" idx="1"/>
          </p:nvPr>
        </p:nvSpPr>
        <p:spPr>
          <a:xfrm>
            <a:off x="642938" y="1500188"/>
            <a:ext cx="8153400" cy="4714875"/>
          </a:xfrm>
        </p:spPr>
        <p:txBody>
          <a:bodyPr/>
          <a:lstStyle/>
          <a:p>
            <a:pPr>
              <a:buClr>
                <a:srgbClr val="6C6C6C"/>
              </a:buClr>
            </a:pPr>
            <a:r>
              <a:rPr lang="en-US" sz="3000" smtClean="0">
                <a:latin typeface="Trebuchet MS" pitchFamily="34" charset="0"/>
              </a:rPr>
              <a:t>Investor dapat mengkombinasikan sekuritas jangka pendek tertentu untuk memperoleh return yang sama besar dengan return jangka panjang sekuritas tersebut.</a:t>
            </a:r>
          </a:p>
          <a:p>
            <a:pPr>
              <a:buClr>
                <a:srgbClr val="6C6C6C"/>
              </a:buClr>
            </a:pPr>
            <a:r>
              <a:rPr lang="en-US" sz="3000" smtClean="0">
                <a:latin typeface="Trebuchet MS" pitchFamily="34" charset="0"/>
              </a:rPr>
              <a:t>Misalnya lima tahun obligasi akan mempunyai return yang diharapkan sama besarnya dengan obligasi dua tahun yang disimpan sampai jatuh tempo ditambah dengan tiga tahun obligasi yang dibeli pada awal tahun ketiga.</a:t>
            </a:r>
          </a:p>
        </p:txBody>
      </p:sp>
      <p:sp>
        <p:nvSpPr>
          <p:cNvPr id="25604"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13/31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lstStyle/>
          <a:p>
            <a:pPr marL="520700" indent="-520700"/>
            <a:r>
              <a:rPr lang="en-US" sz="3400" b="1" smtClean="0">
                <a:solidFill>
                  <a:srgbClr val="807F50"/>
                </a:solidFill>
                <a:latin typeface="Trebuchet MS" pitchFamily="34" charset="0"/>
              </a:rPr>
              <a:t>2. TEORI PREFERENSI LIKUIDITAS               (</a:t>
            </a:r>
            <a:r>
              <a:rPr lang="en-US" sz="3400" b="1" i="1" smtClean="0">
                <a:solidFill>
                  <a:srgbClr val="807F50"/>
                </a:solidFill>
                <a:latin typeface="Trebuchet MS" pitchFamily="34" charset="0"/>
              </a:rPr>
              <a:t>LIQUIDITY PREFERENCE THEORY</a:t>
            </a:r>
            <a:r>
              <a:rPr lang="en-US" sz="3400" b="1" smtClean="0">
                <a:solidFill>
                  <a:srgbClr val="807F50"/>
                </a:solidFill>
                <a:latin typeface="Trebuchet MS" pitchFamily="34" charset="0"/>
              </a:rPr>
              <a:t>)</a:t>
            </a:r>
          </a:p>
        </p:txBody>
      </p:sp>
      <p:sp>
        <p:nvSpPr>
          <p:cNvPr id="26627" name="Content Placeholder 2"/>
          <p:cNvSpPr>
            <a:spLocks noGrp="1"/>
          </p:cNvSpPr>
          <p:nvPr>
            <p:ph sz="quarter" idx="1"/>
          </p:nvPr>
        </p:nvSpPr>
        <p:spPr>
          <a:xfrm>
            <a:off x="612775" y="1600200"/>
            <a:ext cx="8153400" cy="4495800"/>
          </a:xfrm>
        </p:spPr>
        <p:txBody>
          <a:bodyPr/>
          <a:lstStyle/>
          <a:p>
            <a:pPr>
              <a:spcAft>
                <a:spcPts val="600"/>
              </a:spcAft>
              <a:buClr>
                <a:srgbClr val="6C6C6C"/>
              </a:buClr>
            </a:pPr>
            <a:r>
              <a:rPr lang="en-US" sz="2800" smtClean="0">
                <a:latin typeface="Trebuchet MS" pitchFamily="34" charset="0"/>
              </a:rPr>
              <a:t>Tingkat bunga akan mencerminkan jumlah tingkat bunga sekarang dan tingkat bunga jangka pendek yang diharapkan (sama seperti teori harapan) ditambah dengan premi likuiditas (risiko).</a:t>
            </a:r>
          </a:p>
          <a:p>
            <a:pPr>
              <a:spcAft>
                <a:spcPts val="600"/>
              </a:spcAft>
              <a:buClr>
                <a:srgbClr val="6C6C6C"/>
              </a:buClr>
            </a:pPr>
            <a:r>
              <a:rPr lang="en-US" sz="2800" smtClean="0">
                <a:latin typeface="Trebuchet MS" pitchFamily="34" charset="0"/>
              </a:rPr>
              <a:t>Untuk mendorong investor meminjamkan dananya dalam jangka panjang maka perusahaan memberikan premi likuiditas kepada investor yang memberikan pinjaman jangka panjang.</a:t>
            </a:r>
          </a:p>
        </p:txBody>
      </p:sp>
      <p:sp>
        <p:nvSpPr>
          <p:cNvPr id="26628"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14/31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lstStyle/>
          <a:p>
            <a:pPr marL="520700" indent="-520700"/>
            <a:r>
              <a:rPr lang="en-US" sz="3400" b="1" smtClean="0">
                <a:solidFill>
                  <a:srgbClr val="807F50"/>
                </a:solidFill>
                <a:latin typeface="Trebuchet MS" pitchFamily="34" charset="0"/>
              </a:rPr>
              <a:t>2. TEORI PREFERENSI LIKUIDITAS               (</a:t>
            </a:r>
            <a:r>
              <a:rPr lang="en-US" sz="3400" b="1" i="1" smtClean="0">
                <a:solidFill>
                  <a:srgbClr val="807F50"/>
                </a:solidFill>
                <a:latin typeface="Trebuchet MS" pitchFamily="34" charset="0"/>
              </a:rPr>
              <a:t>LIQUIDITY PREFERENCE THEORY</a:t>
            </a:r>
            <a:r>
              <a:rPr lang="en-US" sz="3400" b="1" smtClean="0">
                <a:solidFill>
                  <a:srgbClr val="807F50"/>
                </a:solidFill>
                <a:latin typeface="Trebuchet MS" pitchFamily="34" charset="0"/>
              </a:rPr>
              <a:t>)</a:t>
            </a:r>
          </a:p>
        </p:txBody>
      </p:sp>
      <p:sp>
        <p:nvSpPr>
          <p:cNvPr id="27651" name="Content Placeholder 2"/>
          <p:cNvSpPr>
            <a:spLocks noGrp="1"/>
          </p:cNvSpPr>
          <p:nvPr>
            <p:ph sz="quarter" idx="1"/>
          </p:nvPr>
        </p:nvSpPr>
        <p:spPr>
          <a:xfrm>
            <a:off x="612775" y="1371600"/>
            <a:ext cx="8031163" cy="4343400"/>
          </a:xfrm>
        </p:spPr>
        <p:txBody>
          <a:bodyPr anchor="ctr"/>
          <a:lstStyle/>
          <a:p>
            <a:pPr>
              <a:spcAft>
                <a:spcPts val="600"/>
              </a:spcAft>
              <a:buClr>
                <a:srgbClr val="6C6C6C"/>
              </a:buClr>
            </a:pPr>
            <a:r>
              <a:rPr lang="en-US" sz="3200" smtClean="0">
                <a:latin typeface="Trebuchet MS" pitchFamily="34" charset="0"/>
              </a:rPr>
              <a:t>Perbedaan antara teori preferensi likuiditas dengan teori harapan adalah ketidakpastian tingkat bunga yang diharapkan di masa yang datang.</a:t>
            </a:r>
          </a:p>
        </p:txBody>
      </p:sp>
      <p:sp>
        <p:nvSpPr>
          <p:cNvPr id="27652"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15/31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r>
              <a:rPr lang="en-US" sz="3600" b="1" smtClean="0">
                <a:solidFill>
                  <a:srgbClr val="807F50"/>
                </a:solidFill>
                <a:latin typeface="Trebuchet MS" pitchFamily="34" charset="0"/>
              </a:rPr>
              <a:t>3. TEORI PREFERENSI HABITAT </a:t>
            </a:r>
            <a:br>
              <a:rPr lang="en-US" sz="3600" b="1" smtClean="0">
                <a:solidFill>
                  <a:srgbClr val="807F50"/>
                </a:solidFill>
                <a:latin typeface="Trebuchet MS" pitchFamily="34" charset="0"/>
              </a:rPr>
            </a:br>
            <a:r>
              <a:rPr lang="en-US" sz="3600" b="1" smtClean="0">
                <a:solidFill>
                  <a:srgbClr val="807F50"/>
                </a:solidFill>
                <a:latin typeface="Trebuchet MS" pitchFamily="34" charset="0"/>
              </a:rPr>
              <a:t>    (</a:t>
            </a:r>
            <a:r>
              <a:rPr lang="en-US" sz="3600" b="1" i="1" smtClean="0">
                <a:solidFill>
                  <a:srgbClr val="807F50"/>
                </a:solidFill>
                <a:latin typeface="Trebuchet MS" pitchFamily="34" charset="0"/>
              </a:rPr>
              <a:t>PREFERRED HABITAT THEORY</a:t>
            </a:r>
            <a:r>
              <a:rPr lang="en-US" sz="3600" b="1" smtClean="0">
                <a:solidFill>
                  <a:srgbClr val="807F50"/>
                </a:solidFill>
                <a:latin typeface="Trebuchet MS" pitchFamily="34" charset="0"/>
              </a:rPr>
              <a:t>)</a:t>
            </a:r>
          </a:p>
        </p:txBody>
      </p:sp>
      <p:sp>
        <p:nvSpPr>
          <p:cNvPr id="28675" name="Content Placeholder 2"/>
          <p:cNvSpPr>
            <a:spLocks noGrp="1"/>
          </p:cNvSpPr>
          <p:nvPr>
            <p:ph sz="quarter" idx="1"/>
          </p:nvPr>
        </p:nvSpPr>
        <p:spPr>
          <a:xfrm>
            <a:off x="612775" y="1600200"/>
            <a:ext cx="7959725" cy="4757738"/>
          </a:xfrm>
        </p:spPr>
        <p:txBody>
          <a:bodyPr/>
          <a:lstStyle/>
          <a:p>
            <a:pPr>
              <a:buClr>
                <a:srgbClr val="6C6C6C"/>
              </a:buClr>
            </a:pPr>
            <a:r>
              <a:rPr lang="en-US" sz="2800" smtClean="0">
                <a:latin typeface="Trebuchet MS" pitchFamily="34" charset="0"/>
              </a:rPr>
              <a:t>Investor mempunyai preferensi terhadap sektor maturitas (habitat) tertentu dan mereka akan beralih ke maturitas lain jika terdapat imbalan yang memadai.</a:t>
            </a:r>
          </a:p>
          <a:p>
            <a:pPr>
              <a:buClr>
                <a:srgbClr val="6C6C6C"/>
              </a:buClr>
            </a:pPr>
            <a:r>
              <a:rPr lang="en-US" sz="2800" smtClean="0">
                <a:latin typeface="Trebuchet MS" pitchFamily="34" charset="0"/>
              </a:rPr>
              <a:t>Pada teori preferensi habitat, bentuk kurva </a:t>
            </a:r>
            <a:r>
              <a:rPr lang="en-US" sz="2800" i="1" smtClean="0">
                <a:latin typeface="Trebuchet MS" pitchFamily="34" charset="0"/>
              </a:rPr>
              <a:t>yield </a:t>
            </a:r>
            <a:r>
              <a:rPr lang="en-US" sz="2800" smtClean="0">
                <a:latin typeface="Trebuchet MS" pitchFamily="34" charset="0"/>
              </a:rPr>
              <a:t>akan ditentukan oleh tingkat bunga di masa yang datang dan premi risiko, karena asumsinya investor mau mengubah preferensi sektor maturitasnya jika ada imbalan yang memadai.</a:t>
            </a:r>
          </a:p>
        </p:txBody>
      </p:sp>
      <p:sp>
        <p:nvSpPr>
          <p:cNvPr id="28676"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16/31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lstStyle/>
          <a:p>
            <a:r>
              <a:rPr lang="en-US" sz="4000" b="1" smtClean="0">
                <a:solidFill>
                  <a:srgbClr val="807F50"/>
                </a:solidFill>
                <a:latin typeface="Trebuchet MS" pitchFamily="34" charset="0"/>
              </a:rPr>
              <a:t>STRUKTUR RISIKO TINGKAT BUNGA</a:t>
            </a:r>
          </a:p>
        </p:txBody>
      </p:sp>
      <p:sp>
        <p:nvSpPr>
          <p:cNvPr id="29699" name="Content Placeholder 2"/>
          <p:cNvSpPr>
            <a:spLocks noGrp="1"/>
          </p:cNvSpPr>
          <p:nvPr>
            <p:ph sz="quarter" idx="1"/>
          </p:nvPr>
        </p:nvSpPr>
        <p:spPr>
          <a:xfrm>
            <a:off x="612775" y="1752600"/>
            <a:ext cx="8153400" cy="4495800"/>
          </a:xfrm>
        </p:spPr>
        <p:txBody>
          <a:bodyPr/>
          <a:lstStyle/>
          <a:p>
            <a:pPr>
              <a:buClr>
                <a:srgbClr val="6C6C6C"/>
              </a:buClr>
            </a:pPr>
            <a:r>
              <a:rPr lang="en-US" sz="3200" smtClean="0">
                <a:latin typeface="Trebuchet MS" pitchFamily="34" charset="0"/>
              </a:rPr>
              <a:t>Struktur risiko tingkat bunga biasanya disebut dengan </a:t>
            </a:r>
            <a:r>
              <a:rPr lang="en-US" sz="3200" b="1" i="1" smtClean="0">
                <a:latin typeface="Trebuchet MS" pitchFamily="34" charset="0"/>
              </a:rPr>
              <a:t>yield spread</a:t>
            </a:r>
            <a:r>
              <a:rPr lang="en-US" sz="3200" smtClean="0">
                <a:latin typeface="Trebuchet MS" pitchFamily="34" charset="0"/>
              </a:rPr>
              <a:t>, yang diartikan sebagai hubungan antara yield obligasi dengan karakteristik tertentu yang dimiliki obligasi, seperti kualitas, </a:t>
            </a:r>
            <a:r>
              <a:rPr lang="en-US" sz="3200" i="1" smtClean="0">
                <a:latin typeface="Trebuchet MS" pitchFamily="34" charset="0"/>
              </a:rPr>
              <a:t>callability</a:t>
            </a:r>
            <a:r>
              <a:rPr lang="en-US" sz="3200" smtClean="0">
                <a:latin typeface="Trebuchet MS" pitchFamily="34" charset="0"/>
              </a:rPr>
              <a:t>, kupon dan mudah tidaknya obligasi diperjualbelikan (</a:t>
            </a:r>
            <a:r>
              <a:rPr lang="en-US" sz="3200" i="1" smtClean="0">
                <a:latin typeface="Trebuchet MS" pitchFamily="34" charset="0"/>
              </a:rPr>
              <a:t>marketability</a:t>
            </a:r>
            <a:r>
              <a:rPr lang="en-US" sz="3200" smtClean="0">
                <a:latin typeface="Trebuchet MS" pitchFamily="34" charset="0"/>
              </a:rPr>
              <a:t>).</a:t>
            </a:r>
          </a:p>
        </p:txBody>
      </p:sp>
      <p:sp>
        <p:nvSpPr>
          <p:cNvPr id="29700"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17/31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Content Placeholder 2"/>
          <p:cNvSpPr>
            <a:spLocks noGrp="1"/>
          </p:cNvSpPr>
          <p:nvPr>
            <p:ph sz="quarter" idx="1"/>
          </p:nvPr>
        </p:nvSpPr>
        <p:spPr>
          <a:xfrm>
            <a:off x="457200" y="1624013"/>
            <a:ext cx="8153400" cy="4929187"/>
          </a:xfrm>
        </p:spPr>
        <p:txBody>
          <a:bodyPr/>
          <a:lstStyle/>
          <a:p>
            <a:pPr>
              <a:buClr>
                <a:srgbClr val="6C6C6C"/>
              </a:buClr>
            </a:pPr>
            <a:r>
              <a:rPr lang="en-US" sz="2800" smtClean="0">
                <a:latin typeface="Trebuchet MS" pitchFamily="34" charset="0"/>
              </a:rPr>
              <a:t>Besarnya </a:t>
            </a:r>
            <a:r>
              <a:rPr lang="en-US" sz="2800" i="1" smtClean="0">
                <a:latin typeface="Trebuchet MS" pitchFamily="34" charset="0"/>
              </a:rPr>
              <a:t>yield spread</a:t>
            </a:r>
            <a:r>
              <a:rPr lang="en-US" sz="2800" smtClean="0">
                <a:latin typeface="Trebuchet MS" pitchFamily="34" charset="0"/>
              </a:rPr>
              <a:t> dipengaruhi faktor-faktor berikut:</a:t>
            </a:r>
          </a:p>
          <a:p>
            <a:pPr marL="777875" lvl="1" indent="-457200">
              <a:buClr>
                <a:srgbClr val="6C6C6C"/>
              </a:buClr>
              <a:buFont typeface="Tw Cen MT" pitchFamily="34" charset="0"/>
              <a:buAutoNum type="arabicPeriod"/>
            </a:pPr>
            <a:r>
              <a:rPr lang="en-US" sz="2800" b="1" smtClean="0">
                <a:latin typeface="Trebuchet MS" pitchFamily="34" charset="0"/>
              </a:rPr>
              <a:t>Perbedaan kualitas. </a:t>
            </a:r>
          </a:p>
          <a:p>
            <a:pPr marL="777875" lvl="1" indent="-457200">
              <a:buFont typeface="Wingdings 2" pitchFamily="18" charset="2"/>
              <a:buNone/>
            </a:pPr>
            <a:r>
              <a:rPr lang="en-US" sz="2800" smtClean="0">
                <a:latin typeface="Trebuchet MS" pitchFamily="34" charset="0"/>
              </a:rPr>
              <a:t>	Untuk mengetahui kualitas obligasi, kita bisa melihat rating kualitas obligasi yang disusun berdasarkan besarnya risiko kegagalan pembayaran (</a:t>
            </a:r>
            <a:r>
              <a:rPr lang="en-US" sz="2800" i="1" smtClean="0">
                <a:latin typeface="Trebuchet MS" pitchFamily="34" charset="0"/>
              </a:rPr>
              <a:t>risk of default</a:t>
            </a:r>
            <a:r>
              <a:rPr lang="en-US" sz="2800" smtClean="0">
                <a:latin typeface="Trebuchet MS" pitchFamily="34" charset="0"/>
              </a:rPr>
              <a:t>).</a:t>
            </a:r>
          </a:p>
          <a:p>
            <a:pPr marL="777875" lvl="1" indent="-457200">
              <a:buClr>
                <a:srgbClr val="6C6C6C"/>
              </a:buClr>
              <a:buFont typeface="Tw Cen MT" pitchFamily="34" charset="0"/>
              <a:buAutoNum type="arabicPeriod" startAt="2"/>
            </a:pPr>
            <a:r>
              <a:rPr lang="en-US" sz="2800" b="1" smtClean="0">
                <a:latin typeface="Trebuchet MS" pitchFamily="34" charset="0"/>
              </a:rPr>
              <a:t>Perbedaan dalam bentuk </a:t>
            </a:r>
            <a:r>
              <a:rPr lang="en-US" sz="2800" b="1" i="1" smtClean="0">
                <a:latin typeface="Trebuchet MS" pitchFamily="34" charset="0"/>
              </a:rPr>
              <a:t>call provision</a:t>
            </a:r>
            <a:r>
              <a:rPr lang="en-US" sz="2800" b="1" smtClean="0">
                <a:latin typeface="Trebuchet MS" pitchFamily="34" charset="0"/>
              </a:rPr>
              <a:t>. </a:t>
            </a:r>
          </a:p>
          <a:p>
            <a:pPr marL="777875" lvl="1" indent="-457200">
              <a:buFont typeface="Wingdings 2" pitchFamily="18" charset="2"/>
              <a:buNone/>
            </a:pPr>
            <a:r>
              <a:rPr lang="en-US" sz="2800" smtClean="0">
                <a:latin typeface="Trebuchet MS" pitchFamily="34" charset="0"/>
              </a:rPr>
              <a:t>	Obligasi yang </a:t>
            </a:r>
            <a:r>
              <a:rPr lang="en-US" sz="2800" i="1" smtClean="0">
                <a:latin typeface="Trebuchet MS" pitchFamily="34" charset="0"/>
              </a:rPr>
              <a:t>callable</a:t>
            </a:r>
            <a:r>
              <a:rPr lang="en-US" sz="2800" smtClean="0">
                <a:latin typeface="Trebuchet MS" pitchFamily="34" charset="0"/>
              </a:rPr>
              <a:t> akan memberikan YTM yang lebih tinggi dari obligasi </a:t>
            </a:r>
            <a:r>
              <a:rPr lang="en-US" sz="2800" i="1" smtClean="0">
                <a:latin typeface="Trebuchet MS" pitchFamily="34" charset="0"/>
              </a:rPr>
              <a:t>noncallabe</a:t>
            </a:r>
            <a:r>
              <a:rPr lang="en-US" sz="2800" smtClean="0">
                <a:latin typeface="Trebuchet MS" pitchFamily="34" charset="0"/>
              </a:rPr>
              <a:t>. </a:t>
            </a:r>
          </a:p>
        </p:txBody>
      </p:sp>
      <p:sp>
        <p:nvSpPr>
          <p:cNvPr id="30723" name="Title 1"/>
          <p:cNvSpPr>
            <a:spLocks noGrp="1"/>
          </p:cNvSpPr>
          <p:nvPr>
            <p:ph type="title"/>
          </p:nvPr>
        </p:nvSpPr>
        <p:spPr>
          <a:xfrm>
            <a:off x="612775" y="228600"/>
            <a:ext cx="8153400" cy="990600"/>
          </a:xfrm>
        </p:spPr>
        <p:txBody>
          <a:bodyPr/>
          <a:lstStyle/>
          <a:p>
            <a:r>
              <a:rPr lang="en-US" sz="3600" b="1" smtClean="0">
                <a:solidFill>
                  <a:srgbClr val="807F50"/>
                </a:solidFill>
                <a:latin typeface="Trebuchet MS" pitchFamily="34" charset="0"/>
              </a:rPr>
              <a:t>FAKTOR-FAKTOR YANG MEMPENGARUHI </a:t>
            </a:r>
            <a:r>
              <a:rPr lang="en-US" sz="3600" b="1" i="1" smtClean="0">
                <a:solidFill>
                  <a:srgbClr val="807F50"/>
                </a:solidFill>
                <a:latin typeface="Trebuchet MS" pitchFamily="34" charset="0"/>
              </a:rPr>
              <a:t>YIELD SPREAD</a:t>
            </a:r>
            <a:endParaRPr lang="en-US" sz="3600" b="1" smtClean="0">
              <a:solidFill>
                <a:srgbClr val="807F50"/>
              </a:solidFill>
              <a:latin typeface="Trebuchet MS" pitchFamily="34" charset="0"/>
            </a:endParaRPr>
          </a:p>
        </p:txBody>
      </p:sp>
      <p:sp>
        <p:nvSpPr>
          <p:cNvPr id="30724"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18/31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r>
              <a:rPr lang="en-US" b="1" smtClean="0">
                <a:solidFill>
                  <a:srgbClr val="807F50"/>
                </a:solidFill>
                <a:latin typeface="Trebuchet MS" pitchFamily="34" charset="0"/>
              </a:rPr>
              <a:t>OVERVIEW</a:t>
            </a:r>
          </a:p>
        </p:txBody>
      </p:sp>
      <p:sp>
        <p:nvSpPr>
          <p:cNvPr id="16387" name="Content Placeholder 2"/>
          <p:cNvSpPr>
            <a:spLocks noGrp="1"/>
          </p:cNvSpPr>
          <p:nvPr>
            <p:ph sz="quarter" idx="1"/>
          </p:nvPr>
        </p:nvSpPr>
        <p:spPr>
          <a:xfrm>
            <a:off x="612775" y="1600200"/>
            <a:ext cx="8153400" cy="4495800"/>
          </a:xfrm>
        </p:spPr>
        <p:txBody>
          <a:bodyPr/>
          <a:lstStyle/>
          <a:p>
            <a:pPr marL="0" indent="0">
              <a:spcBef>
                <a:spcPct val="0"/>
              </a:spcBef>
              <a:buClrTx/>
              <a:buSzTx/>
              <a:buFont typeface="Wingdings" pitchFamily="2" charset="2"/>
              <a:buNone/>
              <a:defRPr/>
            </a:pPr>
            <a:r>
              <a:rPr lang="en-US" sz="2800" b="1" dirty="0" err="1" smtClean="0">
                <a:latin typeface="Trebuchet MS" pitchFamily="34" charset="0"/>
                <a:ea typeface="MS Mincho" pitchFamily="49" charset="-128"/>
                <a:cs typeface="Arial" pitchFamily="34" charset="0"/>
              </a:rPr>
              <a:t>Strategi</a:t>
            </a:r>
            <a:r>
              <a:rPr lang="en-US" sz="2800" b="1" dirty="0" smtClean="0">
                <a:latin typeface="Trebuchet MS" pitchFamily="34" charset="0"/>
                <a:ea typeface="MS Mincho" pitchFamily="49" charset="-128"/>
                <a:cs typeface="Arial" pitchFamily="34" charset="0"/>
              </a:rPr>
              <a:t> </a:t>
            </a:r>
            <a:r>
              <a:rPr lang="en-US" sz="2800" b="1" dirty="0" err="1" smtClean="0">
                <a:latin typeface="Trebuchet MS" pitchFamily="34" charset="0"/>
                <a:ea typeface="MS Mincho" pitchFamily="49" charset="-128"/>
                <a:cs typeface="Arial" pitchFamily="34" charset="0"/>
              </a:rPr>
              <a:t>investasi</a:t>
            </a:r>
            <a:r>
              <a:rPr lang="en-US" sz="2800" b="1" dirty="0" smtClean="0">
                <a:latin typeface="Trebuchet MS" pitchFamily="34" charset="0"/>
                <a:ea typeface="MS Mincho" pitchFamily="49" charset="-128"/>
                <a:cs typeface="Arial" pitchFamily="34" charset="0"/>
              </a:rPr>
              <a:t> </a:t>
            </a:r>
            <a:r>
              <a:rPr lang="en-US" sz="2800" b="1" dirty="0" err="1" smtClean="0">
                <a:latin typeface="Trebuchet MS" pitchFamily="34" charset="0"/>
                <a:ea typeface="MS Mincho" pitchFamily="49" charset="-128"/>
                <a:cs typeface="Arial" pitchFamily="34" charset="0"/>
              </a:rPr>
              <a:t>obligasi</a:t>
            </a:r>
            <a:r>
              <a:rPr lang="en-US" sz="2800" b="1" dirty="0" smtClean="0">
                <a:latin typeface="Trebuchet MS" pitchFamily="34" charset="0"/>
                <a:ea typeface="MS Mincho" pitchFamily="49" charset="-128"/>
                <a:cs typeface="Arial" pitchFamily="34" charset="0"/>
              </a:rPr>
              <a:t> </a:t>
            </a:r>
            <a:r>
              <a:rPr lang="en-US" sz="2800" dirty="0" err="1" smtClean="0">
                <a:latin typeface="Trebuchet MS" pitchFamily="34" charset="0"/>
                <a:ea typeface="MS Mincho" pitchFamily="49" charset="-128"/>
                <a:cs typeface="Arial" pitchFamily="34" charset="0"/>
              </a:rPr>
              <a:t>merupakan</a:t>
            </a:r>
            <a:r>
              <a:rPr lang="en-US" sz="2800" dirty="0" smtClean="0">
                <a:latin typeface="Trebuchet MS" pitchFamily="34" charset="0"/>
                <a:ea typeface="MS Mincho" pitchFamily="49" charset="-128"/>
                <a:cs typeface="Arial" pitchFamily="34" charset="0"/>
              </a:rPr>
              <a:t> </a:t>
            </a:r>
            <a:r>
              <a:rPr lang="en-US" sz="2800" dirty="0" err="1" smtClean="0">
                <a:latin typeface="Trebuchet MS" pitchFamily="34" charset="0"/>
                <a:ea typeface="MS Mincho" pitchFamily="49" charset="-128"/>
                <a:cs typeface="Arial" pitchFamily="34" charset="0"/>
              </a:rPr>
              <a:t>strategi</a:t>
            </a:r>
            <a:r>
              <a:rPr lang="en-US" sz="2800" dirty="0" smtClean="0">
                <a:latin typeface="Trebuchet MS" pitchFamily="34" charset="0"/>
                <a:ea typeface="MS Mincho" pitchFamily="49" charset="-128"/>
                <a:cs typeface="Arial" pitchFamily="34" charset="0"/>
              </a:rPr>
              <a:t> yang </a:t>
            </a:r>
            <a:r>
              <a:rPr lang="en-US" sz="2800" dirty="0" err="1" smtClean="0">
                <a:latin typeface="Trebuchet MS" pitchFamily="34" charset="0"/>
                <a:ea typeface="MS Mincho" pitchFamily="49" charset="-128"/>
                <a:cs typeface="Arial" pitchFamily="34" charset="0"/>
              </a:rPr>
              <a:t>digunakan</a:t>
            </a:r>
            <a:r>
              <a:rPr lang="en-US" sz="2800" dirty="0" smtClean="0">
                <a:latin typeface="Trebuchet MS" pitchFamily="34" charset="0"/>
                <a:ea typeface="MS Mincho" pitchFamily="49" charset="-128"/>
                <a:cs typeface="Arial" pitchFamily="34" charset="0"/>
              </a:rPr>
              <a:t> investor </a:t>
            </a:r>
            <a:r>
              <a:rPr lang="en-US" sz="2800" dirty="0" err="1" smtClean="0">
                <a:latin typeface="Trebuchet MS" pitchFamily="34" charset="0"/>
                <a:ea typeface="MS Mincho" pitchFamily="49" charset="-128"/>
                <a:cs typeface="Arial" pitchFamily="34" charset="0"/>
              </a:rPr>
              <a:t>dalam</a:t>
            </a:r>
            <a:r>
              <a:rPr lang="en-US" sz="2800" dirty="0" smtClean="0">
                <a:latin typeface="Trebuchet MS" pitchFamily="34" charset="0"/>
                <a:ea typeface="MS Mincho" pitchFamily="49" charset="-128"/>
                <a:cs typeface="Arial" pitchFamily="34" charset="0"/>
              </a:rPr>
              <a:t> </a:t>
            </a:r>
            <a:r>
              <a:rPr lang="en-US" sz="2800" dirty="0" err="1" smtClean="0">
                <a:latin typeface="Trebuchet MS" pitchFamily="34" charset="0"/>
                <a:ea typeface="MS Mincho" pitchFamily="49" charset="-128"/>
                <a:cs typeface="Arial" pitchFamily="34" charset="0"/>
              </a:rPr>
              <a:t>pengelolaan</a:t>
            </a:r>
            <a:r>
              <a:rPr lang="en-US" sz="2800" dirty="0" smtClean="0">
                <a:latin typeface="Trebuchet MS" pitchFamily="34" charset="0"/>
                <a:ea typeface="MS Mincho" pitchFamily="49" charset="-128"/>
                <a:cs typeface="Arial" pitchFamily="34" charset="0"/>
              </a:rPr>
              <a:t> </a:t>
            </a:r>
            <a:r>
              <a:rPr lang="en-US" sz="2800" dirty="0" err="1" smtClean="0">
                <a:latin typeface="Trebuchet MS" pitchFamily="34" charset="0"/>
                <a:ea typeface="MS Mincho" pitchFamily="49" charset="-128"/>
                <a:cs typeface="Arial" pitchFamily="34" charset="0"/>
              </a:rPr>
              <a:t>portofolio</a:t>
            </a:r>
            <a:r>
              <a:rPr lang="en-US" sz="2800" dirty="0" smtClean="0">
                <a:latin typeface="Trebuchet MS" pitchFamily="34" charset="0"/>
                <a:ea typeface="MS Mincho" pitchFamily="49" charset="-128"/>
                <a:cs typeface="Arial" pitchFamily="34" charset="0"/>
              </a:rPr>
              <a:t> </a:t>
            </a:r>
            <a:r>
              <a:rPr lang="en-US" sz="2800" dirty="0" err="1" smtClean="0">
                <a:latin typeface="Trebuchet MS" pitchFamily="34" charset="0"/>
                <a:ea typeface="MS Mincho" pitchFamily="49" charset="-128"/>
                <a:cs typeface="Arial" pitchFamily="34" charset="0"/>
              </a:rPr>
              <a:t>obligasi</a:t>
            </a:r>
            <a:r>
              <a:rPr lang="en-US" sz="2800" dirty="0" smtClean="0">
                <a:latin typeface="Trebuchet MS" pitchFamily="34" charset="0"/>
                <a:ea typeface="MS Mincho" pitchFamily="49" charset="-128"/>
                <a:cs typeface="Arial" pitchFamily="34" charset="0"/>
              </a:rPr>
              <a:t>. </a:t>
            </a:r>
            <a:r>
              <a:rPr lang="en-US" sz="2800" dirty="0" err="1" smtClean="0">
                <a:latin typeface="Trebuchet MS" pitchFamily="34" charset="0"/>
                <a:ea typeface="MS Mincho" pitchFamily="49" charset="-128"/>
                <a:cs typeface="Arial" pitchFamily="34" charset="0"/>
              </a:rPr>
              <a:t>Secara</a:t>
            </a:r>
            <a:r>
              <a:rPr lang="en-US" sz="2800" dirty="0" smtClean="0">
                <a:latin typeface="Trebuchet MS" pitchFamily="34" charset="0"/>
                <a:ea typeface="MS Mincho" pitchFamily="49" charset="-128"/>
                <a:cs typeface="Arial" pitchFamily="34" charset="0"/>
              </a:rPr>
              <a:t> </a:t>
            </a:r>
            <a:r>
              <a:rPr lang="en-US" sz="2800" dirty="0" err="1" smtClean="0">
                <a:latin typeface="Trebuchet MS" pitchFamily="34" charset="0"/>
                <a:ea typeface="MS Mincho" pitchFamily="49" charset="-128"/>
                <a:cs typeface="Arial" pitchFamily="34" charset="0"/>
              </a:rPr>
              <a:t>spesifik</a:t>
            </a:r>
            <a:r>
              <a:rPr lang="en-US" sz="2800" dirty="0" smtClean="0">
                <a:latin typeface="Trebuchet MS" pitchFamily="34" charset="0"/>
                <a:ea typeface="MS Mincho" pitchFamily="49" charset="-128"/>
                <a:cs typeface="Arial" pitchFamily="34" charset="0"/>
              </a:rPr>
              <a:t>, </a:t>
            </a:r>
            <a:r>
              <a:rPr lang="en-US" sz="2800" dirty="0" err="1" smtClean="0">
                <a:latin typeface="Trebuchet MS" pitchFamily="34" charset="0"/>
                <a:ea typeface="MS Mincho" pitchFamily="49" charset="-128"/>
                <a:cs typeface="Arial" pitchFamily="34" charset="0"/>
              </a:rPr>
              <a:t>setelah</a:t>
            </a:r>
            <a:r>
              <a:rPr lang="en-US" sz="2800" dirty="0" smtClean="0">
                <a:latin typeface="Trebuchet MS" pitchFamily="34" charset="0"/>
                <a:ea typeface="MS Mincho" pitchFamily="49" charset="-128"/>
                <a:cs typeface="Arial" pitchFamily="34" charset="0"/>
              </a:rPr>
              <a:t> </a:t>
            </a:r>
            <a:r>
              <a:rPr lang="en-US" sz="2800" dirty="0" err="1" smtClean="0">
                <a:latin typeface="Trebuchet MS" pitchFamily="34" charset="0"/>
                <a:ea typeface="MS Mincho" pitchFamily="49" charset="-128"/>
                <a:cs typeface="Arial" pitchFamily="34" charset="0"/>
              </a:rPr>
              <a:t>mempelajari</a:t>
            </a:r>
            <a:r>
              <a:rPr lang="en-US" sz="2800" dirty="0" smtClean="0">
                <a:latin typeface="Trebuchet MS" pitchFamily="34" charset="0"/>
                <a:ea typeface="MS Mincho" pitchFamily="49" charset="-128"/>
                <a:cs typeface="Arial" pitchFamily="34" charset="0"/>
              </a:rPr>
              <a:t> </a:t>
            </a:r>
            <a:r>
              <a:rPr lang="en-US" sz="2800" dirty="0" err="1" smtClean="0">
                <a:latin typeface="Trebuchet MS" pitchFamily="34" charset="0"/>
                <a:ea typeface="MS Mincho" pitchFamily="49" charset="-128"/>
                <a:cs typeface="Arial" pitchFamily="34" charset="0"/>
              </a:rPr>
              <a:t>bab</a:t>
            </a:r>
            <a:r>
              <a:rPr lang="en-US" sz="2800" dirty="0" smtClean="0">
                <a:latin typeface="Trebuchet MS" pitchFamily="34" charset="0"/>
                <a:ea typeface="MS Mincho" pitchFamily="49" charset="-128"/>
                <a:cs typeface="Arial" pitchFamily="34" charset="0"/>
              </a:rPr>
              <a:t> </a:t>
            </a:r>
            <a:r>
              <a:rPr lang="en-US" sz="2800" dirty="0" err="1" smtClean="0">
                <a:latin typeface="Trebuchet MS" pitchFamily="34" charset="0"/>
                <a:ea typeface="MS Mincho" pitchFamily="49" charset="-128"/>
                <a:cs typeface="Arial" pitchFamily="34" charset="0"/>
              </a:rPr>
              <a:t>ini</a:t>
            </a:r>
            <a:r>
              <a:rPr lang="en-US" sz="2800" dirty="0" smtClean="0">
                <a:latin typeface="Trebuchet MS" pitchFamily="34" charset="0"/>
                <a:ea typeface="MS Mincho" pitchFamily="49" charset="-128"/>
                <a:cs typeface="Arial" pitchFamily="34" charset="0"/>
              </a:rPr>
              <a:t>, </a:t>
            </a:r>
            <a:r>
              <a:rPr lang="en-US" sz="2800" dirty="0" err="1" smtClean="0">
                <a:latin typeface="Trebuchet MS" pitchFamily="34" charset="0"/>
                <a:ea typeface="MS Mincho" pitchFamily="49" charset="-128"/>
                <a:cs typeface="Arial" pitchFamily="34" charset="0"/>
              </a:rPr>
              <a:t>pembaca</a:t>
            </a:r>
            <a:r>
              <a:rPr lang="en-US" sz="2800" dirty="0" smtClean="0">
                <a:latin typeface="Trebuchet MS" pitchFamily="34" charset="0"/>
                <a:ea typeface="MS Mincho" pitchFamily="49" charset="-128"/>
                <a:cs typeface="Arial" pitchFamily="34" charset="0"/>
              </a:rPr>
              <a:t> </a:t>
            </a:r>
            <a:r>
              <a:rPr lang="en-US" sz="2800" dirty="0" err="1" smtClean="0">
                <a:latin typeface="Trebuchet MS" pitchFamily="34" charset="0"/>
                <a:ea typeface="MS Mincho" pitchFamily="49" charset="-128"/>
                <a:cs typeface="Arial" pitchFamily="34" charset="0"/>
              </a:rPr>
              <a:t>diharapkan</a:t>
            </a:r>
            <a:r>
              <a:rPr lang="en-US" sz="2800" dirty="0" smtClean="0">
                <a:latin typeface="Trebuchet MS" pitchFamily="34" charset="0"/>
                <a:ea typeface="MS Mincho" pitchFamily="49" charset="-128"/>
                <a:cs typeface="Arial" pitchFamily="34" charset="0"/>
              </a:rPr>
              <a:t> </a:t>
            </a:r>
            <a:r>
              <a:rPr lang="en-US" sz="2800" dirty="0" err="1" smtClean="0">
                <a:latin typeface="Trebuchet MS" pitchFamily="34" charset="0"/>
                <a:ea typeface="MS Mincho" pitchFamily="49" charset="-128"/>
                <a:cs typeface="Arial" pitchFamily="34" charset="0"/>
              </a:rPr>
              <a:t>memiliki</a:t>
            </a:r>
            <a:r>
              <a:rPr lang="en-US" sz="2800" dirty="0" smtClean="0">
                <a:latin typeface="Trebuchet MS" pitchFamily="34" charset="0"/>
                <a:ea typeface="MS Mincho" pitchFamily="49" charset="-128"/>
                <a:cs typeface="Arial" pitchFamily="34" charset="0"/>
              </a:rPr>
              <a:t> </a:t>
            </a:r>
            <a:r>
              <a:rPr lang="en-US" sz="2800" dirty="0" err="1" smtClean="0">
                <a:latin typeface="Trebuchet MS" pitchFamily="34" charset="0"/>
                <a:ea typeface="MS Mincho" pitchFamily="49" charset="-128"/>
                <a:cs typeface="Arial" pitchFamily="34" charset="0"/>
              </a:rPr>
              <a:t>pemahaman</a:t>
            </a:r>
            <a:r>
              <a:rPr lang="en-US" sz="2800" dirty="0" smtClean="0">
                <a:latin typeface="Trebuchet MS" pitchFamily="34" charset="0"/>
                <a:ea typeface="MS Mincho" pitchFamily="49" charset="-128"/>
                <a:cs typeface="Arial" pitchFamily="34" charset="0"/>
              </a:rPr>
              <a:t> yang </a:t>
            </a:r>
            <a:r>
              <a:rPr lang="en-US" sz="2800" dirty="0" err="1" smtClean="0">
                <a:latin typeface="Trebuchet MS" pitchFamily="34" charset="0"/>
                <a:ea typeface="MS Mincho" pitchFamily="49" charset="-128"/>
                <a:cs typeface="Arial" pitchFamily="34" charset="0"/>
              </a:rPr>
              <a:t>lebih</a:t>
            </a:r>
            <a:r>
              <a:rPr lang="en-US" sz="2800" dirty="0" smtClean="0">
                <a:latin typeface="Trebuchet MS" pitchFamily="34" charset="0"/>
                <a:ea typeface="MS Mincho" pitchFamily="49" charset="-128"/>
                <a:cs typeface="Arial" pitchFamily="34" charset="0"/>
              </a:rPr>
              <a:t> </a:t>
            </a:r>
            <a:r>
              <a:rPr lang="en-US" sz="2800" dirty="0" err="1" smtClean="0">
                <a:latin typeface="Trebuchet MS" pitchFamily="34" charset="0"/>
                <a:ea typeface="MS Mincho" pitchFamily="49" charset="-128"/>
                <a:cs typeface="Arial" pitchFamily="34" charset="0"/>
              </a:rPr>
              <a:t>baik</a:t>
            </a:r>
            <a:r>
              <a:rPr lang="en-US" sz="2800" dirty="0" smtClean="0">
                <a:latin typeface="Trebuchet MS" pitchFamily="34" charset="0"/>
                <a:ea typeface="MS Mincho" pitchFamily="49" charset="-128"/>
                <a:cs typeface="Arial" pitchFamily="34" charset="0"/>
              </a:rPr>
              <a:t> </a:t>
            </a:r>
            <a:r>
              <a:rPr lang="en-US" sz="2800" dirty="0" err="1" smtClean="0">
                <a:latin typeface="Trebuchet MS" pitchFamily="34" charset="0"/>
                <a:ea typeface="MS Mincho" pitchFamily="49" charset="-128"/>
                <a:cs typeface="Arial" pitchFamily="34" charset="0"/>
              </a:rPr>
              <a:t>mengenai</a:t>
            </a:r>
            <a:r>
              <a:rPr lang="en-US" sz="2800" dirty="0" smtClean="0">
                <a:latin typeface="Trebuchet MS" pitchFamily="34" charset="0"/>
                <a:ea typeface="MS Mincho" pitchFamily="49" charset="-128"/>
                <a:cs typeface="Arial" pitchFamily="34" charset="0"/>
              </a:rPr>
              <a:t>:</a:t>
            </a:r>
          </a:p>
          <a:p>
            <a:pPr marL="363538" indent="-363538">
              <a:spcBef>
                <a:spcPct val="0"/>
              </a:spcBef>
              <a:buClr>
                <a:srgbClr val="6C6C6C"/>
              </a:buClr>
              <a:buSzTx/>
              <a:buFont typeface="Wingdings" pitchFamily="2" charset="2"/>
              <a:buChar char="§"/>
              <a:defRPr/>
            </a:pPr>
            <a:r>
              <a:rPr lang="sv-SE" sz="2800" dirty="0" smtClean="0">
                <a:latin typeface="Trebuchet MS" pitchFamily="34" charset="0"/>
                <a:ea typeface="MS Mincho" pitchFamily="49" charset="-128"/>
                <a:cs typeface="Arial" pitchFamily="34" charset="0"/>
              </a:rPr>
              <a:t>Pasar obligasi.</a:t>
            </a:r>
            <a:endParaRPr lang="en-US" sz="2800" dirty="0" smtClean="0">
              <a:latin typeface="Trebuchet MS" pitchFamily="34" charset="0"/>
              <a:ea typeface="MS Mincho" pitchFamily="49" charset="-128"/>
              <a:cs typeface="Arial" pitchFamily="34" charset="0"/>
            </a:endParaRPr>
          </a:p>
          <a:p>
            <a:pPr marL="363538" indent="-363538">
              <a:spcBef>
                <a:spcPct val="0"/>
              </a:spcBef>
              <a:buClr>
                <a:srgbClr val="6C6C6C"/>
              </a:buClr>
              <a:buSzTx/>
              <a:buFont typeface="Wingdings" pitchFamily="2" charset="2"/>
              <a:buChar char="§"/>
              <a:defRPr/>
            </a:pPr>
            <a:r>
              <a:rPr lang="sv-SE" sz="2800" dirty="0" smtClean="0">
                <a:latin typeface="Trebuchet MS" pitchFamily="34" charset="0"/>
                <a:ea typeface="MS Mincho" pitchFamily="49" charset="-128"/>
                <a:cs typeface="Arial" pitchFamily="34" charset="0"/>
              </a:rPr>
              <a:t>Struktur tingkat bunga obligasi</a:t>
            </a:r>
            <a:r>
              <a:rPr lang="sv-SE" altLang="ja-JP" sz="2800" dirty="0" smtClean="0">
                <a:latin typeface="Trebuchet MS" pitchFamily="34" charset="0"/>
                <a:ea typeface="MS Mincho" pitchFamily="49" charset="-128"/>
                <a:cs typeface="Arial" pitchFamily="34" charset="0"/>
              </a:rPr>
              <a:t> dan s</a:t>
            </a:r>
            <a:r>
              <a:rPr lang="es-MX" altLang="ja-JP" sz="2800" dirty="0" err="1" smtClean="0">
                <a:latin typeface="Trebuchet MS" pitchFamily="34" charset="0"/>
                <a:ea typeface="MS Mincho" pitchFamily="49" charset="-128"/>
                <a:cs typeface="Arial" pitchFamily="34" charset="0"/>
              </a:rPr>
              <a:t>truktur</a:t>
            </a:r>
            <a:r>
              <a:rPr lang="es-MX" altLang="ja-JP" sz="2800" dirty="0" smtClean="0">
                <a:latin typeface="Trebuchet MS" pitchFamily="34" charset="0"/>
                <a:ea typeface="MS Mincho" pitchFamily="49" charset="-128"/>
                <a:cs typeface="Arial" pitchFamily="34" charset="0"/>
              </a:rPr>
              <a:t>  </a:t>
            </a:r>
            <a:r>
              <a:rPr lang="es-MX" altLang="ja-JP" sz="2800" dirty="0" err="1" smtClean="0">
                <a:latin typeface="Trebuchet MS" pitchFamily="34" charset="0"/>
                <a:ea typeface="MS Mincho" pitchFamily="49" charset="-128"/>
                <a:cs typeface="Arial" pitchFamily="34" charset="0"/>
              </a:rPr>
              <a:t>tingkat</a:t>
            </a:r>
            <a:r>
              <a:rPr lang="es-MX" altLang="ja-JP" sz="2800" dirty="0" smtClean="0">
                <a:latin typeface="Trebuchet MS" pitchFamily="34" charset="0"/>
                <a:ea typeface="MS Mincho" pitchFamily="49" charset="-128"/>
                <a:cs typeface="Arial" pitchFamily="34" charset="0"/>
              </a:rPr>
              <a:t> </a:t>
            </a:r>
            <a:r>
              <a:rPr lang="es-MX" altLang="ja-JP" sz="2800" dirty="0" err="1" smtClean="0">
                <a:latin typeface="Trebuchet MS" pitchFamily="34" charset="0"/>
                <a:ea typeface="MS Mincho" pitchFamily="49" charset="-128"/>
                <a:cs typeface="Arial" pitchFamily="34" charset="0"/>
              </a:rPr>
              <a:t>risiko</a:t>
            </a:r>
            <a:r>
              <a:rPr lang="es-MX" altLang="ja-JP" sz="2800" dirty="0" smtClean="0">
                <a:latin typeface="Trebuchet MS" pitchFamily="34" charset="0"/>
                <a:ea typeface="MS Mincho" pitchFamily="49" charset="-128"/>
                <a:cs typeface="Arial" pitchFamily="34" charset="0"/>
              </a:rPr>
              <a:t> </a:t>
            </a:r>
            <a:r>
              <a:rPr lang="es-MX" altLang="ja-JP" sz="2800" dirty="0" err="1" smtClean="0">
                <a:latin typeface="Trebuchet MS" pitchFamily="34" charset="0"/>
                <a:ea typeface="MS Mincho" pitchFamily="49" charset="-128"/>
                <a:cs typeface="Arial" pitchFamily="34" charset="0"/>
              </a:rPr>
              <a:t>obligasi</a:t>
            </a:r>
            <a:r>
              <a:rPr lang="es-MX" altLang="ja-JP" sz="2800" dirty="0" smtClean="0">
                <a:latin typeface="Trebuchet MS" pitchFamily="34" charset="0"/>
                <a:ea typeface="MS Mincho" pitchFamily="49" charset="-128"/>
                <a:cs typeface="Arial" pitchFamily="34" charset="0"/>
              </a:rPr>
              <a:t>.</a:t>
            </a:r>
            <a:endParaRPr lang="en-US" altLang="ja-JP" sz="2800" dirty="0" smtClean="0">
              <a:latin typeface="Trebuchet MS" pitchFamily="34" charset="0"/>
              <a:ea typeface="MS Mincho" pitchFamily="49" charset="-128"/>
              <a:cs typeface="Arial" pitchFamily="34" charset="0"/>
            </a:endParaRPr>
          </a:p>
          <a:p>
            <a:pPr marL="363538" indent="-363538">
              <a:spcBef>
                <a:spcPct val="0"/>
              </a:spcBef>
              <a:buClr>
                <a:srgbClr val="6C6C6C"/>
              </a:buClr>
              <a:buSzTx/>
              <a:buFont typeface="Wingdings" pitchFamily="2" charset="2"/>
              <a:buChar char="§"/>
              <a:defRPr/>
            </a:pPr>
            <a:r>
              <a:rPr lang="sv-SE" altLang="ja-JP" sz="2800" dirty="0" smtClean="0">
                <a:latin typeface="Trebuchet MS" pitchFamily="34" charset="0"/>
                <a:ea typeface="MS Mincho" pitchFamily="49" charset="-128"/>
                <a:cs typeface="Arial" pitchFamily="34" charset="0"/>
              </a:rPr>
              <a:t>Strategi pengelolaan obligasi yang meliputi strategi pasif, imunisasi, dan aktif.</a:t>
            </a:r>
          </a:p>
        </p:txBody>
      </p:sp>
      <p:sp>
        <p:nvSpPr>
          <p:cNvPr id="16388" name="Title 1"/>
          <p:cNvSpPr txBox="1">
            <a:spLocks/>
          </p:cNvSpPr>
          <p:nvPr/>
        </p:nvSpPr>
        <p:spPr bwMode="auto">
          <a:xfrm>
            <a:off x="7924800" y="1262063"/>
            <a:ext cx="663575" cy="261937"/>
          </a:xfrm>
          <a:prstGeom prst="rect">
            <a:avLst/>
          </a:prstGeom>
          <a:noFill/>
          <a:ln w="9525">
            <a:noFill/>
            <a:miter lim="800000"/>
            <a:headEnd/>
            <a:tailEnd/>
          </a:ln>
        </p:spPr>
        <p:txBody>
          <a:bodyPr anchor="ctr"/>
          <a:lstStyle/>
          <a:p>
            <a:pPr eaLnBrk="0" hangingPunct="0"/>
            <a:r>
              <a:rPr lang="en-US">
                <a:solidFill>
                  <a:schemeClr val="bg1"/>
                </a:solidFill>
                <a:latin typeface="Trebuchet MS" pitchFamily="34" charset="0"/>
              </a:rPr>
              <a:t>1/31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lstStyle/>
          <a:p>
            <a:r>
              <a:rPr lang="en-US" sz="3600" b="1" smtClean="0">
                <a:solidFill>
                  <a:srgbClr val="807F50"/>
                </a:solidFill>
                <a:latin typeface="Trebuchet MS" pitchFamily="34" charset="0"/>
              </a:rPr>
              <a:t>FAKTOR-FAKTOR YANG MEMPENGARUHI </a:t>
            </a:r>
            <a:r>
              <a:rPr lang="en-US" sz="3600" b="1" i="1" smtClean="0">
                <a:solidFill>
                  <a:srgbClr val="807F50"/>
                </a:solidFill>
                <a:latin typeface="Trebuchet MS" pitchFamily="34" charset="0"/>
              </a:rPr>
              <a:t>YIELD SPREAD</a:t>
            </a:r>
            <a:endParaRPr lang="en-US" sz="3600" b="1" smtClean="0">
              <a:solidFill>
                <a:srgbClr val="807F50"/>
              </a:solidFill>
              <a:latin typeface="Trebuchet MS" pitchFamily="34" charset="0"/>
            </a:endParaRPr>
          </a:p>
        </p:txBody>
      </p:sp>
      <p:sp>
        <p:nvSpPr>
          <p:cNvPr id="31747" name="Content Placeholder 2"/>
          <p:cNvSpPr>
            <a:spLocks noGrp="1"/>
          </p:cNvSpPr>
          <p:nvPr>
            <p:ph sz="quarter" idx="1"/>
          </p:nvPr>
        </p:nvSpPr>
        <p:spPr>
          <a:xfrm>
            <a:off x="457200" y="2195513"/>
            <a:ext cx="8194675" cy="3214687"/>
          </a:xfrm>
        </p:spPr>
        <p:txBody>
          <a:bodyPr/>
          <a:lstStyle/>
          <a:p>
            <a:pPr marL="568325" lvl="1" indent="-390525">
              <a:buClr>
                <a:srgbClr val="6C6C6C"/>
              </a:buClr>
              <a:buFont typeface="Tw Cen MT" pitchFamily="34" charset="0"/>
              <a:buAutoNum type="arabicPeriod" startAt="3"/>
            </a:pPr>
            <a:r>
              <a:rPr lang="en-US" sz="3000" b="1" smtClean="0">
                <a:latin typeface="Trebuchet MS" pitchFamily="34" charset="0"/>
              </a:rPr>
              <a:t>Perbedaan tingkat kupon yang diberikan.</a:t>
            </a:r>
          </a:p>
          <a:p>
            <a:pPr marL="568325" lvl="1" indent="-390525">
              <a:buFont typeface="Wingdings 2" pitchFamily="18" charset="2"/>
              <a:buNone/>
            </a:pPr>
            <a:r>
              <a:rPr lang="en-US" sz="3000" smtClean="0">
                <a:latin typeface="Trebuchet MS" pitchFamily="34" charset="0"/>
              </a:rPr>
              <a:t>	Obligasi yang memberikan kupon yang relatif lebih kecil akan cenderung memberikan return berbentuk </a:t>
            </a:r>
            <a:r>
              <a:rPr lang="en-US" sz="3000" i="1" smtClean="0">
                <a:latin typeface="Trebuchet MS" pitchFamily="34" charset="0"/>
              </a:rPr>
              <a:t>capital gain</a:t>
            </a:r>
            <a:r>
              <a:rPr lang="en-US" sz="3000" smtClean="0">
                <a:latin typeface="Trebuchet MS" pitchFamily="34" charset="0"/>
              </a:rPr>
              <a:t> yang lebih besar.</a:t>
            </a:r>
          </a:p>
          <a:p>
            <a:pPr marL="568325" lvl="1" indent="-390525">
              <a:buClr>
                <a:srgbClr val="6C6C6C"/>
              </a:buClr>
              <a:buFont typeface="Tw Cen MT" pitchFamily="34" charset="0"/>
              <a:buAutoNum type="arabicPeriod" startAt="4"/>
            </a:pPr>
            <a:r>
              <a:rPr lang="en-US" sz="3000" b="1" smtClean="0">
                <a:latin typeface="Trebuchet MS" pitchFamily="34" charset="0"/>
              </a:rPr>
              <a:t>Perbedaan kemudahaan diperdagangkan.</a:t>
            </a:r>
          </a:p>
        </p:txBody>
      </p:sp>
      <p:sp>
        <p:nvSpPr>
          <p:cNvPr id="31748"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19/31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2775" y="228600"/>
            <a:ext cx="8153400" cy="990600"/>
          </a:xfrm>
        </p:spPr>
        <p:txBody>
          <a:bodyPr/>
          <a:lstStyle/>
          <a:p>
            <a:r>
              <a:rPr lang="en-US" sz="3600" b="1" smtClean="0">
                <a:solidFill>
                  <a:srgbClr val="807F50"/>
                </a:solidFill>
                <a:latin typeface="Trebuchet MS" pitchFamily="34" charset="0"/>
              </a:rPr>
              <a:t>FAKTOR-FAKTOR YANG MEMPENGARUHI </a:t>
            </a:r>
            <a:r>
              <a:rPr lang="en-US" sz="3600" b="1" i="1" smtClean="0">
                <a:solidFill>
                  <a:srgbClr val="807F50"/>
                </a:solidFill>
                <a:latin typeface="Trebuchet MS" pitchFamily="34" charset="0"/>
              </a:rPr>
              <a:t>YIELD SPREAD</a:t>
            </a:r>
            <a:endParaRPr lang="en-US" sz="3600" b="1" smtClean="0">
              <a:solidFill>
                <a:srgbClr val="807F50"/>
              </a:solidFill>
              <a:latin typeface="Trebuchet MS" pitchFamily="34" charset="0"/>
            </a:endParaRPr>
          </a:p>
        </p:txBody>
      </p:sp>
      <p:sp>
        <p:nvSpPr>
          <p:cNvPr id="32771" name="Content Placeholder 2"/>
          <p:cNvSpPr>
            <a:spLocks noGrp="1"/>
          </p:cNvSpPr>
          <p:nvPr>
            <p:ph sz="quarter" idx="1"/>
          </p:nvPr>
        </p:nvSpPr>
        <p:spPr>
          <a:xfrm>
            <a:off x="571500" y="1428750"/>
            <a:ext cx="8194675" cy="642938"/>
          </a:xfrm>
        </p:spPr>
        <p:txBody>
          <a:bodyPr/>
          <a:lstStyle/>
          <a:p>
            <a:pPr marL="514350" indent="-514350">
              <a:buClr>
                <a:srgbClr val="6C6C6C"/>
              </a:buClr>
              <a:buFont typeface="Wingdings" pitchFamily="2" charset="2"/>
              <a:buNone/>
            </a:pPr>
            <a:r>
              <a:rPr lang="en-US" sz="2800" b="1" smtClean="0">
                <a:latin typeface="Trebuchet MS" pitchFamily="34" charset="0"/>
              </a:rPr>
              <a:t>Ilustrasi mengenai </a:t>
            </a:r>
            <a:r>
              <a:rPr lang="en-US" sz="2800" b="1" i="1" smtClean="0">
                <a:latin typeface="Trebuchet MS" pitchFamily="34" charset="0"/>
              </a:rPr>
              <a:t>yield spread:</a:t>
            </a:r>
          </a:p>
          <a:p>
            <a:pPr marL="514350" indent="-514350"/>
            <a:endParaRPr lang="en-US" sz="2800" smtClean="0">
              <a:latin typeface="Trebuchet MS" pitchFamily="34" charset="0"/>
            </a:endParaRPr>
          </a:p>
        </p:txBody>
      </p:sp>
      <p:grpSp>
        <p:nvGrpSpPr>
          <p:cNvPr id="32772" name="Group 2"/>
          <p:cNvGrpSpPr>
            <a:grpSpLocks/>
          </p:cNvGrpSpPr>
          <p:nvPr/>
        </p:nvGrpSpPr>
        <p:grpSpPr bwMode="auto">
          <a:xfrm>
            <a:off x="1905000" y="2209800"/>
            <a:ext cx="5334000" cy="2667000"/>
            <a:chOff x="4028" y="8961"/>
            <a:chExt cx="5760" cy="3264"/>
          </a:xfrm>
        </p:grpSpPr>
        <p:sp>
          <p:nvSpPr>
            <p:cNvPr id="32775" name="Text Box 3"/>
            <p:cNvSpPr txBox="1">
              <a:spLocks noChangeArrowheads="1"/>
            </p:cNvSpPr>
            <p:nvPr/>
          </p:nvSpPr>
          <p:spPr bwMode="auto">
            <a:xfrm>
              <a:off x="5366" y="11793"/>
              <a:ext cx="2880" cy="432"/>
            </a:xfrm>
            <a:prstGeom prst="rect">
              <a:avLst/>
            </a:prstGeom>
            <a:noFill/>
            <a:ln w="9525">
              <a:noFill/>
              <a:miter lim="800000"/>
              <a:headEnd/>
              <a:tailEnd/>
            </a:ln>
          </p:spPr>
          <p:txBody>
            <a:bodyPr/>
            <a:lstStyle/>
            <a:p>
              <a:pPr algn="ctr">
                <a:spcAft>
                  <a:spcPts val="1000"/>
                </a:spcAft>
              </a:pPr>
              <a:r>
                <a:rPr lang="en-US" altLang="zh-CN" sz="1400">
                  <a:latin typeface="Calibri" pitchFamily="34" charset="0"/>
                  <a:ea typeface="SimSun" pitchFamily="2" charset="-122"/>
                </a:rPr>
                <a:t>Years until bond matures</a:t>
              </a:r>
              <a:endParaRPr lang="en-US" sz="3200"/>
            </a:p>
          </p:txBody>
        </p:sp>
        <p:sp>
          <p:nvSpPr>
            <p:cNvPr id="8" name="Text Box 4"/>
            <p:cNvSpPr txBox="1">
              <a:spLocks noChangeArrowheads="1"/>
            </p:cNvSpPr>
            <p:nvPr/>
          </p:nvSpPr>
          <p:spPr bwMode="auto">
            <a:xfrm>
              <a:off x="4028" y="9149"/>
              <a:ext cx="864" cy="2736"/>
            </a:xfrm>
            <a:prstGeom prst="rect">
              <a:avLst/>
            </a:prstGeom>
            <a:noFill/>
            <a:ln w="9525">
              <a:noFill/>
              <a:miter lim="800000"/>
              <a:headEnd/>
              <a:tailEnd/>
            </a:ln>
          </p:spPr>
          <p:txBody>
            <a:bodyPr vert="vert270"/>
            <a:lstStyle/>
            <a:p>
              <a:pPr algn="ctr">
                <a:spcAft>
                  <a:spcPts val="1000"/>
                </a:spcAft>
                <a:defRPr/>
              </a:pPr>
              <a:r>
                <a:rPr lang="en-US" altLang="zh-CN" sz="1400" dirty="0">
                  <a:latin typeface="Calibri" pitchFamily="34" charset="0"/>
                  <a:ea typeface="SimSun" pitchFamily="2" charset="-122"/>
                </a:rPr>
                <a:t>Yield to Maturity</a:t>
              </a:r>
              <a:endParaRPr lang="en-US" sz="3200" dirty="0"/>
            </a:p>
          </p:txBody>
        </p:sp>
        <p:sp>
          <p:nvSpPr>
            <p:cNvPr id="32777" name="Text Box 5"/>
            <p:cNvSpPr txBox="1">
              <a:spLocks noChangeArrowheads="1"/>
            </p:cNvSpPr>
            <p:nvPr/>
          </p:nvSpPr>
          <p:spPr bwMode="auto">
            <a:xfrm>
              <a:off x="8213" y="9005"/>
              <a:ext cx="974" cy="432"/>
            </a:xfrm>
            <a:prstGeom prst="rect">
              <a:avLst/>
            </a:prstGeom>
            <a:noFill/>
            <a:ln w="9525">
              <a:noFill/>
              <a:miter lim="800000"/>
              <a:headEnd/>
              <a:tailEnd/>
            </a:ln>
          </p:spPr>
          <p:txBody>
            <a:bodyPr/>
            <a:lstStyle/>
            <a:p>
              <a:pPr>
                <a:spcAft>
                  <a:spcPts val="1000"/>
                </a:spcAft>
              </a:pPr>
              <a:r>
                <a:rPr lang="en-US" altLang="zh-CN" sz="1400">
                  <a:latin typeface="Calibri" pitchFamily="34" charset="0"/>
                  <a:ea typeface="SimSun" pitchFamily="2" charset="-122"/>
                </a:rPr>
                <a:t>BBB</a:t>
              </a:r>
              <a:endParaRPr lang="en-US" sz="3200"/>
            </a:p>
          </p:txBody>
        </p:sp>
        <p:sp>
          <p:nvSpPr>
            <p:cNvPr id="32778" name="Text Box 6"/>
            <p:cNvSpPr txBox="1">
              <a:spLocks noChangeArrowheads="1"/>
            </p:cNvSpPr>
            <p:nvPr/>
          </p:nvSpPr>
          <p:spPr bwMode="auto">
            <a:xfrm>
              <a:off x="8238" y="9437"/>
              <a:ext cx="974" cy="432"/>
            </a:xfrm>
            <a:prstGeom prst="rect">
              <a:avLst/>
            </a:prstGeom>
            <a:noFill/>
            <a:ln w="9525">
              <a:noFill/>
              <a:miter lim="800000"/>
              <a:headEnd/>
              <a:tailEnd/>
            </a:ln>
          </p:spPr>
          <p:txBody>
            <a:bodyPr/>
            <a:lstStyle/>
            <a:p>
              <a:pPr>
                <a:spcAft>
                  <a:spcPts val="1000"/>
                </a:spcAft>
              </a:pPr>
              <a:r>
                <a:rPr lang="en-US" altLang="zh-CN" sz="1400">
                  <a:latin typeface="Calibri" pitchFamily="34" charset="0"/>
                  <a:ea typeface="SimSun" pitchFamily="2" charset="-122"/>
                </a:rPr>
                <a:t>AA</a:t>
              </a:r>
              <a:endParaRPr lang="en-US" sz="3200"/>
            </a:p>
          </p:txBody>
        </p:sp>
        <p:sp>
          <p:nvSpPr>
            <p:cNvPr id="32779" name="Text Box 7"/>
            <p:cNvSpPr txBox="1">
              <a:spLocks noChangeArrowheads="1"/>
            </p:cNvSpPr>
            <p:nvPr/>
          </p:nvSpPr>
          <p:spPr bwMode="auto">
            <a:xfrm>
              <a:off x="8382" y="9869"/>
              <a:ext cx="974" cy="432"/>
            </a:xfrm>
            <a:prstGeom prst="rect">
              <a:avLst/>
            </a:prstGeom>
            <a:noFill/>
            <a:ln w="9525">
              <a:noFill/>
              <a:miter lim="800000"/>
              <a:headEnd/>
              <a:tailEnd/>
            </a:ln>
          </p:spPr>
          <p:txBody>
            <a:bodyPr/>
            <a:lstStyle/>
            <a:p>
              <a:pPr>
                <a:spcAft>
                  <a:spcPts val="1000"/>
                </a:spcAft>
              </a:pPr>
              <a:r>
                <a:rPr lang="en-US" altLang="zh-CN" sz="1400">
                  <a:latin typeface="Calibri" pitchFamily="34" charset="0"/>
                  <a:ea typeface="SimSun" pitchFamily="2" charset="-122"/>
                </a:rPr>
                <a:t>AAA</a:t>
              </a:r>
              <a:endParaRPr lang="en-US" sz="3200"/>
            </a:p>
          </p:txBody>
        </p:sp>
        <p:sp>
          <p:nvSpPr>
            <p:cNvPr id="32780" name="Text Box 8"/>
            <p:cNvSpPr txBox="1">
              <a:spLocks noChangeArrowheads="1"/>
            </p:cNvSpPr>
            <p:nvPr/>
          </p:nvSpPr>
          <p:spPr bwMode="auto">
            <a:xfrm>
              <a:off x="8407" y="10301"/>
              <a:ext cx="1381" cy="432"/>
            </a:xfrm>
            <a:prstGeom prst="rect">
              <a:avLst/>
            </a:prstGeom>
            <a:noFill/>
            <a:ln w="9525">
              <a:noFill/>
              <a:miter lim="800000"/>
              <a:headEnd/>
              <a:tailEnd/>
            </a:ln>
          </p:spPr>
          <p:txBody>
            <a:bodyPr/>
            <a:lstStyle/>
            <a:p>
              <a:pPr>
                <a:spcAft>
                  <a:spcPts val="1000"/>
                </a:spcAft>
              </a:pPr>
              <a:r>
                <a:rPr lang="en-US" altLang="zh-CN" sz="1400">
                  <a:latin typeface="Calibri" pitchFamily="34" charset="0"/>
                  <a:ea typeface="SimSun" pitchFamily="2" charset="-122"/>
                </a:rPr>
                <a:t>U.S</a:t>
              </a:r>
              <a:r>
                <a:rPr lang="en-US" altLang="zh-CN" sz="2000">
                  <a:latin typeface="Calibri" pitchFamily="34" charset="0"/>
                  <a:ea typeface="SimSun" pitchFamily="2" charset="-122"/>
                </a:rPr>
                <a:t> </a:t>
              </a:r>
              <a:r>
                <a:rPr lang="en-US" altLang="zh-CN" sz="1400">
                  <a:latin typeface="Calibri" pitchFamily="34" charset="0"/>
                  <a:ea typeface="SimSun" pitchFamily="2" charset="-122"/>
                </a:rPr>
                <a:t>Treasury</a:t>
              </a:r>
              <a:endParaRPr lang="en-US" sz="3200"/>
            </a:p>
          </p:txBody>
        </p:sp>
        <p:sp>
          <p:nvSpPr>
            <p:cNvPr id="32781" name="Line 9"/>
            <p:cNvSpPr>
              <a:spLocks noChangeShapeType="1"/>
            </p:cNvSpPr>
            <p:nvPr/>
          </p:nvSpPr>
          <p:spPr bwMode="auto">
            <a:xfrm>
              <a:off x="4460" y="11698"/>
              <a:ext cx="4608" cy="0"/>
            </a:xfrm>
            <a:prstGeom prst="line">
              <a:avLst/>
            </a:prstGeom>
            <a:noFill/>
            <a:ln w="9525">
              <a:solidFill>
                <a:srgbClr val="000000"/>
              </a:solidFill>
              <a:round/>
              <a:headEnd/>
              <a:tailEnd/>
            </a:ln>
          </p:spPr>
          <p:txBody>
            <a:bodyPr/>
            <a:lstStyle/>
            <a:p>
              <a:endParaRPr lang="en-US"/>
            </a:p>
          </p:txBody>
        </p:sp>
        <p:sp>
          <p:nvSpPr>
            <p:cNvPr id="32782" name="Line 10"/>
            <p:cNvSpPr>
              <a:spLocks noChangeShapeType="1"/>
            </p:cNvSpPr>
            <p:nvPr/>
          </p:nvSpPr>
          <p:spPr bwMode="auto">
            <a:xfrm flipV="1">
              <a:off x="4460" y="10441"/>
              <a:ext cx="4032" cy="1008"/>
            </a:xfrm>
            <a:prstGeom prst="line">
              <a:avLst/>
            </a:prstGeom>
            <a:noFill/>
            <a:ln w="9525">
              <a:solidFill>
                <a:srgbClr val="000000"/>
              </a:solidFill>
              <a:round/>
              <a:headEnd/>
              <a:tailEnd/>
            </a:ln>
          </p:spPr>
          <p:txBody>
            <a:bodyPr/>
            <a:lstStyle/>
            <a:p>
              <a:endParaRPr lang="en-US"/>
            </a:p>
          </p:txBody>
        </p:sp>
        <p:sp>
          <p:nvSpPr>
            <p:cNvPr id="32783" name="Line 11"/>
            <p:cNvSpPr>
              <a:spLocks noChangeShapeType="1"/>
            </p:cNvSpPr>
            <p:nvPr/>
          </p:nvSpPr>
          <p:spPr bwMode="auto">
            <a:xfrm flipV="1">
              <a:off x="4460" y="10043"/>
              <a:ext cx="4032" cy="1008"/>
            </a:xfrm>
            <a:prstGeom prst="line">
              <a:avLst/>
            </a:prstGeom>
            <a:noFill/>
            <a:ln w="9525">
              <a:solidFill>
                <a:srgbClr val="000000"/>
              </a:solidFill>
              <a:round/>
              <a:headEnd/>
              <a:tailEnd/>
            </a:ln>
          </p:spPr>
          <p:txBody>
            <a:bodyPr/>
            <a:lstStyle/>
            <a:p>
              <a:endParaRPr lang="en-US"/>
            </a:p>
          </p:txBody>
        </p:sp>
        <p:sp>
          <p:nvSpPr>
            <p:cNvPr id="32784" name="Line 12"/>
            <p:cNvSpPr>
              <a:spLocks noChangeShapeType="1"/>
            </p:cNvSpPr>
            <p:nvPr/>
          </p:nvSpPr>
          <p:spPr bwMode="auto">
            <a:xfrm flipV="1">
              <a:off x="4460" y="9594"/>
              <a:ext cx="3888" cy="1008"/>
            </a:xfrm>
            <a:prstGeom prst="line">
              <a:avLst/>
            </a:prstGeom>
            <a:noFill/>
            <a:ln w="9525">
              <a:solidFill>
                <a:srgbClr val="000000"/>
              </a:solidFill>
              <a:round/>
              <a:headEnd/>
              <a:tailEnd/>
            </a:ln>
          </p:spPr>
          <p:txBody>
            <a:bodyPr/>
            <a:lstStyle/>
            <a:p>
              <a:endParaRPr lang="en-US"/>
            </a:p>
          </p:txBody>
        </p:sp>
        <p:sp>
          <p:nvSpPr>
            <p:cNvPr id="32785" name="Line 13"/>
            <p:cNvSpPr>
              <a:spLocks noChangeShapeType="1"/>
            </p:cNvSpPr>
            <p:nvPr/>
          </p:nvSpPr>
          <p:spPr bwMode="auto">
            <a:xfrm flipV="1">
              <a:off x="4460" y="9178"/>
              <a:ext cx="3744" cy="1008"/>
            </a:xfrm>
            <a:prstGeom prst="line">
              <a:avLst/>
            </a:prstGeom>
            <a:noFill/>
            <a:ln w="9525">
              <a:solidFill>
                <a:srgbClr val="000000"/>
              </a:solidFill>
              <a:round/>
              <a:headEnd/>
              <a:tailEnd/>
            </a:ln>
          </p:spPr>
          <p:txBody>
            <a:bodyPr/>
            <a:lstStyle/>
            <a:p>
              <a:endParaRPr lang="en-US"/>
            </a:p>
          </p:txBody>
        </p:sp>
        <p:sp>
          <p:nvSpPr>
            <p:cNvPr id="32786" name="Line 14"/>
            <p:cNvSpPr>
              <a:spLocks noChangeShapeType="1"/>
            </p:cNvSpPr>
            <p:nvPr/>
          </p:nvSpPr>
          <p:spPr bwMode="auto">
            <a:xfrm flipH="1">
              <a:off x="4458" y="8961"/>
              <a:ext cx="0" cy="2736"/>
            </a:xfrm>
            <a:prstGeom prst="line">
              <a:avLst/>
            </a:prstGeom>
            <a:noFill/>
            <a:ln w="9525">
              <a:solidFill>
                <a:srgbClr val="000000"/>
              </a:solidFill>
              <a:round/>
              <a:headEnd/>
              <a:tailEnd/>
            </a:ln>
          </p:spPr>
          <p:txBody>
            <a:bodyPr/>
            <a:lstStyle/>
            <a:p>
              <a:endParaRPr lang="en-US"/>
            </a:p>
          </p:txBody>
        </p:sp>
      </p:grpSp>
      <p:sp>
        <p:nvSpPr>
          <p:cNvPr id="32773" name="TextBox 18"/>
          <p:cNvSpPr txBox="1">
            <a:spLocks noChangeArrowheads="1"/>
          </p:cNvSpPr>
          <p:nvPr/>
        </p:nvSpPr>
        <p:spPr bwMode="auto">
          <a:xfrm>
            <a:off x="661988" y="4953000"/>
            <a:ext cx="7720012" cy="1508125"/>
          </a:xfrm>
          <a:prstGeom prst="rect">
            <a:avLst/>
          </a:prstGeom>
          <a:noFill/>
          <a:ln w="9525">
            <a:noFill/>
            <a:miter lim="800000"/>
            <a:headEnd/>
            <a:tailEnd/>
          </a:ln>
        </p:spPr>
        <p:txBody>
          <a:bodyPr>
            <a:spAutoFit/>
          </a:bodyPr>
          <a:lstStyle/>
          <a:p>
            <a:r>
              <a:rPr lang="en-US" sz="2300" b="1" i="1">
                <a:latin typeface="Trebuchet MS" pitchFamily="34" charset="0"/>
              </a:rPr>
              <a:t>Yield to maturity</a:t>
            </a:r>
            <a:r>
              <a:rPr lang="en-US" sz="2300" b="1">
                <a:latin typeface="Trebuchet MS" pitchFamily="34" charset="0"/>
              </a:rPr>
              <a:t> </a:t>
            </a:r>
            <a:r>
              <a:rPr lang="en-US" sz="2300">
                <a:latin typeface="Trebuchet MS" pitchFamily="34" charset="0"/>
              </a:rPr>
              <a:t>obligasi tergantung dari kualitas dan risiko kegagalan dari obligasi tersebut. Semakin rendah kualitas obligasi maka yield yang diharapkan oleh investor semakin besar.</a:t>
            </a:r>
          </a:p>
        </p:txBody>
      </p:sp>
      <p:sp>
        <p:nvSpPr>
          <p:cNvPr id="32774"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20/31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3400" y="304800"/>
            <a:ext cx="8153400" cy="990600"/>
          </a:xfrm>
        </p:spPr>
        <p:txBody>
          <a:bodyPr/>
          <a:lstStyle/>
          <a:p>
            <a:r>
              <a:rPr lang="en-US" sz="3800" b="1" smtClean="0">
                <a:solidFill>
                  <a:srgbClr val="807F50"/>
                </a:solidFill>
                <a:latin typeface="Trebuchet MS" pitchFamily="34" charset="0"/>
              </a:rPr>
              <a:t> STRATEGI PENGELOLAAN OBLIGASI</a:t>
            </a:r>
          </a:p>
        </p:txBody>
      </p:sp>
      <p:sp>
        <p:nvSpPr>
          <p:cNvPr id="33795" name="Content Placeholder 2"/>
          <p:cNvSpPr>
            <a:spLocks noGrp="1"/>
          </p:cNvSpPr>
          <p:nvPr>
            <p:ph sz="quarter" idx="1"/>
          </p:nvPr>
        </p:nvSpPr>
        <p:spPr>
          <a:xfrm>
            <a:off x="612775" y="1600200"/>
            <a:ext cx="8153400" cy="4495800"/>
          </a:xfrm>
        </p:spPr>
        <p:txBody>
          <a:bodyPr/>
          <a:lstStyle/>
          <a:p>
            <a:pPr marL="514350" indent="-514350">
              <a:buClr>
                <a:srgbClr val="6C6C6C"/>
              </a:buClr>
              <a:buSzPct val="80000"/>
              <a:buFont typeface="Tw Cen MT" pitchFamily="34" charset="0"/>
              <a:buAutoNum type="arabicPeriod"/>
            </a:pPr>
            <a:r>
              <a:rPr lang="en-US" sz="2800" b="1" smtClean="0">
                <a:latin typeface="Trebuchet MS" pitchFamily="34" charset="0"/>
              </a:rPr>
              <a:t>Strategi Pengelolaan Pasif</a:t>
            </a:r>
          </a:p>
          <a:p>
            <a:pPr marL="835025" lvl="1" indent="-514350">
              <a:spcBef>
                <a:spcPts val="1200"/>
              </a:spcBef>
              <a:spcAft>
                <a:spcPts val="1200"/>
              </a:spcAft>
              <a:buClr>
                <a:srgbClr val="6C6C6C"/>
              </a:buClr>
            </a:pPr>
            <a:r>
              <a:rPr lang="en-US" sz="2800" smtClean="0">
                <a:latin typeface="Trebuchet MS" pitchFamily="34" charset="0"/>
              </a:rPr>
              <a:t>Strategi pasif didasari pemikiran bahwa pasar dalam kondisi yang efisien, sehingga harga-harga sekuritas dipasar sudah ditentukan secara tepat sesuai dengan  nilai intrinsiknya.</a:t>
            </a:r>
          </a:p>
          <a:p>
            <a:pPr marL="835025" lvl="1" indent="-514350">
              <a:spcBef>
                <a:spcPts val="1200"/>
              </a:spcBef>
              <a:spcAft>
                <a:spcPts val="1200"/>
              </a:spcAft>
              <a:buClr>
                <a:srgbClr val="6C6C6C"/>
              </a:buClr>
            </a:pPr>
            <a:r>
              <a:rPr lang="en-US" sz="2800" smtClean="0">
                <a:latin typeface="Trebuchet MS" pitchFamily="34" charset="0"/>
              </a:rPr>
              <a:t>Return dan risiko yang dihasilkan oleh strategi pasif relatif lebih kecil dibandingkan dengan strategi aktif.</a:t>
            </a:r>
          </a:p>
        </p:txBody>
      </p:sp>
      <p:sp>
        <p:nvSpPr>
          <p:cNvPr id="33796"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21/31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Content Placeholder 2"/>
          <p:cNvSpPr>
            <a:spLocks noGrp="1"/>
          </p:cNvSpPr>
          <p:nvPr>
            <p:ph sz="quarter" idx="1"/>
          </p:nvPr>
        </p:nvSpPr>
        <p:spPr>
          <a:xfrm>
            <a:off x="612775" y="1752600"/>
            <a:ext cx="8153400" cy="4495800"/>
          </a:xfrm>
        </p:spPr>
        <p:txBody>
          <a:bodyPr anchor="ctr"/>
          <a:lstStyle/>
          <a:p>
            <a:pPr marL="835025" lvl="1" indent="-514350">
              <a:spcBef>
                <a:spcPts val="1200"/>
              </a:spcBef>
              <a:spcAft>
                <a:spcPts val="1200"/>
              </a:spcAft>
              <a:buClr>
                <a:srgbClr val="6C6C6C"/>
              </a:buClr>
            </a:pPr>
            <a:r>
              <a:rPr lang="en-US" sz="3200" smtClean="0">
                <a:latin typeface="Trebuchet MS" pitchFamily="34" charset="0"/>
              </a:rPr>
              <a:t>Strategi yang termasuk pendekatan pasif dalam pengelolaan portofolio obligasi adalah strategi beli dan simpan dan strategi mengikuti indeks (</a:t>
            </a:r>
            <a:r>
              <a:rPr lang="en-US" sz="3200" i="1" smtClean="0">
                <a:latin typeface="Trebuchet MS" pitchFamily="34" charset="0"/>
              </a:rPr>
              <a:t>indexing</a:t>
            </a:r>
            <a:r>
              <a:rPr lang="en-US" sz="3200" smtClean="0">
                <a:latin typeface="Trebuchet MS" pitchFamily="34" charset="0"/>
              </a:rPr>
              <a:t>) pasar.</a:t>
            </a:r>
          </a:p>
          <a:p>
            <a:pPr marL="835025" lvl="1" indent="-514350" algn="just"/>
            <a:endParaRPr lang="en-US" sz="3200" smtClean="0">
              <a:latin typeface="Trebuchet MS" pitchFamily="34" charset="0"/>
            </a:endParaRPr>
          </a:p>
        </p:txBody>
      </p:sp>
      <p:sp>
        <p:nvSpPr>
          <p:cNvPr id="34819" name="Title 1"/>
          <p:cNvSpPr>
            <a:spLocks noGrp="1"/>
          </p:cNvSpPr>
          <p:nvPr>
            <p:ph type="title"/>
          </p:nvPr>
        </p:nvSpPr>
        <p:spPr>
          <a:xfrm>
            <a:off x="533400" y="304800"/>
            <a:ext cx="8153400" cy="990600"/>
          </a:xfrm>
        </p:spPr>
        <p:txBody>
          <a:bodyPr/>
          <a:lstStyle/>
          <a:p>
            <a:r>
              <a:rPr lang="en-US" sz="3800" b="1" smtClean="0">
                <a:solidFill>
                  <a:srgbClr val="807F50"/>
                </a:solidFill>
                <a:latin typeface="Trebuchet MS" pitchFamily="34" charset="0"/>
              </a:rPr>
              <a:t> STRATEGI PENGELOLAAN OBLIGASI</a:t>
            </a:r>
          </a:p>
        </p:txBody>
      </p:sp>
      <p:sp>
        <p:nvSpPr>
          <p:cNvPr id="34820"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22/31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Content Placeholder 2"/>
          <p:cNvSpPr>
            <a:spLocks noGrp="1"/>
          </p:cNvSpPr>
          <p:nvPr>
            <p:ph sz="quarter" idx="1"/>
          </p:nvPr>
        </p:nvSpPr>
        <p:spPr>
          <a:xfrm>
            <a:off x="612775" y="1600200"/>
            <a:ext cx="8153400" cy="4495800"/>
          </a:xfrm>
        </p:spPr>
        <p:txBody>
          <a:bodyPr/>
          <a:lstStyle/>
          <a:p>
            <a:pPr marL="514350" indent="-514350" algn="just">
              <a:buClr>
                <a:srgbClr val="6C6C6C"/>
              </a:buClr>
              <a:buSzPct val="80000"/>
              <a:buFont typeface="Tw Cen MT" pitchFamily="34" charset="0"/>
              <a:buAutoNum type="arabicPeriod" startAt="2"/>
            </a:pPr>
            <a:r>
              <a:rPr lang="en-US" sz="2800" b="1" smtClean="0">
                <a:latin typeface="Trebuchet MS" pitchFamily="34" charset="0"/>
              </a:rPr>
              <a:t>Strategi Imunisasi</a:t>
            </a:r>
          </a:p>
          <a:p>
            <a:pPr marL="835025" lvl="1" indent="-514350">
              <a:spcBef>
                <a:spcPts val="1200"/>
              </a:spcBef>
              <a:spcAft>
                <a:spcPts val="1200"/>
              </a:spcAft>
              <a:buClr>
                <a:srgbClr val="6C6C6C"/>
              </a:buClr>
            </a:pPr>
            <a:r>
              <a:rPr lang="en-US" sz="2800" smtClean="0">
                <a:latin typeface="Trebuchet MS" pitchFamily="34" charset="0"/>
              </a:rPr>
              <a:t>Strategi ini berusaha untuk melindungi portofolio terhadap risiko tingkat bunga dengan cara saling meniadakan pengaruh dua komponen risiko tingkat bunga, yaitu risiko harga dan risiko reinvestasi.</a:t>
            </a:r>
          </a:p>
          <a:p>
            <a:pPr marL="835025" lvl="1" indent="-514350">
              <a:spcBef>
                <a:spcPts val="1200"/>
              </a:spcBef>
              <a:spcAft>
                <a:spcPts val="1200"/>
              </a:spcAft>
              <a:buClr>
                <a:srgbClr val="6C6C6C"/>
              </a:buClr>
            </a:pPr>
            <a:r>
              <a:rPr lang="en-US" sz="2800" smtClean="0">
                <a:latin typeface="Trebuchet MS" pitchFamily="34" charset="0"/>
              </a:rPr>
              <a:t>Investasi obligasi dapat diimunisasi dengan cara menyamakan durasi obligasi dengan horison investasi.</a:t>
            </a:r>
          </a:p>
        </p:txBody>
      </p:sp>
      <p:sp>
        <p:nvSpPr>
          <p:cNvPr id="35843" name="Title 1"/>
          <p:cNvSpPr>
            <a:spLocks noGrp="1"/>
          </p:cNvSpPr>
          <p:nvPr>
            <p:ph type="title"/>
          </p:nvPr>
        </p:nvSpPr>
        <p:spPr>
          <a:xfrm>
            <a:off x="533400" y="304800"/>
            <a:ext cx="8153400" cy="990600"/>
          </a:xfrm>
        </p:spPr>
        <p:txBody>
          <a:bodyPr/>
          <a:lstStyle/>
          <a:p>
            <a:r>
              <a:rPr lang="en-US" sz="3800" b="1" smtClean="0">
                <a:solidFill>
                  <a:srgbClr val="807F50"/>
                </a:solidFill>
                <a:latin typeface="Trebuchet MS" pitchFamily="34" charset="0"/>
              </a:rPr>
              <a:t> STRATEGI PENGELOLAAN OBLIGASI</a:t>
            </a:r>
          </a:p>
        </p:txBody>
      </p:sp>
      <p:sp>
        <p:nvSpPr>
          <p:cNvPr id="35844"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23/31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Content Placeholder 2"/>
          <p:cNvSpPr>
            <a:spLocks noGrp="1"/>
          </p:cNvSpPr>
          <p:nvPr>
            <p:ph sz="quarter" idx="1"/>
          </p:nvPr>
        </p:nvSpPr>
        <p:spPr>
          <a:xfrm>
            <a:off x="457200" y="1600200"/>
            <a:ext cx="8153400" cy="4495800"/>
          </a:xfrm>
        </p:spPr>
        <p:txBody>
          <a:bodyPr anchor="ctr"/>
          <a:lstStyle/>
          <a:p>
            <a:pPr marL="835025" lvl="1" indent="-514350">
              <a:spcBef>
                <a:spcPts val="1200"/>
              </a:spcBef>
              <a:spcAft>
                <a:spcPts val="1200"/>
              </a:spcAft>
              <a:buClr>
                <a:srgbClr val="6C6C6C"/>
              </a:buClr>
            </a:pPr>
            <a:r>
              <a:rPr lang="en-US" sz="3200" smtClean="0">
                <a:latin typeface="Trebuchet MS" pitchFamily="34" charset="0"/>
              </a:rPr>
              <a:t>Horison investasi adalah lamanya waktu yang diinginkan investor untuk tetap mempertahankan invetasi obligasinya.</a:t>
            </a:r>
          </a:p>
          <a:p>
            <a:pPr marL="835025" lvl="1" indent="-514350">
              <a:buClr>
                <a:srgbClr val="6C6C6C"/>
              </a:buClr>
            </a:pPr>
            <a:endParaRPr lang="en-US" sz="3200" smtClean="0">
              <a:latin typeface="Trebuchet MS" pitchFamily="34" charset="0"/>
            </a:endParaRPr>
          </a:p>
        </p:txBody>
      </p:sp>
      <p:sp>
        <p:nvSpPr>
          <p:cNvPr id="36867" name="Title 1"/>
          <p:cNvSpPr>
            <a:spLocks noGrp="1"/>
          </p:cNvSpPr>
          <p:nvPr>
            <p:ph type="title"/>
          </p:nvPr>
        </p:nvSpPr>
        <p:spPr>
          <a:xfrm>
            <a:off x="533400" y="304800"/>
            <a:ext cx="8153400" cy="990600"/>
          </a:xfrm>
        </p:spPr>
        <p:txBody>
          <a:bodyPr/>
          <a:lstStyle/>
          <a:p>
            <a:r>
              <a:rPr lang="en-US" sz="3800" b="1" smtClean="0">
                <a:solidFill>
                  <a:srgbClr val="807F50"/>
                </a:solidFill>
                <a:latin typeface="Trebuchet MS" pitchFamily="34" charset="0"/>
              </a:rPr>
              <a:t> STRATEGI PENGELOLAAN OBLIGASI</a:t>
            </a:r>
          </a:p>
        </p:txBody>
      </p:sp>
      <p:sp>
        <p:nvSpPr>
          <p:cNvPr id="36868"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24/31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612775" y="228600"/>
            <a:ext cx="8153400" cy="990600"/>
          </a:xfrm>
        </p:spPr>
        <p:txBody>
          <a:bodyPr/>
          <a:lstStyle/>
          <a:p>
            <a:r>
              <a:rPr lang="en-US" b="1" smtClean="0">
                <a:solidFill>
                  <a:srgbClr val="807F50"/>
                </a:solidFill>
                <a:latin typeface="Trebuchet MS" pitchFamily="34" charset="0"/>
              </a:rPr>
              <a:t>STRATEGI PENDEKATAN PASIF</a:t>
            </a:r>
          </a:p>
        </p:txBody>
      </p:sp>
      <p:sp>
        <p:nvSpPr>
          <p:cNvPr id="37891" name="Content Placeholder 2"/>
          <p:cNvSpPr>
            <a:spLocks noGrp="1"/>
          </p:cNvSpPr>
          <p:nvPr>
            <p:ph sz="quarter" idx="1"/>
          </p:nvPr>
        </p:nvSpPr>
        <p:spPr>
          <a:xfrm>
            <a:off x="612775" y="1752600"/>
            <a:ext cx="8153400" cy="4495800"/>
          </a:xfrm>
        </p:spPr>
        <p:txBody>
          <a:bodyPr/>
          <a:lstStyle/>
          <a:p>
            <a:pPr marL="514350" indent="-514350">
              <a:buClr>
                <a:srgbClr val="6C6C6C"/>
              </a:buClr>
              <a:buSzPct val="80000"/>
              <a:buFont typeface="Tw Cen MT" pitchFamily="34" charset="0"/>
              <a:buAutoNum type="arabicPeriod"/>
            </a:pPr>
            <a:r>
              <a:rPr lang="en-US" sz="3200" b="1" smtClean="0">
                <a:latin typeface="Trebuchet MS" pitchFamily="34" charset="0"/>
              </a:rPr>
              <a:t>Strategi Beli dan Simpan</a:t>
            </a:r>
          </a:p>
          <a:p>
            <a:pPr marL="835025" lvl="1" indent="-514350">
              <a:buClr>
                <a:srgbClr val="6C6C6C"/>
              </a:buClr>
            </a:pPr>
            <a:r>
              <a:rPr lang="en-US" sz="3200" smtClean="0">
                <a:latin typeface="Trebuchet MS" pitchFamily="34" charset="0"/>
              </a:rPr>
              <a:t>Investor yang mengikuti strategi beli dan simpan, berarti ia berniat untuk tidak aktif melakukan perdagangan.</a:t>
            </a:r>
          </a:p>
          <a:p>
            <a:pPr marL="835025" lvl="1" indent="-514350">
              <a:buClr>
                <a:srgbClr val="6C6C6C"/>
              </a:buClr>
            </a:pPr>
            <a:r>
              <a:rPr lang="en-US" sz="3200" smtClean="0">
                <a:latin typeface="Trebuchet MS" pitchFamily="34" charset="0"/>
              </a:rPr>
              <a:t>Faktor penting dalam strategi ini adalah pemilihan obligasi yang sesuai dengan kebutuhan investor.</a:t>
            </a:r>
          </a:p>
        </p:txBody>
      </p:sp>
      <p:sp>
        <p:nvSpPr>
          <p:cNvPr id="37892"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25/31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612775" y="228600"/>
            <a:ext cx="8153400" cy="990600"/>
          </a:xfrm>
        </p:spPr>
        <p:txBody>
          <a:bodyPr/>
          <a:lstStyle/>
          <a:p>
            <a:r>
              <a:rPr lang="en-US" b="1" smtClean="0">
                <a:solidFill>
                  <a:srgbClr val="807F50"/>
                </a:solidFill>
                <a:latin typeface="Trebuchet MS" pitchFamily="34" charset="0"/>
              </a:rPr>
              <a:t>STRATEGI PENDEKATAN PASIF</a:t>
            </a:r>
          </a:p>
        </p:txBody>
      </p:sp>
      <p:sp>
        <p:nvSpPr>
          <p:cNvPr id="38915" name="Content Placeholder 2"/>
          <p:cNvSpPr>
            <a:spLocks noGrp="1"/>
          </p:cNvSpPr>
          <p:nvPr>
            <p:ph sz="quarter" idx="1"/>
          </p:nvPr>
        </p:nvSpPr>
        <p:spPr>
          <a:xfrm>
            <a:off x="612775" y="1828800"/>
            <a:ext cx="8153400" cy="4495800"/>
          </a:xfrm>
        </p:spPr>
        <p:txBody>
          <a:bodyPr/>
          <a:lstStyle/>
          <a:p>
            <a:pPr marL="514350" indent="-514350">
              <a:buClr>
                <a:srgbClr val="6C6C6C"/>
              </a:buClr>
              <a:buSzPct val="80000"/>
              <a:buFont typeface="Tw Cen MT" pitchFamily="34" charset="0"/>
              <a:buAutoNum type="arabicPeriod" startAt="2"/>
            </a:pPr>
            <a:r>
              <a:rPr lang="en-US" sz="3200" b="1" smtClean="0">
                <a:latin typeface="Trebuchet MS" pitchFamily="34" charset="0"/>
              </a:rPr>
              <a:t>Strategi Mengikuti Indeks Pasar</a:t>
            </a:r>
          </a:p>
          <a:p>
            <a:pPr marL="835025" lvl="1" indent="-514350">
              <a:buClr>
                <a:srgbClr val="6C6C6C"/>
              </a:buClr>
            </a:pPr>
            <a:r>
              <a:rPr lang="en-US" sz="3200" smtClean="0">
                <a:latin typeface="Trebuchet MS" pitchFamily="34" charset="0"/>
              </a:rPr>
              <a:t>Portofolio yang dibentuk terdiri dari obligasi-obligasi pilihan yang jumlahnya relatif besar.</a:t>
            </a:r>
          </a:p>
          <a:p>
            <a:pPr marL="835025" lvl="1" indent="-514350">
              <a:buClr>
                <a:srgbClr val="6C6C6C"/>
              </a:buClr>
            </a:pPr>
            <a:r>
              <a:rPr lang="en-US" sz="3200" smtClean="0">
                <a:latin typeface="Trebuchet MS" pitchFamily="34" charset="0"/>
              </a:rPr>
              <a:t>Investor juga dapat melakukan strategi ini dengan cara membeli sekuritas reksa dana.</a:t>
            </a:r>
          </a:p>
          <a:p>
            <a:pPr marL="835025" lvl="1" indent="-514350"/>
            <a:endParaRPr lang="en-US" sz="3200" smtClean="0">
              <a:latin typeface="Trebuchet MS" pitchFamily="34" charset="0"/>
            </a:endParaRPr>
          </a:p>
        </p:txBody>
      </p:sp>
      <p:sp>
        <p:nvSpPr>
          <p:cNvPr id="38916"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26/31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a:off x="612775" y="228600"/>
            <a:ext cx="8153400" cy="990600"/>
          </a:xfrm>
        </p:spPr>
        <p:txBody>
          <a:bodyPr/>
          <a:lstStyle/>
          <a:p>
            <a:r>
              <a:rPr lang="en-US" b="1" smtClean="0">
                <a:solidFill>
                  <a:srgbClr val="807F50"/>
                </a:solidFill>
                <a:latin typeface="Trebuchet MS" pitchFamily="34" charset="0"/>
              </a:rPr>
              <a:t>STRATEGI IMUNISASI</a:t>
            </a:r>
          </a:p>
        </p:txBody>
      </p:sp>
      <p:sp>
        <p:nvSpPr>
          <p:cNvPr id="39939" name="Content Placeholder 2"/>
          <p:cNvSpPr>
            <a:spLocks noGrp="1"/>
          </p:cNvSpPr>
          <p:nvPr>
            <p:ph sz="quarter" idx="1"/>
          </p:nvPr>
        </p:nvSpPr>
        <p:spPr>
          <a:xfrm>
            <a:off x="571500" y="1676400"/>
            <a:ext cx="8153400" cy="4495800"/>
          </a:xfrm>
        </p:spPr>
        <p:txBody>
          <a:bodyPr/>
          <a:lstStyle/>
          <a:p>
            <a:pPr marL="403225" indent="-403225">
              <a:buClr>
                <a:srgbClr val="6C6C6C"/>
              </a:buClr>
              <a:buSzPct val="80000"/>
              <a:buFont typeface="Tw Cen MT" pitchFamily="34" charset="0"/>
              <a:buAutoNum type="arabicPeriod"/>
            </a:pPr>
            <a:r>
              <a:rPr lang="en-US" sz="3200" b="1" smtClean="0">
                <a:latin typeface="Trebuchet MS" pitchFamily="34" charset="0"/>
              </a:rPr>
              <a:t>Strategi Durasi</a:t>
            </a:r>
          </a:p>
          <a:p>
            <a:pPr marL="835025" lvl="1" indent="-431800">
              <a:buClr>
                <a:srgbClr val="6C6C6C"/>
              </a:buClr>
            </a:pPr>
            <a:r>
              <a:rPr lang="en-US" sz="3200" smtClean="0">
                <a:latin typeface="Trebuchet MS" pitchFamily="34" charset="0"/>
              </a:rPr>
              <a:t>Strategi durasi akan berusaha menyamakan durasi dengan horison investasi.</a:t>
            </a:r>
          </a:p>
          <a:p>
            <a:pPr marL="403225" indent="-403225">
              <a:buClr>
                <a:srgbClr val="6C6C6C"/>
              </a:buClr>
              <a:buSzPct val="80000"/>
              <a:buFont typeface="Tw Cen MT" pitchFamily="34" charset="0"/>
              <a:buAutoNum type="arabicPeriod"/>
            </a:pPr>
            <a:r>
              <a:rPr lang="en-US" sz="3200" b="1" smtClean="0">
                <a:latin typeface="Trebuchet MS" pitchFamily="34" charset="0"/>
              </a:rPr>
              <a:t>Strategi Maturitas</a:t>
            </a:r>
          </a:p>
          <a:p>
            <a:pPr marL="835025" lvl="1" indent="-431800">
              <a:buClr>
                <a:srgbClr val="6C6C6C"/>
              </a:buClr>
            </a:pPr>
            <a:r>
              <a:rPr lang="en-US" sz="3200" smtClean="0">
                <a:latin typeface="Trebuchet MS" pitchFamily="34" charset="0"/>
              </a:rPr>
              <a:t>Strategi maturitas akan berusaha menyamakan waktumaturitas dengan horison invetasi.</a:t>
            </a:r>
          </a:p>
        </p:txBody>
      </p:sp>
      <p:sp>
        <p:nvSpPr>
          <p:cNvPr id="39940"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27/31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a:xfrm>
            <a:off x="612775" y="228600"/>
            <a:ext cx="8153400" cy="990600"/>
          </a:xfrm>
        </p:spPr>
        <p:txBody>
          <a:bodyPr/>
          <a:lstStyle/>
          <a:p>
            <a:r>
              <a:rPr lang="en-US" b="1" smtClean="0">
                <a:solidFill>
                  <a:srgbClr val="807F50"/>
                </a:solidFill>
                <a:latin typeface="Trebuchet MS" pitchFamily="34" charset="0"/>
              </a:rPr>
              <a:t>STRATEGI IMUNISASI</a:t>
            </a:r>
          </a:p>
        </p:txBody>
      </p:sp>
      <p:sp>
        <p:nvSpPr>
          <p:cNvPr id="40963" name="Content Placeholder 2"/>
          <p:cNvSpPr>
            <a:spLocks noGrp="1"/>
          </p:cNvSpPr>
          <p:nvPr>
            <p:ph sz="quarter" idx="1"/>
          </p:nvPr>
        </p:nvSpPr>
        <p:spPr>
          <a:xfrm>
            <a:off x="533400" y="2057400"/>
            <a:ext cx="8153400" cy="4495800"/>
          </a:xfrm>
        </p:spPr>
        <p:txBody>
          <a:bodyPr/>
          <a:lstStyle/>
          <a:p>
            <a:pPr marL="403225" indent="-403225">
              <a:buClr>
                <a:srgbClr val="6C6C6C"/>
              </a:buClr>
            </a:pPr>
            <a:r>
              <a:rPr lang="en-US" sz="2800" smtClean="0">
                <a:latin typeface="Trebuchet MS" pitchFamily="34" charset="0"/>
              </a:rPr>
              <a:t>Kedua strategi tersebut sering disebut dengan </a:t>
            </a:r>
            <a:r>
              <a:rPr lang="en-US" sz="2800" b="1" smtClean="0">
                <a:latin typeface="Trebuchet MS" pitchFamily="34" charset="0"/>
              </a:rPr>
              <a:t>strategi penyesuaiaan horison (</a:t>
            </a:r>
            <a:r>
              <a:rPr lang="en-US" sz="2800" b="1" i="1" smtClean="0">
                <a:latin typeface="Trebuchet MS" pitchFamily="34" charset="0"/>
              </a:rPr>
              <a:t>horizon-matching</a:t>
            </a:r>
            <a:r>
              <a:rPr lang="en-US" sz="2800" b="1" smtClean="0">
                <a:latin typeface="Trebuchet MS" pitchFamily="34" charset="0"/>
              </a:rPr>
              <a:t>).</a:t>
            </a:r>
          </a:p>
          <a:p>
            <a:pPr marL="403225" indent="-403225">
              <a:buClr>
                <a:srgbClr val="6C6C6C"/>
              </a:buClr>
            </a:pPr>
            <a:r>
              <a:rPr lang="en-US" sz="2800" smtClean="0">
                <a:latin typeface="Trebuchet MS" pitchFamily="34" charset="0"/>
              </a:rPr>
              <a:t>Selain itu, ada variasi strategi imunisasi yang disebut dengan </a:t>
            </a:r>
            <a:r>
              <a:rPr lang="en-US" sz="2800" b="1" smtClean="0">
                <a:latin typeface="Trebuchet MS" pitchFamily="34" charset="0"/>
              </a:rPr>
              <a:t>strategi imunisasi kontegensi</a:t>
            </a:r>
            <a:r>
              <a:rPr lang="en-US" sz="2800" smtClean="0">
                <a:latin typeface="Trebuchet MS" pitchFamily="34" charset="0"/>
              </a:rPr>
              <a:t>. Strategi ini menetapkan batas terendah return yang harus diperoleh untuk memastikan periode horison investasi.</a:t>
            </a:r>
          </a:p>
        </p:txBody>
      </p:sp>
      <p:sp>
        <p:nvSpPr>
          <p:cNvPr id="40964"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28/31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r>
              <a:rPr lang="en-US" b="1" smtClean="0">
                <a:solidFill>
                  <a:srgbClr val="807F50"/>
                </a:solidFill>
                <a:latin typeface="Trebuchet MS" pitchFamily="34" charset="0"/>
              </a:rPr>
              <a:t>TOPIK PEMBAHASAN</a:t>
            </a:r>
          </a:p>
        </p:txBody>
      </p:sp>
      <p:sp>
        <p:nvSpPr>
          <p:cNvPr id="17411" name="Rectangle 1"/>
          <p:cNvSpPr>
            <a:spLocks noGrp="1" noChangeArrowheads="1"/>
          </p:cNvSpPr>
          <p:nvPr>
            <p:ph sz="quarter" idx="1"/>
          </p:nvPr>
        </p:nvSpPr>
        <p:spPr>
          <a:xfrm>
            <a:off x="642938" y="1752600"/>
            <a:ext cx="8072437" cy="4308475"/>
          </a:xfrm>
        </p:spPr>
        <p:txBody>
          <a:bodyPr anchor="ctr">
            <a:spAutoFit/>
          </a:bodyPr>
          <a:lstStyle/>
          <a:p>
            <a:pPr>
              <a:spcBef>
                <a:spcPct val="0"/>
              </a:spcBef>
              <a:buClr>
                <a:srgbClr val="6C6C6C"/>
              </a:buClr>
            </a:pPr>
            <a:r>
              <a:rPr lang="es-ES" sz="3200" smtClean="0">
                <a:latin typeface="Trebuchet MS" pitchFamily="34" charset="0"/>
              </a:rPr>
              <a:t>Pengelolaan Portofolio Obligasi</a:t>
            </a:r>
            <a:endParaRPr lang="en-US" sz="3200" smtClean="0">
              <a:latin typeface="Trebuchet MS" pitchFamily="34" charset="0"/>
            </a:endParaRPr>
          </a:p>
          <a:p>
            <a:pPr lvl="1">
              <a:spcBef>
                <a:spcPct val="0"/>
              </a:spcBef>
              <a:buClr>
                <a:srgbClr val="6C6C6C"/>
              </a:buClr>
              <a:buFont typeface="Arial" pitchFamily="34" charset="0"/>
              <a:buChar char="•"/>
            </a:pPr>
            <a:r>
              <a:rPr lang="en-US" sz="2800" smtClean="0">
                <a:latin typeface="Trebuchet MS" pitchFamily="34" charset="0"/>
              </a:rPr>
              <a:t>Pemahaman Mengenai Pasar Obligasi</a:t>
            </a:r>
          </a:p>
          <a:p>
            <a:pPr lvl="1">
              <a:spcBef>
                <a:spcPct val="0"/>
              </a:spcBef>
              <a:buClr>
                <a:srgbClr val="6C6C6C"/>
              </a:buClr>
              <a:buFont typeface="Arial" pitchFamily="34" charset="0"/>
              <a:buChar char="•"/>
            </a:pPr>
            <a:r>
              <a:rPr lang="en-US" sz="2800" smtClean="0">
                <a:latin typeface="Trebuchet MS" pitchFamily="34" charset="0"/>
              </a:rPr>
              <a:t>Struktur Tingkat Bunga</a:t>
            </a:r>
          </a:p>
          <a:p>
            <a:pPr lvl="1">
              <a:spcBef>
                <a:spcPct val="0"/>
              </a:spcBef>
              <a:buClr>
                <a:srgbClr val="6C6C6C"/>
              </a:buClr>
              <a:buFont typeface="Arial" pitchFamily="34" charset="0"/>
              <a:buChar char="•"/>
            </a:pPr>
            <a:r>
              <a:rPr lang="en-US" sz="2800" smtClean="0">
                <a:latin typeface="Trebuchet MS" pitchFamily="34" charset="0"/>
              </a:rPr>
              <a:t>Struktur Risiko Tingkat Bunga</a:t>
            </a:r>
          </a:p>
          <a:p>
            <a:pPr>
              <a:spcBef>
                <a:spcPts val="600"/>
              </a:spcBef>
              <a:buClr>
                <a:srgbClr val="6C6C6C"/>
              </a:buClr>
            </a:pPr>
            <a:r>
              <a:rPr lang="es-ES" sz="3200" smtClean="0">
                <a:latin typeface="Trebuchet MS" pitchFamily="34" charset="0"/>
              </a:rPr>
              <a:t>Strategi Pengelolaan Obligasi</a:t>
            </a:r>
            <a:endParaRPr lang="en-US" sz="3200" smtClean="0">
              <a:latin typeface="Trebuchet MS" pitchFamily="34" charset="0"/>
            </a:endParaRPr>
          </a:p>
          <a:p>
            <a:pPr lvl="1">
              <a:spcBef>
                <a:spcPct val="0"/>
              </a:spcBef>
              <a:buClr>
                <a:srgbClr val="6C6C6C"/>
              </a:buClr>
              <a:buFont typeface="Arial" pitchFamily="34" charset="0"/>
              <a:buChar char="•"/>
            </a:pPr>
            <a:r>
              <a:rPr lang="es-ES" sz="2800" smtClean="0">
                <a:latin typeface="Trebuchet MS" pitchFamily="34" charset="0"/>
              </a:rPr>
              <a:t>Strategi Pengelolaan Pasif</a:t>
            </a:r>
            <a:endParaRPr lang="en-US" sz="2800" smtClean="0">
              <a:latin typeface="Trebuchet MS" pitchFamily="34" charset="0"/>
            </a:endParaRPr>
          </a:p>
          <a:p>
            <a:pPr lvl="1">
              <a:spcBef>
                <a:spcPct val="0"/>
              </a:spcBef>
              <a:buClr>
                <a:srgbClr val="6C6C6C"/>
              </a:buClr>
              <a:buFont typeface="Arial" pitchFamily="34" charset="0"/>
              <a:buChar char="•"/>
            </a:pPr>
            <a:r>
              <a:rPr lang="es-ES" sz="2800" smtClean="0">
                <a:latin typeface="Trebuchet MS" pitchFamily="34" charset="0"/>
              </a:rPr>
              <a:t>Strategi Imunisasi</a:t>
            </a:r>
            <a:endParaRPr lang="en-US" sz="2800" smtClean="0">
              <a:latin typeface="Trebuchet MS" pitchFamily="34" charset="0"/>
            </a:endParaRPr>
          </a:p>
          <a:p>
            <a:pPr lvl="1">
              <a:spcBef>
                <a:spcPct val="0"/>
              </a:spcBef>
              <a:buClr>
                <a:srgbClr val="6C6C6C"/>
              </a:buClr>
              <a:buFont typeface="Arial" pitchFamily="34" charset="0"/>
              <a:buChar char="•"/>
            </a:pPr>
            <a:r>
              <a:rPr lang="es-ES" sz="2800" smtClean="0">
                <a:latin typeface="Trebuchet MS" pitchFamily="34" charset="0"/>
              </a:rPr>
              <a:t>Strategi Pengelolaan Aktif</a:t>
            </a:r>
            <a:endParaRPr lang="en-US" sz="2800" smtClean="0">
              <a:latin typeface="Trebuchet MS" pitchFamily="34" charset="0"/>
            </a:endParaRPr>
          </a:p>
          <a:p>
            <a:pPr>
              <a:spcBef>
                <a:spcPct val="0"/>
              </a:spcBef>
              <a:buClrTx/>
              <a:buSzTx/>
              <a:buFontTx/>
              <a:buNone/>
            </a:pPr>
            <a:endParaRPr lang="sv-SE" altLang="ja-JP" sz="3200" smtClean="0">
              <a:latin typeface="Trebuchet MS" pitchFamily="34" charset="0"/>
              <a:ea typeface="HGPｺﾞｼｯｸE" charset="0"/>
              <a:cs typeface="Arial" pitchFamily="34" charset="0"/>
            </a:endParaRPr>
          </a:p>
        </p:txBody>
      </p:sp>
      <p:sp>
        <p:nvSpPr>
          <p:cNvPr id="17412" name="Title 1"/>
          <p:cNvSpPr txBox="1">
            <a:spLocks/>
          </p:cNvSpPr>
          <p:nvPr/>
        </p:nvSpPr>
        <p:spPr bwMode="auto">
          <a:xfrm>
            <a:off x="7924800" y="1262063"/>
            <a:ext cx="663575" cy="261937"/>
          </a:xfrm>
          <a:prstGeom prst="rect">
            <a:avLst/>
          </a:prstGeom>
          <a:noFill/>
          <a:ln w="9525">
            <a:noFill/>
            <a:miter lim="800000"/>
            <a:headEnd/>
            <a:tailEnd/>
          </a:ln>
        </p:spPr>
        <p:txBody>
          <a:bodyPr anchor="ctr"/>
          <a:lstStyle/>
          <a:p>
            <a:pPr eaLnBrk="0" hangingPunct="0"/>
            <a:r>
              <a:rPr lang="en-US">
                <a:solidFill>
                  <a:schemeClr val="bg1"/>
                </a:solidFill>
                <a:latin typeface="Trebuchet MS" pitchFamily="34" charset="0"/>
              </a:rPr>
              <a:t>2/31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a:xfrm>
            <a:off x="609600" y="381000"/>
            <a:ext cx="8153400" cy="990600"/>
          </a:xfrm>
        </p:spPr>
        <p:txBody>
          <a:bodyPr/>
          <a:lstStyle/>
          <a:p>
            <a:r>
              <a:rPr lang="en-US" sz="3900" b="1" smtClean="0">
                <a:solidFill>
                  <a:srgbClr val="807F50"/>
                </a:solidFill>
                <a:latin typeface="Trebuchet MS" pitchFamily="34" charset="0"/>
              </a:rPr>
              <a:t>STRATEGI PENGELOLAAN OBLIGASI</a:t>
            </a:r>
          </a:p>
        </p:txBody>
      </p:sp>
      <p:sp>
        <p:nvSpPr>
          <p:cNvPr id="41987" name="Content Placeholder 2"/>
          <p:cNvSpPr>
            <a:spLocks noGrp="1"/>
          </p:cNvSpPr>
          <p:nvPr>
            <p:ph sz="quarter" idx="1"/>
          </p:nvPr>
        </p:nvSpPr>
        <p:spPr>
          <a:xfrm>
            <a:off x="612775" y="1676400"/>
            <a:ext cx="8153400" cy="4495800"/>
          </a:xfrm>
        </p:spPr>
        <p:txBody>
          <a:bodyPr/>
          <a:lstStyle/>
          <a:p>
            <a:pPr marL="457200" indent="-457200">
              <a:buClr>
                <a:srgbClr val="686868"/>
              </a:buClr>
              <a:buSzPct val="100000"/>
              <a:buFont typeface="Tw Cen MT" pitchFamily="34" charset="0"/>
              <a:buAutoNum type="arabicPeriod" startAt="3"/>
            </a:pPr>
            <a:r>
              <a:rPr lang="en-US" sz="2800" b="1" smtClean="0">
                <a:latin typeface="Trebuchet MS" pitchFamily="34" charset="0"/>
              </a:rPr>
              <a:t>Strategi Pengelolaan Aktif</a:t>
            </a:r>
          </a:p>
          <a:p>
            <a:pPr marL="914400" lvl="1" indent="-457200">
              <a:buClr>
                <a:srgbClr val="6C6C6C"/>
              </a:buClr>
            </a:pPr>
            <a:r>
              <a:rPr lang="en-US" sz="2800" smtClean="0">
                <a:latin typeface="Trebuchet MS" pitchFamily="34" charset="0"/>
              </a:rPr>
              <a:t>Mengestimasi perubahan tingkat bunga.</a:t>
            </a:r>
          </a:p>
          <a:p>
            <a:pPr marL="914400" lvl="1" indent="-457200">
              <a:buFont typeface="Wingdings 2" pitchFamily="18" charset="2"/>
              <a:buNone/>
            </a:pPr>
            <a:r>
              <a:rPr lang="en-US" sz="2800" smtClean="0">
                <a:latin typeface="Trebuchet MS" pitchFamily="34" charset="0"/>
              </a:rPr>
              <a:t>	</a:t>
            </a:r>
            <a:r>
              <a:rPr lang="en-US" sz="2500" smtClean="0">
                <a:latin typeface="Trebuchet MS" pitchFamily="34" charset="0"/>
              </a:rPr>
              <a:t>Perubahan tingkat bunga akan mempengaruhi harga obligasi dengan arah yang terbalik</a:t>
            </a:r>
          </a:p>
          <a:p>
            <a:pPr marL="914400" lvl="1" indent="-457200">
              <a:buClr>
                <a:srgbClr val="6C6C6C"/>
              </a:buClr>
            </a:pPr>
            <a:r>
              <a:rPr lang="es-MX" sz="2800" smtClean="0">
                <a:latin typeface="Trebuchet MS" pitchFamily="34" charset="0"/>
              </a:rPr>
              <a:t>Mengidentifikasi adanya kesalahan harga pada suatu obligasi.  Manajer portofolio obligasi melaksanakan strategi </a:t>
            </a:r>
            <a:r>
              <a:rPr lang="es-MX" sz="2800" i="1" smtClean="0">
                <a:latin typeface="Trebuchet MS" pitchFamily="34" charset="0"/>
              </a:rPr>
              <a:t>bond swaps </a:t>
            </a:r>
            <a:r>
              <a:rPr lang="es-MX" sz="2800" smtClean="0">
                <a:latin typeface="Trebuchet MS" pitchFamily="34" charset="0"/>
              </a:rPr>
              <a:t>atau </a:t>
            </a:r>
            <a:r>
              <a:rPr lang="es-MX" sz="2800" i="1" smtClean="0">
                <a:latin typeface="Trebuchet MS" pitchFamily="34" charset="0"/>
              </a:rPr>
              <a:t>interests rate swaps </a:t>
            </a:r>
            <a:r>
              <a:rPr lang="es-MX" sz="2800" smtClean="0">
                <a:latin typeface="Trebuchet MS" pitchFamily="34" charset="0"/>
              </a:rPr>
              <a:t>(akan dibahas </a:t>
            </a:r>
            <a:r>
              <a:rPr lang="en-US" sz="2800" smtClean="0">
                <a:latin typeface="Trebuchet MS" pitchFamily="34" charset="0"/>
              </a:rPr>
              <a:t>dalam kontrak </a:t>
            </a:r>
            <a:r>
              <a:rPr lang="en-US" sz="2800" i="1" smtClean="0">
                <a:latin typeface="Trebuchet MS" pitchFamily="34" charset="0"/>
              </a:rPr>
              <a:t>future </a:t>
            </a:r>
            <a:r>
              <a:rPr lang="en-US" sz="2800" smtClean="0">
                <a:latin typeface="Trebuchet MS" pitchFamily="34" charset="0"/>
              </a:rPr>
              <a:t>Bab XVIII)</a:t>
            </a:r>
          </a:p>
        </p:txBody>
      </p:sp>
      <p:sp>
        <p:nvSpPr>
          <p:cNvPr id="41988"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29/31</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a:xfrm>
            <a:off x="612775" y="228600"/>
            <a:ext cx="8153400" cy="990600"/>
          </a:xfrm>
        </p:spPr>
        <p:txBody>
          <a:bodyPr/>
          <a:lstStyle/>
          <a:p>
            <a:r>
              <a:rPr lang="en-US" b="1" smtClean="0">
                <a:solidFill>
                  <a:srgbClr val="807F50"/>
                </a:solidFill>
                <a:latin typeface="Trebuchet MS" pitchFamily="34" charset="0"/>
              </a:rPr>
              <a:t>STRATEGI PENDEKATAN AKTIF</a:t>
            </a:r>
          </a:p>
        </p:txBody>
      </p:sp>
      <p:sp>
        <p:nvSpPr>
          <p:cNvPr id="43011" name="Content Placeholder 2"/>
          <p:cNvSpPr>
            <a:spLocks noGrp="1"/>
          </p:cNvSpPr>
          <p:nvPr>
            <p:ph sz="quarter" idx="1"/>
          </p:nvPr>
        </p:nvSpPr>
        <p:spPr>
          <a:xfrm>
            <a:off x="533400" y="1447800"/>
            <a:ext cx="7924800" cy="4495800"/>
          </a:xfrm>
        </p:spPr>
        <p:txBody>
          <a:bodyPr/>
          <a:lstStyle/>
          <a:p>
            <a:pPr marL="0" indent="0">
              <a:buFont typeface="Wingdings" pitchFamily="2" charset="2"/>
              <a:buNone/>
              <a:defRPr/>
            </a:pPr>
            <a:r>
              <a:rPr lang="en-US" sz="2600" b="1" dirty="0" smtClean="0">
                <a:latin typeface="Trebuchet MS" pitchFamily="34" charset="0"/>
                <a:ea typeface="ＭＳ Ｐゴシック" pitchFamily="34" charset="-128"/>
              </a:rPr>
              <a:t>1. </a:t>
            </a:r>
            <a:r>
              <a:rPr lang="en-US" sz="2600" b="1" dirty="0" err="1" smtClean="0">
                <a:latin typeface="Trebuchet MS" pitchFamily="34" charset="0"/>
                <a:ea typeface="ＭＳ Ｐゴシック" pitchFamily="34" charset="-128"/>
              </a:rPr>
              <a:t>Mengestimasi</a:t>
            </a:r>
            <a:r>
              <a:rPr lang="en-US" sz="2600" b="1" dirty="0" smtClean="0">
                <a:latin typeface="Trebuchet MS" pitchFamily="34" charset="0"/>
                <a:ea typeface="ＭＳ Ｐゴシック" pitchFamily="34" charset="-128"/>
              </a:rPr>
              <a:t> </a:t>
            </a:r>
            <a:r>
              <a:rPr lang="en-US" sz="2600" b="1" dirty="0" err="1" smtClean="0">
                <a:latin typeface="Trebuchet MS" pitchFamily="34" charset="0"/>
                <a:ea typeface="ＭＳ Ｐゴシック" pitchFamily="34" charset="-128"/>
              </a:rPr>
              <a:t>perubahan</a:t>
            </a:r>
            <a:r>
              <a:rPr lang="en-US" sz="2600" b="1" dirty="0" smtClean="0">
                <a:latin typeface="Trebuchet MS" pitchFamily="34" charset="0"/>
                <a:ea typeface="ＭＳ Ｐゴシック" pitchFamily="34" charset="-128"/>
              </a:rPr>
              <a:t> </a:t>
            </a:r>
            <a:r>
              <a:rPr lang="en-US" sz="2600" b="1" dirty="0" err="1" smtClean="0">
                <a:latin typeface="Trebuchet MS" pitchFamily="34" charset="0"/>
                <a:ea typeface="ＭＳ Ｐゴシック" pitchFamily="34" charset="-128"/>
              </a:rPr>
              <a:t>tingkat</a:t>
            </a:r>
            <a:r>
              <a:rPr lang="en-US" sz="2600" b="1" dirty="0" smtClean="0">
                <a:latin typeface="Trebuchet MS" pitchFamily="34" charset="0"/>
                <a:ea typeface="ＭＳ Ｐゴシック" pitchFamily="34" charset="-128"/>
              </a:rPr>
              <a:t> </a:t>
            </a:r>
            <a:r>
              <a:rPr lang="en-US" sz="2600" b="1" dirty="0" err="1" smtClean="0">
                <a:latin typeface="Trebuchet MS" pitchFamily="34" charset="0"/>
                <a:ea typeface="ＭＳ Ｐゴシック" pitchFamily="34" charset="-128"/>
              </a:rPr>
              <a:t>bunga</a:t>
            </a:r>
            <a:r>
              <a:rPr lang="en-US" sz="2600" dirty="0" smtClean="0">
                <a:latin typeface="Trebuchet MS" pitchFamily="34" charset="0"/>
                <a:ea typeface="ＭＳ Ｐゴシック" pitchFamily="34" charset="-128"/>
              </a:rPr>
              <a:t>.</a:t>
            </a:r>
          </a:p>
          <a:p>
            <a:pPr marL="403225" indent="-403225">
              <a:buClr>
                <a:srgbClr val="6C6C6C"/>
              </a:buClr>
              <a:defRPr/>
            </a:pPr>
            <a:r>
              <a:rPr lang="en-US" sz="2600" dirty="0" err="1" smtClean="0">
                <a:latin typeface="Trebuchet MS" pitchFamily="34" charset="0"/>
                <a:ea typeface="ＭＳ Ｐゴシック" pitchFamily="34" charset="-128"/>
              </a:rPr>
              <a:t>Perubahan</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tingkat</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bunga</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akan</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mempengaruhi</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harga</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obligasi</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dengan</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arah</a:t>
            </a:r>
            <a:r>
              <a:rPr lang="en-US" sz="2600" dirty="0" smtClean="0">
                <a:latin typeface="Trebuchet MS" pitchFamily="34" charset="0"/>
                <a:ea typeface="ＭＳ Ｐゴシック" pitchFamily="34" charset="-128"/>
              </a:rPr>
              <a:t> yang </a:t>
            </a:r>
            <a:r>
              <a:rPr lang="en-US" sz="2600" dirty="0" err="1" smtClean="0">
                <a:latin typeface="Trebuchet MS" pitchFamily="34" charset="0"/>
                <a:ea typeface="ＭＳ Ｐゴシック" pitchFamily="34" charset="-128"/>
              </a:rPr>
              <a:t>terbalik</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Sensitivitas</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perubahan</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harga</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obligasi</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terhadap</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tingkat</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bunga</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akan</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dipendaruhi</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oleh</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tingkat</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kupon</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dan</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maturitas</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obligasi</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tersebut</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Maka</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strategi</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dilakukan</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dengan</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melakukan</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penyesuaian</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terhadap</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tingkat</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kupon</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dan</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maturitas</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obligasi</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tersebut</a:t>
            </a:r>
            <a:r>
              <a:rPr lang="en-US" sz="2600" dirty="0" smtClean="0">
                <a:latin typeface="Trebuchet MS" pitchFamily="34" charset="0"/>
                <a:ea typeface="ＭＳ Ｐゴシック" pitchFamily="34" charset="-128"/>
              </a:rPr>
              <a:t>. </a:t>
            </a:r>
          </a:p>
          <a:p>
            <a:pPr marL="403225" indent="-403225">
              <a:buClr>
                <a:srgbClr val="6C6C6C"/>
              </a:buClr>
              <a:defRPr/>
            </a:pPr>
            <a:r>
              <a:rPr lang="en-US" sz="2600" dirty="0" err="1" smtClean="0">
                <a:latin typeface="Trebuchet MS" pitchFamily="34" charset="0"/>
                <a:ea typeface="ＭＳ Ｐゴシック" pitchFamily="34" charset="-128"/>
              </a:rPr>
              <a:t>Estimasi</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besarnya</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tingkat</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bunga</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dilakukan</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dengan</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melihat</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perkembangan</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kondisi</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ekonomi</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dan</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tingkat</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inflasi</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di</a:t>
            </a:r>
            <a:r>
              <a:rPr lang="en-US" sz="2600" dirty="0" smtClean="0">
                <a:latin typeface="Trebuchet MS" pitchFamily="34" charset="0"/>
                <a:ea typeface="ＭＳ Ｐゴシック" pitchFamily="34" charset="-128"/>
              </a:rPr>
              <a:t> </a:t>
            </a:r>
            <a:r>
              <a:rPr lang="en-US" sz="2600" dirty="0" err="1" smtClean="0">
                <a:latin typeface="Trebuchet MS" pitchFamily="34" charset="0"/>
                <a:ea typeface="ＭＳ Ｐゴシック" pitchFamily="34" charset="-128"/>
              </a:rPr>
              <a:t>masa</a:t>
            </a:r>
            <a:r>
              <a:rPr lang="en-US" sz="2600" dirty="0" smtClean="0">
                <a:latin typeface="Trebuchet MS" pitchFamily="34" charset="0"/>
                <a:ea typeface="ＭＳ Ｐゴシック" pitchFamily="34" charset="-128"/>
              </a:rPr>
              <a:t> yang </a:t>
            </a:r>
            <a:r>
              <a:rPr lang="en-US" sz="2600" dirty="0" err="1" smtClean="0">
                <a:latin typeface="Trebuchet MS" pitchFamily="34" charset="0"/>
                <a:ea typeface="ＭＳ Ｐゴシック" pitchFamily="34" charset="-128"/>
              </a:rPr>
              <a:t>datang</a:t>
            </a:r>
            <a:r>
              <a:rPr lang="en-US" sz="2600" dirty="0" smtClean="0">
                <a:latin typeface="Trebuchet MS" pitchFamily="34" charset="0"/>
                <a:ea typeface="ＭＳ Ｐゴシック" pitchFamily="34" charset="-128"/>
              </a:rPr>
              <a:t>.</a:t>
            </a:r>
          </a:p>
          <a:p>
            <a:pPr marL="0" indent="0">
              <a:defRPr/>
            </a:pPr>
            <a:endParaRPr lang="en-US" sz="2600" dirty="0" smtClean="0">
              <a:latin typeface="Trebuchet MS" pitchFamily="34" charset="0"/>
              <a:ea typeface="ＭＳ Ｐゴシック" pitchFamily="34" charset="-128"/>
            </a:endParaRPr>
          </a:p>
        </p:txBody>
      </p:sp>
      <p:sp>
        <p:nvSpPr>
          <p:cNvPr id="43012"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30/31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Content Placeholder 2"/>
          <p:cNvSpPr>
            <a:spLocks noGrp="1"/>
          </p:cNvSpPr>
          <p:nvPr>
            <p:ph sz="quarter" idx="1"/>
          </p:nvPr>
        </p:nvSpPr>
        <p:spPr>
          <a:xfrm>
            <a:off x="533400" y="1371600"/>
            <a:ext cx="7772400" cy="4495800"/>
          </a:xfrm>
        </p:spPr>
        <p:txBody>
          <a:bodyPr/>
          <a:lstStyle/>
          <a:p>
            <a:pPr>
              <a:buFont typeface="Wingdings" pitchFamily="2" charset="2"/>
              <a:buNone/>
            </a:pPr>
            <a:r>
              <a:rPr lang="en-US" sz="2400" b="1" smtClean="0">
                <a:latin typeface="Trebuchet MS" pitchFamily="34" charset="0"/>
              </a:rPr>
              <a:t>2. </a:t>
            </a:r>
            <a:r>
              <a:rPr lang="es-MX" sz="2400" b="1" smtClean="0">
                <a:latin typeface="Trebuchet MS" pitchFamily="34" charset="0"/>
              </a:rPr>
              <a:t>Mengidentifikasi adanya kesalahan harga pada suatu obligasi (Mispricing). </a:t>
            </a:r>
            <a:endParaRPr lang="en-US" sz="2400" smtClean="0">
              <a:latin typeface="Trebuchet MS" pitchFamily="34" charset="0"/>
            </a:endParaRPr>
          </a:p>
          <a:p>
            <a:pPr>
              <a:buFont typeface="Wingdings" pitchFamily="2" charset="2"/>
              <a:buNone/>
            </a:pPr>
            <a:r>
              <a:rPr lang="en-US" sz="2400" smtClean="0">
                <a:latin typeface="Trebuchet MS" pitchFamily="34" charset="0"/>
              </a:rPr>
              <a:t>	Mengidentifikasi obligasi yang harganya tidak sesuai dengan nilai intrinsik yang sebenarnya (</a:t>
            </a:r>
            <a:r>
              <a:rPr lang="en-US" sz="2400" i="1" smtClean="0">
                <a:latin typeface="Trebuchet MS" pitchFamily="34" charset="0"/>
              </a:rPr>
              <a:t>undervalued </a:t>
            </a:r>
            <a:r>
              <a:rPr lang="en-US" sz="2400" smtClean="0">
                <a:latin typeface="Trebuchet MS" pitchFamily="34" charset="0"/>
              </a:rPr>
              <a:t>atau </a:t>
            </a:r>
            <a:r>
              <a:rPr lang="en-US" sz="2400" i="1" smtClean="0">
                <a:latin typeface="Trebuchet MS" pitchFamily="34" charset="0"/>
              </a:rPr>
              <a:t>overvalued</a:t>
            </a:r>
            <a:r>
              <a:rPr lang="en-US" sz="2400" smtClean="0">
                <a:latin typeface="Trebuchet MS" pitchFamily="34" charset="0"/>
              </a:rPr>
              <a:t>). </a:t>
            </a:r>
          </a:p>
          <a:p>
            <a:pPr>
              <a:buClr>
                <a:srgbClr val="6C6C6C"/>
              </a:buClr>
            </a:pPr>
            <a:r>
              <a:rPr lang="es-MX" sz="2400" b="1" i="1" smtClean="0">
                <a:latin typeface="Trebuchet MS" pitchFamily="34" charset="0"/>
              </a:rPr>
              <a:t>Bond swaps</a:t>
            </a:r>
            <a:r>
              <a:rPr lang="es-MX" sz="2400" smtClean="0">
                <a:latin typeface="Trebuchet MS" pitchFamily="34" charset="0"/>
              </a:rPr>
              <a:t>, yaitu suatu strategi pengelolaan aktif yang berusaha untuk meningkatkan tingkat return portofolio obligasi dengan cara mengidentifikasi adanya kesalahan penetapan harga pada suatu obligasi di pasar. </a:t>
            </a:r>
          </a:p>
          <a:p>
            <a:pPr>
              <a:buClr>
                <a:srgbClr val="6C6C6C"/>
              </a:buClr>
            </a:pPr>
            <a:r>
              <a:rPr lang="es-MX" sz="2400" b="1" i="1" smtClean="0">
                <a:latin typeface="Trebuchet MS" pitchFamily="34" charset="0"/>
              </a:rPr>
              <a:t>Interests rate swaps</a:t>
            </a:r>
            <a:r>
              <a:rPr lang="es-MX" sz="2400" smtClean="0">
                <a:latin typeface="Trebuchet MS" pitchFamily="34" charset="0"/>
              </a:rPr>
              <a:t>, yaitu sebuah kontrak antara dua pihak untuk saling mempertukarkan aliran kas dua sekuritas yang berbeda.</a:t>
            </a:r>
            <a:endParaRPr lang="en-US" sz="2400" smtClean="0">
              <a:latin typeface="Trebuchet MS" pitchFamily="34" charset="0"/>
            </a:endParaRPr>
          </a:p>
          <a:p>
            <a:endParaRPr lang="en-US" sz="2400" smtClean="0">
              <a:latin typeface="Trebuchet MS" pitchFamily="34" charset="0"/>
            </a:endParaRPr>
          </a:p>
        </p:txBody>
      </p:sp>
      <p:sp>
        <p:nvSpPr>
          <p:cNvPr id="44035" name="Title 1"/>
          <p:cNvSpPr>
            <a:spLocks noGrp="1"/>
          </p:cNvSpPr>
          <p:nvPr>
            <p:ph type="title"/>
          </p:nvPr>
        </p:nvSpPr>
        <p:spPr>
          <a:xfrm>
            <a:off x="612775" y="228600"/>
            <a:ext cx="8153400" cy="990600"/>
          </a:xfrm>
        </p:spPr>
        <p:txBody>
          <a:bodyPr/>
          <a:lstStyle/>
          <a:p>
            <a:r>
              <a:rPr lang="en-US" b="1" smtClean="0">
                <a:solidFill>
                  <a:srgbClr val="807F50"/>
                </a:solidFill>
                <a:latin typeface="Trebuchet MS" pitchFamily="34" charset="0"/>
              </a:rPr>
              <a:t>STRATEGI PENDEKATAN AKTIF</a:t>
            </a:r>
          </a:p>
        </p:txBody>
      </p:sp>
      <p:sp>
        <p:nvSpPr>
          <p:cNvPr id="44036" name="Title 1"/>
          <p:cNvSpPr txBox="1">
            <a:spLocks/>
          </p:cNvSpPr>
          <p:nvPr/>
        </p:nvSpPr>
        <p:spPr bwMode="auto">
          <a:xfrm>
            <a:off x="7794625" y="1262063"/>
            <a:ext cx="815975" cy="261937"/>
          </a:xfrm>
          <a:prstGeom prst="rect">
            <a:avLst/>
          </a:prstGeom>
          <a:noFill/>
          <a:ln w="9525">
            <a:noFill/>
            <a:miter lim="800000"/>
            <a:headEnd/>
            <a:tailEnd/>
          </a:ln>
        </p:spPr>
        <p:txBody>
          <a:bodyPr anchor="ctr"/>
          <a:lstStyle/>
          <a:p>
            <a:pPr algn="ctr" eaLnBrk="0" hangingPunct="0"/>
            <a:r>
              <a:rPr lang="en-US">
                <a:solidFill>
                  <a:schemeClr val="bg1"/>
                </a:solidFill>
                <a:latin typeface="Trebuchet MS" pitchFamily="34" charset="0"/>
              </a:rPr>
              <a:t>31/31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152400"/>
            <a:ext cx="8153400" cy="990600"/>
          </a:xfrm>
        </p:spPr>
        <p:txBody>
          <a:bodyPr/>
          <a:lstStyle/>
          <a:p>
            <a:pPr eaLnBrk="1" hangingPunct="1"/>
            <a:r>
              <a:rPr lang="en-US" sz="4000" b="1" smtClean="0">
                <a:solidFill>
                  <a:srgbClr val="807F50"/>
                </a:solidFill>
                <a:latin typeface="Trebuchet MS" pitchFamily="34" charset="0"/>
              </a:rPr>
              <a:t>PEMAHAMAN MENGENAI PASAR OBLIGASI</a:t>
            </a:r>
          </a:p>
        </p:txBody>
      </p:sp>
      <p:sp>
        <p:nvSpPr>
          <p:cNvPr id="18435" name="Content Placeholder 2"/>
          <p:cNvSpPr>
            <a:spLocks noGrp="1"/>
          </p:cNvSpPr>
          <p:nvPr>
            <p:ph sz="quarter" idx="1"/>
          </p:nvPr>
        </p:nvSpPr>
        <p:spPr>
          <a:xfrm>
            <a:off x="612775" y="1600200"/>
            <a:ext cx="8153400" cy="4757738"/>
          </a:xfrm>
        </p:spPr>
        <p:txBody>
          <a:bodyPr/>
          <a:lstStyle/>
          <a:p>
            <a:pPr marL="400050" indent="-400050" eaLnBrk="1" hangingPunct="1">
              <a:buClr>
                <a:srgbClr val="6C6C6C"/>
              </a:buClr>
              <a:buFont typeface="Wingdings" pitchFamily="2" charset="2"/>
              <a:buChar char="¨"/>
            </a:pPr>
            <a:r>
              <a:rPr lang="en-US" sz="2800" smtClean="0">
                <a:latin typeface="Trebuchet MS" pitchFamily="34" charset="0"/>
              </a:rPr>
              <a:t>Pasar obligasi umumnya akan menarik bila kondisi ekonomi cenderung menurun. Dalam pertumbuhan ekonomi yang lambat, tingkat bunga akan cenderung turun dan harga obligasi akan naik.</a:t>
            </a:r>
          </a:p>
          <a:p>
            <a:pPr marL="400050" indent="-400050" eaLnBrk="1" hangingPunct="1">
              <a:buClr>
                <a:srgbClr val="6C6C6C"/>
              </a:buClr>
              <a:buFont typeface="Wingdings" pitchFamily="2" charset="2"/>
              <a:buChar char="¨"/>
            </a:pPr>
            <a:endParaRPr lang="en-US" sz="1300" smtClean="0">
              <a:latin typeface="Trebuchet MS" pitchFamily="34" charset="0"/>
            </a:endParaRPr>
          </a:p>
          <a:p>
            <a:pPr marL="400050" indent="-400050" eaLnBrk="1" hangingPunct="1">
              <a:buClr>
                <a:srgbClr val="6C6C6C"/>
              </a:buClr>
              <a:buFont typeface="Wingdings" pitchFamily="2" charset="2"/>
              <a:buChar char="¨"/>
            </a:pPr>
            <a:r>
              <a:rPr lang="en-US" sz="2800" smtClean="0">
                <a:latin typeface="Trebuchet MS" pitchFamily="34" charset="0"/>
              </a:rPr>
              <a:t>Dalam kondisi ekonomi yang mengalami peningkatan inflasi, harga obligasi akan turun tetapi suku bunga obligasi akan cenderung mengalami peningkatan.</a:t>
            </a:r>
          </a:p>
        </p:txBody>
      </p:sp>
      <p:sp>
        <p:nvSpPr>
          <p:cNvPr id="1843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1843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1843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18439"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18440"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18441" name="Title 1"/>
          <p:cNvSpPr txBox="1">
            <a:spLocks/>
          </p:cNvSpPr>
          <p:nvPr/>
        </p:nvSpPr>
        <p:spPr bwMode="auto">
          <a:xfrm>
            <a:off x="7924800" y="1262063"/>
            <a:ext cx="663575" cy="261937"/>
          </a:xfrm>
          <a:prstGeom prst="rect">
            <a:avLst/>
          </a:prstGeom>
          <a:noFill/>
          <a:ln w="9525">
            <a:noFill/>
            <a:miter lim="800000"/>
            <a:headEnd/>
            <a:tailEnd/>
          </a:ln>
        </p:spPr>
        <p:txBody>
          <a:bodyPr anchor="ctr"/>
          <a:lstStyle/>
          <a:p>
            <a:pPr eaLnBrk="0" hangingPunct="0"/>
            <a:r>
              <a:rPr lang="en-US">
                <a:solidFill>
                  <a:schemeClr val="bg1"/>
                </a:solidFill>
                <a:latin typeface="Trebuchet MS" pitchFamily="34" charset="0"/>
              </a:rPr>
              <a:t>3/31</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r>
              <a:rPr lang="en-US" b="1" smtClean="0">
                <a:solidFill>
                  <a:srgbClr val="807F50"/>
                </a:solidFill>
                <a:latin typeface="Trebuchet MS" pitchFamily="34" charset="0"/>
              </a:rPr>
              <a:t>STRUKTUR TINGKAT BUNGA</a:t>
            </a:r>
          </a:p>
        </p:txBody>
      </p:sp>
      <p:sp>
        <p:nvSpPr>
          <p:cNvPr id="19459" name="Content Placeholder 2"/>
          <p:cNvSpPr>
            <a:spLocks noGrp="1"/>
          </p:cNvSpPr>
          <p:nvPr>
            <p:ph sz="quarter" idx="1"/>
          </p:nvPr>
        </p:nvSpPr>
        <p:spPr>
          <a:xfrm>
            <a:off x="612775" y="1600200"/>
            <a:ext cx="8153400" cy="4495800"/>
          </a:xfrm>
        </p:spPr>
        <p:txBody>
          <a:bodyPr/>
          <a:lstStyle/>
          <a:p>
            <a:pPr>
              <a:buClr>
                <a:srgbClr val="6C6C6C"/>
              </a:buClr>
            </a:pPr>
            <a:r>
              <a:rPr lang="en-US" sz="3200" smtClean="0">
                <a:latin typeface="Trebuchet MS" pitchFamily="34" charset="0"/>
              </a:rPr>
              <a:t>Struktur tingkat bunga adalah hubungan antara waktu jatuh tempo dengan </a:t>
            </a:r>
            <a:r>
              <a:rPr lang="en-US" sz="3200" i="1" smtClean="0">
                <a:latin typeface="Trebuchet MS" pitchFamily="34" charset="0"/>
              </a:rPr>
              <a:t>yield </a:t>
            </a:r>
            <a:r>
              <a:rPr lang="en-US" sz="3200" smtClean="0">
                <a:latin typeface="Trebuchet MS" pitchFamily="34" charset="0"/>
              </a:rPr>
              <a:t>untuk suatu kategori obligasi tertentu pada waktu tertentu. </a:t>
            </a:r>
          </a:p>
          <a:p>
            <a:pPr>
              <a:buClr>
                <a:srgbClr val="6C6C6C"/>
              </a:buClr>
            </a:pPr>
            <a:r>
              <a:rPr lang="en-US" sz="3200" smtClean="0">
                <a:latin typeface="Trebuchet MS" pitchFamily="34" charset="0"/>
              </a:rPr>
              <a:t>Semakin lama jangka waktu obligasi, maka risiko ketidakpastian juga akan semakin tinggi, sehingga tingkat bunga yang diharapkan juga akan semakin tinggi.</a:t>
            </a:r>
            <a:endParaRPr lang="en-US" sz="3200" i="1" smtClean="0">
              <a:latin typeface="Trebuchet MS" pitchFamily="34" charset="0"/>
            </a:endParaRPr>
          </a:p>
          <a:p>
            <a:endParaRPr lang="en-US" sz="3200" smtClean="0">
              <a:latin typeface="Trebuchet MS" pitchFamily="34" charset="0"/>
            </a:endParaRPr>
          </a:p>
        </p:txBody>
      </p:sp>
      <p:sp>
        <p:nvSpPr>
          <p:cNvPr id="19460" name="Title 1"/>
          <p:cNvSpPr txBox="1">
            <a:spLocks/>
          </p:cNvSpPr>
          <p:nvPr/>
        </p:nvSpPr>
        <p:spPr bwMode="auto">
          <a:xfrm>
            <a:off x="7924800" y="1262063"/>
            <a:ext cx="663575" cy="261937"/>
          </a:xfrm>
          <a:prstGeom prst="rect">
            <a:avLst/>
          </a:prstGeom>
          <a:noFill/>
          <a:ln w="9525">
            <a:noFill/>
            <a:miter lim="800000"/>
            <a:headEnd/>
            <a:tailEnd/>
          </a:ln>
        </p:spPr>
        <p:txBody>
          <a:bodyPr anchor="ctr"/>
          <a:lstStyle/>
          <a:p>
            <a:pPr eaLnBrk="0" hangingPunct="0"/>
            <a:r>
              <a:rPr lang="en-US">
                <a:solidFill>
                  <a:schemeClr val="bg1"/>
                </a:solidFill>
                <a:latin typeface="Trebuchet MS" pitchFamily="34" charset="0"/>
              </a:rPr>
              <a:t>4/31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Snip Single Corner Rectangle 18"/>
          <p:cNvSpPr>
            <a:spLocks noChangeArrowheads="1"/>
          </p:cNvSpPr>
          <p:nvPr/>
        </p:nvSpPr>
        <p:spPr bwMode="auto">
          <a:xfrm>
            <a:off x="381000" y="2057400"/>
            <a:ext cx="8478838" cy="2971800"/>
          </a:xfrm>
          <a:custGeom>
            <a:avLst/>
            <a:gdLst>
              <a:gd name="T0" fmla="*/ 8478371 w 8478371"/>
              <a:gd name="T1" fmla="*/ 1485900 h 2971800"/>
              <a:gd name="T2" fmla="*/ 4239186 w 8478371"/>
              <a:gd name="T3" fmla="*/ 2971800 h 2971800"/>
              <a:gd name="T4" fmla="*/ 0 w 8478371"/>
              <a:gd name="T5" fmla="*/ 1485900 h 2971800"/>
              <a:gd name="T6" fmla="*/ 4239186 w 8478371"/>
              <a:gd name="T7" fmla="*/ 0 h 2971800"/>
              <a:gd name="T8" fmla="*/ 0 60000 65536"/>
              <a:gd name="T9" fmla="*/ 1 60000 65536"/>
              <a:gd name="T10" fmla="*/ 2 60000 65536"/>
              <a:gd name="T11" fmla="*/ 3 60000 65536"/>
              <a:gd name="T12" fmla="*/ 0 w 8478371"/>
              <a:gd name="T13" fmla="*/ 247655 h 2971800"/>
              <a:gd name="T14" fmla="*/ 8230716 w 8478371"/>
              <a:gd name="T15" fmla="*/ 2971800 h 2971800"/>
            </a:gdLst>
            <a:ahLst/>
            <a:cxnLst>
              <a:cxn ang="T8">
                <a:pos x="T0" y="T1"/>
              </a:cxn>
              <a:cxn ang="T9">
                <a:pos x="T2" y="T3"/>
              </a:cxn>
              <a:cxn ang="T10">
                <a:pos x="T4" y="T5"/>
              </a:cxn>
              <a:cxn ang="T11">
                <a:pos x="T6" y="T7"/>
              </a:cxn>
            </a:cxnLst>
            <a:rect l="T12" t="T13" r="T14" b="T15"/>
            <a:pathLst>
              <a:path w="8478371" h="2971800">
                <a:moveTo>
                  <a:pt x="0" y="0"/>
                </a:moveTo>
                <a:lnTo>
                  <a:pt x="7983061" y="0"/>
                </a:lnTo>
                <a:lnTo>
                  <a:pt x="8478371" y="495310"/>
                </a:lnTo>
                <a:lnTo>
                  <a:pt x="8478371" y="2971800"/>
                </a:lnTo>
                <a:lnTo>
                  <a:pt x="0" y="2971800"/>
                </a:lnTo>
                <a:close/>
              </a:path>
            </a:pathLst>
          </a:custGeom>
          <a:solidFill>
            <a:schemeClr val="bg1"/>
          </a:solidFill>
          <a:ln w="10000">
            <a:solidFill>
              <a:schemeClr val="accent1"/>
            </a:solidFill>
            <a:miter lim="800000"/>
            <a:headEnd/>
            <a:tailEnd/>
          </a:ln>
          <a:effectLst>
            <a:outerShdw dist="30000" dir="5400000" rotWithShape="0">
              <a:srgbClr val="808080">
                <a:alpha val="45000"/>
              </a:srgbClr>
            </a:outerShdw>
          </a:effectLst>
        </p:spPr>
        <p:txBody>
          <a:bodyPr anchor="ctr"/>
          <a:lstStyle/>
          <a:p>
            <a:pPr algn="ctr">
              <a:defRPr/>
            </a:pPr>
            <a:endParaRPr lang="id-ID">
              <a:solidFill>
                <a:srgbClr val="FFFFFF"/>
              </a:solidFill>
              <a:latin typeface="Tw Cen MT" pitchFamily="34" charset="0"/>
            </a:endParaRPr>
          </a:p>
        </p:txBody>
      </p:sp>
      <p:sp>
        <p:nvSpPr>
          <p:cNvPr id="20483" name="Title 1"/>
          <p:cNvSpPr>
            <a:spLocks noGrp="1"/>
          </p:cNvSpPr>
          <p:nvPr>
            <p:ph type="title"/>
          </p:nvPr>
        </p:nvSpPr>
        <p:spPr>
          <a:xfrm>
            <a:off x="612775" y="228600"/>
            <a:ext cx="8153400" cy="990600"/>
          </a:xfrm>
        </p:spPr>
        <p:txBody>
          <a:bodyPr/>
          <a:lstStyle/>
          <a:p>
            <a:r>
              <a:rPr lang="en-US" b="1" smtClean="0">
                <a:solidFill>
                  <a:srgbClr val="807F50"/>
                </a:solidFill>
                <a:latin typeface="Trebuchet MS" pitchFamily="34" charset="0"/>
              </a:rPr>
              <a:t>STRUKTUR TINGKAT BUNGA</a:t>
            </a:r>
          </a:p>
        </p:txBody>
      </p:sp>
      <p:grpSp>
        <p:nvGrpSpPr>
          <p:cNvPr id="20484" name="Group 2"/>
          <p:cNvGrpSpPr>
            <a:grpSpLocks/>
          </p:cNvGrpSpPr>
          <p:nvPr/>
        </p:nvGrpSpPr>
        <p:grpSpPr bwMode="auto">
          <a:xfrm>
            <a:off x="177800" y="2271713"/>
            <a:ext cx="9423400" cy="2757487"/>
            <a:chOff x="3073" y="3952"/>
            <a:chExt cx="7345" cy="3270"/>
          </a:xfrm>
        </p:grpSpPr>
        <p:sp>
          <p:nvSpPr>
            <p:cNvPr id="20488" name="Text Box 3"/>
            <p:cNvSpPr txBox="1">
              <a:spLocks noChangeArrowheads="1"/>
            </p:cNvSpPr>
            <p:nvPr/>
          </p:nvSpPr>
          <p:spPr bwMode="auto">
            <a:xfrm>
              <a:off x="5674" y="5782"/>
              <a:ext cx="1441" cy="433"/>
            </a:xfrm>
            <a:prstGeom prst="rect">
              <a:avLst/>
            </a:prstGeom>
            <a:noFill/>
            <a:ln w="9525">
              <a:noFill/>
              <a:miter lim="800000"/>
              <a:headEnd/>
              <a:tailEnd/>
            </a:ln>
          </p:spPr>
          <p:txBody>
            <a:bodyPr/>
            <a:lstStyle/>
            <a:p>
              <a:pPr>
                <a:spcAft>
                  <a:spcPts val="1000"/>
                </a:spcAft>
              </a:pPr>
              <a:r>
                <a:rPr lang="en-US" altLang="zh-CN" sz="1000">
                  <a:latin typeface="Calibri" pitchFamily="34" charset="0"/>
                  <a:ea typeface="SimSun" pitchFamily="2" charset="-122"/>
                </a:rPr>
                <a:t>3 Juli 1989</a:t>
              </a:r>
              <a:endParaRPr lang="en-US" sz="2000"/>
            </a:p>
          </p:txBody>
        </p:sp>
        <p:sp>
          <p:nvSpPr>
            <p:cNvPr id="20489" name="Text Box 4"/>
            <p:cNvSpPr txBox="1">
              <a:spLocks noChangeArrowheads="1"/>
            </p:cNvSpPr>
            <p:nvPr/>
          </p:nvSpPr>
          <p:spPr bwMode="auto">
            <a:xfrm>
              <a:off x="5531" y="4917"/>
              <a:ext cx="1439" cy="433"/>
            </a:xfrm>
            <a:prstGeom prst="rect">
              <a:avLst/>
            </a:prstGeom>
            <a:noFill/>
            <a:ln w="9525">
              <a:noFill/>
              <a:miter lim="800000"/>
              <a:headEnd/>
              <a:tailEnd/>
            </a:ln>
          </p:spPr>
          <p:txBody>
            <a:bodyPr/>
            <a:lstStyle/>
            <a:p>
              <a:pPr>
                <a:spcAft>
                  <a:spcPts val="1000"/>
                </a:spcAft>
              </a:pPr>
              <a:r>
                <a:rPr lang="en-US" altLang="zh-CN" sz="1000">
                  <a:latin typeface="Calibri" pitchFamily="34" charset="0"/>
                  <a:ea typeface="SimSun" pitchFamily="2" charset="-122"/>
                </a:rPr>
                <a:t>5 Juni 1989</a:t>
              </a:r>
              <a:endParaRPr lang="en-US" sz="2000"/>
            </a:p>
          </p:txBody>
        </p:sp>
        <p:sp>
          <p:nvSpPr>
            <p:cNvPr id="20490" name="Text Box 5"/>
            <p:cNvSpPr txBox="1">
              <a:spLocks noChangeArrowheads="1"/>
            </p:cNvSpPr>
            <p:nvPr/>
          </p:nvSpPr>
          <p:spPr bwMode="auto">
            <a:xfrm>
              <a:off x="7258" y="4630"/>
              <a:ext cx="1441" cy="432"/>
            </a:xfrm>
            <a:prstGeom prst="rect">
              <a:avLst/>
            </a:prstGeom>
            <a:noFill/>
            <a:ln w="9525">
              <a:noFill/>
              <a:miter lim="800000"/>
              <a:headEnd/>
              <a:tailEnd/>
            </a:ln>
          </p:spPr>
          <p:txBody>
            <a:bodyPr/>
            <a:lstStyle/>
            <a:p>
              <a:pPr>
                <a:spcAft>
                  <a:spcPts val="1000"/>
                </a:spcAft>
              </a:pPr>
              <a:r>
                <a:rPr lang="en-US" altLang="zh-CN" sz="1000">
                  <a:latin typeface="Calibri" pitchFamily="34" charset="0"/>
                  <a:ea typeface="SimSun" pitchFamily="2" charset="-122"/>
                </a:rPr>
                <a:t>6 februari 1989</a:t>
              </a:r>
              <a:endParaRPr lang="en-US" sz="2000"/>
            </a:p>
          </p:txBody>
        </p:sp>
        <p:sp>
          <p:nvSpPr>
            <p:cNvPr id="20491" name="Text Box 6"/>
            <p:cNvSpPr txBox="1">
              <a:spLocks noChangeArrowheads="1"/>
            </p:cNvSpPr>
            <p:nvPr/>
          </p:nvSpPr>
          <p:spPr bwMode="auto">
            <a:xfrm>
              <a:off x="9266" y="6429"/>
              <a:ext cx="1152" cy="432"/>
            </a:xfrm>
            <a:prstGeom prst="rect">
              <a:avLst/>
            </a:prstGeom>
            <a:noFill/>
            <a:ln w="9525">
              <a:noFill/>
              <a:miter lim="800000"/>
              <a:headEnd/>
              <a:tailEnd/>
            </a:ln>
          </p:spPr>
          <p:txBody>
            <a:bodyPr/>
            <a:lstStyle/>
            <a:p>
              <a:pPr>
                <a:spcAft>
                  <a:spcPts val="1000"/>
                </a:spcAft>
              </a:pPr>
              <a:r>
                <a:rPr lang="en-US" altLang="zh-CN" sz="1100">
                  <a:latin typeface="Calibri" pitchFamily="34" charset="0"/>
                  <a:ea typeface="SimSun" pitchFamily="2" charset="-122"/>
                </a:rPr>
                <a:t>Maturitas</a:t>
              </a:r>
              <a:endParaRPr lang="en-US" sz="2000"/>
            </a:p>
          </p:txBody>
        </p:sp>
        <p:sp>
          <p:nvSpPr>
            <p:cNvPr id="10" name="Text Box 7"/>
            <p:cNvSpPr txBox="1">
              <a:spLocks noChangeArrowheads="1"/>
            </p:cNvSpPr>
            <p:nvPr/>
          </p:nvSpPr>
          <p:spPr bwMode="auto">
            <a:xfrm>
              <a:off x="3232" y="4054"/>
              <a:ext cx="370" cy="2592"/>
            </a:xfrm>
            <a:prstGeom prst="rect">
              <a:avLst/>
            </a:prstGeom>
            <a:noFill/>
            <a:ln w="9525">
              <a:noFill/>
              <a:miter lim="800000"/>
              <a:headEnd/>
              <a:tailEnd/>
            </a:ln>
          </p:spPr>
          <p:txBody>
            <a:bodyPr vert="vert270"/>
            <a:lstStyle/>
            <a:p>
              <a:pPr algn="ctr">
                <a:spcAft>
                  <a:spcPts val="1000"/>
                </a:spcAft>
                <a:defRPr/>
              </a:pPr>
              <a:r>
                <a:rPr lang="en-US" altLang="zh-CN" sz="1100" dirty="0">
                  <a:latin typeface="Calibri" pitchFamily="34" charset="0"/>
                  <a:ea typeface="SimSun" pitchFamily="2" charset="-122"/>
                </a:rPr>
                <a:t>YTM (%,rata-rata /</a:t>
              </a:r>
              <a:r>
                <a:rPr lang="en-US" altLang="zh-CN" sz="1100" dirty="0" err="1">
                  <a:latin typeface="Calibri" pitchFamily="34" charset="0"/>
                  <a:ea typeface="SimSun" pitchFamily="2" charset="-122"/>
                </a:rPr>
                <a:t>minggu</a:t>
              </a:r>
              <a:r>
                <a:rPr lang="en-US" altLang="zh-CN" sz="1100" dirty="0">
                  <a:latin typeface="Calibri" pitchFamily="34" charset="0"/>
                  <a:ea typeface="SimSun" pitchFamily="2" charset="-122"/>
                </a:rPr>
                <a:t>)</a:t>
              </a:r>
              <a:endParaRPr lang="en-US" sz="2000" dirty="0"/>
            </a:p>
          </p:txBody>
        </p:sp>
        <p:sp>
          <p:nvSpPr>
            <p:cNvPr id="20493" name="Text Box 8"/>
            <p:cNvSpPr txBox="1">
              <a:spLocks noChangeArrowheads="1"/>
            </p:cNvSpPr>
            <p:nvPr/>
          </p:nvSpPr>
          <p:spPr bwMode="auto">
            <a:xfrm>
              <a:off x="3803" y="6647"/>
              <a:ext cx="5071" cy="575"/>
            </a:xfrm>
            <a:prstGeom prst="rect">
              <a:avLst/>
            </a:prstGeom>
            <a:noFill/>
            <a:ln w="9525">
              <a:noFill/>
              <a:miter lim="800000"/>
              <a:headEnd/>
              <a:tailEnd/>
            </a:ln>
          </p:spPr>
          <p:txBody>
            <a:bodyPr/>
            <a:lstStyle/>
            <a:p>
              <a:pPr>
                <a:spcAft>
                  <a:spcPts val="1000"/>
                </a:spcAft>
                <a:buFontTx/>
                <a:buAutoNum type="arabicPlain" startAt="3"/>
              </a:pPr>
              <a:r>
                <a:rPr lang="en-US" altLang="zh-CN" sz="1000">
                  <a:latin typeface="Calibri" pitchFamily="34" charset="0"/>
                  <a:ea typeface="SimSun" pitchFamily="2" charset="-122"/>
                </a:rPr>
                <a:t>                    6                    1                    2                    3                    5                    7                    10                                        30           bln                bln               thn                 thn                thn               thn                thn                   thn	         thn</a:t>
              </a:r>
            </a:p>
            <a:p>
              <a:endParaRPr lang="en-US" sz="2000"/>
            </a:p>
          </p:txBody>
        </p:sp>
        <p:sp>
          <p:nvSpPr>
            <p:cNvPr id="20494" name="Text Box 9"/>
            <p:cNvSpPr txBox="1">
              <a:spLocks noChangeArrowheads="1"/>
            </p:cNvSpPr>
            <p:nvPr/>
          </p:nvSpPr>
          <p:spPr bwMode="auto">
            <a:xfrm>
              <a:off x="3073" y="3952"/>
              <a:ext cx="577" cy="2735"/>
            </a:xfrm>
            <a:prstGeom prst="rect">
              <a:avLst/>
            </a:prstGeom>
            <a:noFill/>
            <a:ln w="9525">
              <a:noFill/>
              <a:miter lim="800000"/>
              <a:headEnd/>
              <a:tailEnd/>
            </a:ln>
          </p:spPr>
          <p:txBody>
            <a:bodyPr/>
            <a:lstStyle/>
            <a:p>
              <a:pPr algn="r">
                <a:spcAft>
                  <a:spcPts val="1000"/>
                </a:spcAft>
              </a:pPr>
              <a:r>
                <a:rPr lang="en-US" altLang="zh-CN" sz="1000">
                  <a:latin typeface="Calibri" pitchFamily="34" charset="0"/>
                  <a:ea typeface="SimSun" pitchFamily="2" charset="-122"/>
                </a:rPr>
                <a:t>10</a:t>
              </a:r>
            </a:p>
            <a:p>
              <a:pPr algn="r">
                <a:spcAft>
                  <a:spcPts val="1000"/>
                </a:spcAft>
              </a:pPr>
              <a:endParaRPr lang="en-US" altLang="zh-CN" sz="1000">
                <a:latin typeface="Calibri" pitchFamily="34" charset="0"/>
                <a:ea typeface="SimSun" pitchFamily="2" charset="-122"/>
              </a:endParaRPr>
            </a:p>
            <a:p>
              <a:pPr algn="r">
                <a:spcAft>
                  <a:spcPts val="1000"/>
                </a:spcAft>
              </a:pPr>
              <a:r>
                <a:rPr lang="en-US" altLang="zh-CN" sz="1000">
                  <a:latin typeface="Calibri" pitchFamily="34" charset="0"/>
                  <a:ea typeface="SimSun" pitchFamily="2" charset="-122"/>
                </a:rPr>
                <a:t>9</a:t>
              </a:r>
            </a:p>
            <a:p>
              <a:pPr algn="r">
                <a:spcAft>
                  <a:spcPts val="1000"/>
                </a:spcAft>
              </a:pPr>
              <a:endParaRPr lang="en-US" altLang="zh-CN" sz="1000">
                <a:latin typeface="Calibri" pitchFamily="34" charset="0"/>
                <a:ea typeface="SimSun" pitchFamily="2" charset="-122"/>
              </a:endParaRPr>
            </a:p>
            <a:p>
              <a:pPr algn="r">
                <a:spcAft>
                  <a:spcPts val="1000"/>
                </a:spcAft>
              </a:pPr>
              <a:r>
                <a:rPr lang="en-US" altLang="zh-CN" sz="1000">
                  <a:latin typeface="Calibri" pitchFamily="34" charset="0"/>
                  <a:ea typeface="SimSun" pitchFamily="2" charset="-122"/>
                </a:rPr>
                <a:t>8</a:t>
              </a:r>
            </a:p>
            <a:p>
              <a:pPr>
                <a:spcAft>
                  <a:spcPts val="1000"/>
                </a:spcAft>
              </a:pPr>
              <a:endParaRPr lang="en-US" altLang="zh-CN" sz="1000">
                <a:latin typeface="Times New Roman" pitchFamily="18" charset="0"/>
                <a:ea typeface="SimSun" pitchFamily="2" charset="-122"/>
              </a:endParaRPr>
            </a:p>
            <a:p>
              <a:endParaRPr lang="en-US" sz="2000"/>
            </a:p>
          </p:txBody>
        </p:sp>
        <p:sp>
          <p:nvSpPr>
            <p:cNvPr id="20495" name="Line 10"/>
            <p:cNvSpPr>
              <a:spLocks noChangeShapeType="1"/>
            </p:cNvSpPr>
            <p:nvPr/>
          </p:nvSpPr>
          <p:spPr bwMode="auto">
            <a:xfrm>
              <a:off x="3650" y="4054"/>
              <a:ext cx="0" cy="2592"/>
            </a:xfrm>
            <a:prstGeom prst="line">
              <a:avLst/>
            </a:prstGeom>
            <a:noFill/>
            <a:ln w="9525">
              <a:solidFill>
                <a:srgbClr val="000000"/>
              </a:solidFill>
              <a:round/>
              <a:headEnd/>
              <a:tailEnd/>
            </a:ln>
          </p:spPr>
          <p:txBody>
            <a:bodyPr/>
            <a:lstStyle/>
            <a:p>
              <a:endParaRPr lang="en-US"/>
            </a:p>
          </p:txBody>
        </p:sp>
        <p:sp>
          <p:nvSpPr>
            <p:cNvPr id="20496" name="Line 11"/>
            <p:cNvSpPr>
              <a:spLocks noChangeShapeType="1"/>
            </p:cNvSpPr>
            <p:nvPr/>
          </p:nvSpPr>
          <p:spPr bwMode="auto">
            <a:xfrm>
              <a:off x="3659" y="6646"/>
              <a:ext cx="5616" cy="0"/>
            </a:xfrm>
            <a:prstGeom prst="line">
              <a:avLst/>
            </a:prstGeom>
            <a:noFill/>
            <a:ln w="9525">
              <a:solidFill>
                <a:srgbClr val="000000"/>
              </a:solidFill>
              <a:round/>
              <a:headEnd/>
              <a:tailEnd/>
            </a:ln>
          </p:spPr>
          <p:txBody>
            <a:bodyPr/>
            <a:lstStyle/>
            <a:p>
              <a:endParaRPr lang="en-US"/>
            </a:p>
          </p:txBody>
        </p:sp>
        <p:sp>
          <p:nvSpPr>
            <p:cNvPr id="20497" name="Freeform 12"/>
            <p:cNvSpPr>
              <a:spLocks/>
            </p:cNvSpPr>
            <p:nvPr/>
          </p:nvSpPr>
          <p:spPr bwMode="auto">
            <a:xfrm>
              <a:off x="3893" y="4674"/>
              <a:ext cx="4950" cy="954"/>
            </a:xfrm>
            <a:custGeom>
              <a:avLst/>
              <a:gdLst>
                <a:gd name="T0" fmla="*/ 0 w 4950"/>
                <a:gd name="T1" fmla="*/ 954 h 954"/>
                <a:gd name="T2" fmla="*/ 1782 w 4950"/>
                <a:gd name="T3" fmla="*/ 100 h 954"/>
                <a:gd name="T4" fmla="*/ 3299 w 4950"/>
                <a:gd name="T5" fmla="*/ 351 h 954"/>
                <a:gd name="T6" fmla="*/ 4950 w 4950"/>
                <a:gd name="T7" fmla="*/ 676 h 954"/>
                <a:gd name="T8" fmla="*/ 0 60000 65536"/>
                <a:gd name="T9" fmla="*/ 0 60000 65536"/>
                <a:gd name="T10" fmla="*/ 0 60000 65536"/>
                <a:gd name="T11" fmla="*/ 0 60000 65536"/>
                <a:gd name="T12" fmla="*/ 0 w 4950"/>
                <a:gd name="T13" fmla="*/ 0 h 954"/>
                <a:gd name="T14" fmla="*/ 4950 w 4950"/>
                <a:gd name="T15" fmla="*/ 954 h 954"/>
              </a:gdLst>
              <a:ahLst/>
              <a:cxnLst>
                <a:cxn ang="T8">
                  <a:pos x="T0" y="T1"/>
                </a:cxn>
                <a:cxn ang="T9">
                  <a:pos x="T2" y="T3"/>
                </a:cxn>
                <a:cxn ang="T10">
                  <a:pos x="T4" y="T5"/>
                </a:cxn>
                <a:cxn ang="T11">
                  <a:pos x="T6" y="T7"/>
                </a:cxn>
              </a:cxnLst>
              <a:rect l="T12" t="T13" r="T14" b="T15"/>
              <a:pathLst>
                <a:path w="4950" h="954">
                  <a:moveTo>
                    <a:pt x="0" y="954"/>
                  </a:moveTo>
                  <a:cubicBezTo>
                    <a:pt x="294" y="812"/>
                    <a:pt x="1232" y="200"/>
                    <a:pt x="1782" y="100"/>
                  </a:cubicBezTo>
                  <a:cubicBezTo>
                    <a:pt x="2332" y="0"/>
                    <a:pt x="2771" y="255"/>
                    <a:pt x="3299" y="351"/>
                  </a:cubicBezTo>
                  <a:cubicBezTo>
                    <a:pt x="3827" y="447"/>
                    <a:pt x="4606" y="608"/>
                    <a:pt x="4950" y="676"/>
                  </a:cubicBezTo>
                </a:path>
              </a:pathLst>
            </a:custGeom>
            <a:noFill/>
            <a:ln w="9525">
              <a:solidFill>
                <a:srgbClr val="000000"/>
              </a:solidFill>
              <a:round/>
              <a:headEnd/>
              <a:tailEnd/>
            </a:ln>
          </p:spPr>
          <p:txBody>
            <a:bodyPr/>
            <a:lstStyle/>
            <a:p>
              <a:endParaRPr lang="id-ID"/>
            </a:p>
          </p:txBody>
        </p:sp>
        <p:sp>
          <p:nvSpPr>
            <p:cNvPr id="20498" name="Freeform 13"/>
            <p:cNvSpPr>
              <a:spLocks/>
            </p:cNvSpPr>
            <p:nvPr/>
          </p:nvSpPr>
          <p:spPr bwMode="auto">
            <a:xfrm>
              <a:off x="3947" y="5326"/>
              <a:ext cx="4896" cy="600"/>
            </a:xfrm>
            <a:custGeom>
              <a:avLst/>
              <a:gdLst>
                <a:gd name="T0" fmla="*/ 0 w 4896"/>
                <a:gd name="T1" fmla="*/ 24 h 600"/>
                <a:gd name="T2" fmla="*/ 576 w 4896"/>
                <a:gd name="T3" fmla="*/ 168 h 600"/>
                <a:gd name="T4" fmla="*/ 1296 w 4896"/>
                <a:gd name="T5" fmla="*/ 24 h 600"/>
                <a:gd name="T6" fmla="*/ 2880 w 4896"/>
                <a:gd name="T7" fmla="*/ 312 h 600"/>
                <a:gd name="T8" fmla="*/ 3312 w 4896"/>
                <a:gd name="T9" fmla="*/ 312 h 600"/>
                <a:gd name="T10" fmla="*/ 4896 w 4896"/>
                <a:gd name="T11" fmla="*/ 600 h 600"/>
                <a:gd name="T12" fmla="*/ 0 60000 65536"/>
                <a:gd name="T13" fmla="*/ 0 60000 65536"/>
                <a:gd name="T14" fmla="*/ 0 60000 65536"/>
                <a:gd name="T15" fmla="*/ 0 60000 65536"/>
                <a:gd name="T16" fmla="*/ 0 60000 65536"/>
                <a:gd name="T17" fmla="*/ 0 60000 65536"/>
                <a:gd name="T18" fmla="*/ 0 w 4896"/>
                <a:gd name="T19" fmla="*/ 0 h 600"/>
                <a:gd name="T20" fmla="*/ 4896 w 4896"/>
                <a:gd name="T21" fmla="*/ 600 h 600"/>
              </a:gdLst>
              <a:ahLst/>
              <a:cxnLst>
                <a:cxn ang="T12">
                  <a:pos x="T0" y="T1"/>
                </a:cxn>
                <a:cxn ang="T13">
                  <a:pos x="T2" y="T3"/>
                </a:cxn>
                <a:cxn ang="T14">
                  <a:pos x="T4" y="T5"/>
                </a:cxn>
                <a:cxn ang="T15">
                  <a:pos x="T6" y="T7"/>
                </a:cxn>
                <a:cxn ang="T16">
                  <a:pos x="T8" y="T9"/>
                </a:cxn>
                <a:cxn ang="T17">
                  <a:pos x="T10" y="T11"/>
                </a:cxn>
              </a:cxnLst>
              <a:rect l="T18" t="T19" r="T20" b="T21"/>
              <a:pathLst>
                <a:path w="4896" h="600">
                  <a:moveTo>
                    <a:pt x="0" y="24"/>
                  </a:moveTo>
                  <a:cubicBezTo>
                    <a:pt x="180" y="96"/>
                    <a:pt x="360" y="168"/>
                    <a:pt x="576" y="168"/>
                  </a:cubicBezTo>
                  <a:cubicBezTo>
                    <a:pt x="792" y="168"/>
                    <a:pt x="912" y="0"/>
                    <a:pt x="1296" y="24"/>
                  </a:cubicBezTo>
                  <a:cubicBezTo>
                    <a:pt x="1680" y="48"/>
                    <a:pt x="2544" y="264"/>
                    <a:pt x="2880" y="312"/>
                  </a:cubicBezTo>
                  <a:cubicBezTo>
                    <a:pt x="3216" y="360"/>
                    <a:pt x="2976" y="264"/>
                    <a:pt x="3312" y="312"/>
                  </a:cubicBezTo>
                  <a:cubicBezTo>
                    <a:pt x="3648" y="360"/>
                    <a:pt x="4632" y="552"/>
                    <a:pt x="4896" y="600"/>
                  </a:cubicBezTo>
                </a:path>
              </a:pathLst>
            </a:custGeom>
            <a:noFill/>
            <a:ln w="9525" cap="rnd">
              <a:solidFill>
                <a:srgbClr val="000000"/>
              </a:solidFill>
              <a:prstDash val="sysDot"/>
              <a:round/>
              <a:headEnd/>
              <a:tailEnd/>
            </a:ln>
          </p:spPr>
          <p:txBody>
            <a:bodyPr/>
            <a:lstStyle/>
            <a:p>
              <a:endParaRPr lang="id-ID"/>
            </a:p>
          </p:txBody>
        </p:sp>
        <p:sp>
          <p:nvSpPr>
            <p:cNvPr id="20499" name="Freeform 14"/>
            <p:cNvSpPr>
              <a:spLocks/>
            </p:cNvSpPr>
            <p:nvPr/>
          </p:nvSpPr>
          <p:spPr bwMode="auto">
            <a:xfrm>
              <a:off x="3923" y="5926"/>
              <a:ext cx="4776" cy="477"/>
            </a:xfrm>
            <a:custGeom>
              <a:avLst/>
              <a:gdLst>
                <a:gd name="T0" fmla="*/ 24 w 4776"/>
                <a:gd name="T1" fmla="*/ 0 h 477"/>
                <a:gd name="T2" fmla="*/ 456 w 4776"/>
                <a:gd name="T3" fmla="*/ 144 h 477"/>
                <a:gd name="T4" fmla="*/ 1193 w 4776"/>
                <a:gd name="T5" fmla="*/ 70 h 477"/>
                <a:gd name="T6" fmla="*/ 2904 w 4776"/>
                <a:gd name="T7" fmla="*/ 432 h 477"/>
                <a:gd name="T8" fmla="*/ 3453 w 4776"/>
                <a:gd name="T9" fmla="*/ 338 h 477"/>
                <a:gd name="T10" fmla="*/ 4776 w 4776"/>
                <a:gd name="T11" fmla="*/ 432 h 477"/>
                <a:gd name="T12" fmla="*/ 0 60000 65536"/>
                <a:gd name="T13" fmla="*/ 0 60000 65536"/>
                <a:gd name="T14" fmla="*/ 0 60000 65536"/>
                <a:gd name="T15" fmla="*/ 0 60000 65536"/>
                <a:gd name="T16" fmla="*/ 0 60000 65536"/>
                <a:gd name="T17" fmla="*/ 0 60000 65536"/>
                <a:gd name="T18" fmla="*/ 0 w 4776"/>
                <a:gd name="T19" fmla="*/ 0 h 477"/>
                <a:gd name="T20" fmla="*/ 4776 w 4776"/>
                <a:gd name="T21" fmla="*/ 477 h 477"/>
              </a:gdLst>
              <a:ahLst/>
              <a:cxnLst>
                <a:cxn ang="T12">
                  <a:pos x="T0" y="T1"/>
                </a:cxn>
                <a:cxn ang="T13">
                  <a:pos x="T2" y="T3"/>
                </a:cxn>
                <a:cxn ang="T14">
                  <a:pos x="T4" y="T5"/>
                </a:cxn>
                <a:cxn ang="T15">
                  <a:pos x="T6" y="T7"/>
                </a:cxn>
                <a:cxn ang="T16">
                  <a:pos x="T8" y="T9"/>
                </a:cxn>
                <a:cxn ang="T17">
                  <a:pos x="T10" y="T11"/>
                </a:cxn>
              </a:cxnLst>
              <a:rect l="T18" t="T19" r="T20" b="T21"/>
              <a:pathLst>
                <a:path w="4776" h="477">
                  <a:moveTo>
                    <a:pt x="24" y="0"/>
                  </a:moveTo>
                  <a:cubicBezTo>
                    <a:pt x="0" y="36"/>
                    <a:pt x="261" y="132"/>
                    <a:pt x="456" y="144"/>
                  </a:cubicBezTo>
                  <a:cubicBezTo>
                    <a:pt x="651" y="156"/>
                    <a:pt x="785" y="22"/>
                    <a:pt x="1193" y="70"/>
                  </a:cubicBezTo>
                  <a:cubicBezTo>
                    <a:pt x="1601" y="118"/>
                    <a:pt x="2527" y="387"/>
                    <a:pt x="2904" y="432"/>
                  </a:cubicBezTo>
                  <a:cubicBezTo>
                    <a:pt x="3281" y="477"/>
                    <a:pt x="3141" y="338"/>
                    <a:pt x="3453" y="338"/>
                  </a:cubicBezTo>
                  <a:cubicBezTo>
                    <a:pt x="3765" y="338"/>
                    <a:pt x="4501" y="413"/>
                    <a:pt x="4776" y="432"/>
                  </a:cubicBezTo>
                </a:path>
              </a:pathLst>
            </a:custGeom>
            <a:noFill/>
            <a:ln w="9525">
              <a:solidFill>
                <a:srgbClr val="000000"/>
              </a:solidFill>
              <a:prstDash val="lgDashDotDot"/>
              <a:round/>
              <a:headEnd/>
              <a:tailEnd/>
            </a:ln>
          </p:spPr>
          <p:txBody>
            <a:bodyPr/>
            <a:lstStyle/>
            <a:p>
              <a:endParaRPr lang="id-ID"/>
            </a:p>
          </p:txBody>
        </p:sp>
      </p:grpSp>
      <p:sp>
        <p:nvSpPr>
          <p:cNvPr id="20485" name="Rectangle 15"/>
          <p:cNvSpPr>
            <a:spLocks noChangeArrowheads="1"/>
          </p:cNvSpPr>
          <p:nvPr/>
        </p:nvSpPr>
        <p:spPr bwMode="auto">
          <a:xfrm>
            <a:off x="357188" y="5143500"/>
            <a:ext cx="8542337" cy="292100"/>
          </a:xfrm>
          <a:prstGeom prst="rect">
            <a:avLst/>
          </a:prstGeom>
          <a:noFill/>
          <a:ln w="9525">
            <a:noFill/>
            <a:miter lim="800000"/>
            <a:headEnd/>
            <a:tailEnd/>
          </a:ln>
        </p:spPr>
        <p:txBody>
          <a:bodyPr wrap="none" anchor="ctr">
            <a:spAutoFit/>
          </a:bodyPr>
          <a:lstStyle/>
          <a:p>
            <a:pPr eaLnBrk="0" hangingPunct="0"/>
            <a:r>
              <a:rPr lang="en-US" sz="1300">
                <a:latin typeface="Helvetica LT Light" pitchFamily="2" charset="0"/>
                <a:ea typeface="MS Mincho" pitchFamily="49" charset="-128"/>
              </a:rPr>
              <a:t>Sumber: Charles P.Jones, </a:t>
            </a:r>
            <a:r>
              <a:rPr lang="en-US" sz="1300" i="1">
                <a:latin typeface="Helvetica LT Light" pitchFamily="2" charset="0"/>
                <a:ea typeface="MS Mincho" pitchFamily="49" charset="-128"/>
              </a:rPr>
              <a:t>Investments:Analysis and Management</a:t>
            </a:r>
            <a:r>
              <a:rPr lang="en-US" sz="1300">
                <a:latin typeface="Helvetica LT Light" pitchFamily="2" charset="0"/>
                <a:ea typeface="MS Mincho" pitchFamily="49" charset="-128"/>
              </a:rPr>
              <a:t>, 6</a:t>
            </a:r>
            <a:r>
              <a:rPr lang="en-US" sz="1300" baseline="30000">
                <a:latin typeface="Helvetica LT Light" pitchFamily="2" charset="0"/>
                <a:ea typeface="MS Mincho" pitchFamily="49" charset="-128"/>
              </a:rPr>
              <a:t>th</a:t>
            </a:r>
            <a:r>
              <a:rPr lang="en-US" sz="1300">
                <a:latin typeface="Helvetica LT Light" pitchFamily="2" charset="0"/>
                <a:ea typeface="MS Mincho" pitchFamily="49" charset="-128"/>
              </a:rPr>
              <a:t> edition, John Wiley &amp; Sons, 1998, hal 323.</a:t>
            </a:r>
            <a:endParaRPr lang="en-US" sz="1300">
              <a:latin typeface="Helvetica LT Light" pitchFamily="2" charset="0"/>
            </a:endParaRPr>
          </a:p>
        </p:txBody>
      </p:sp>
      <p:sp>
        <p:nvSpPr>
          <p:cNvPr id="20486" name="Content Placeholder 2"/>
          <p:cNvSpPr>
            <a:spLocks noGrp="1"/>
          </p:cNvSpPr>
          <p:nvPr>
            <p:ph sz="quarter" idx="1"/>
          </p:nvPr>
        </p:nvSpPr>
        <p:spPr>
          <a:xfrm>
            <a:off x="500063" y="1428750"/>
            <a:ext cx="7358062" cy="542925"/>
          </a:xfrm>
        </p:spPr>
        <p:txBody>
          <a:bodyPr/>
          <a:lstStyle/>
          <a:p>
            <a:pPr>
              <a:buClr>
                <a:srgbClr val="6C6C6C"/>
              </a:buClr>
            </a:pPr>
            <a:r>
              <a:rPr lang="en-US" sz="2800" smtClean="0">
                <a:latin typeface="Trebuchet MS" pitchFamily="34" charset="0"/>
              </a:rPr>
              <a:t>Kurva </a:t>
            </a:r>
            <a:r>
              <a:rPr lang="en-US" sz="2800" i="1" smtClean="0">
                <a:latin typeface="Trebuchet MS" pitchFamily="34" charset="0"/>
              </a:rPr>
              <a:t>yield </a:t>
            </a:r>
            <a:r>
              <a:rPr lang="en-US" sz="2800" smtClean="0">
                <a:latin typeface="Trebuchet MS" pitchFamily="34" charset="0"/>
              </a:rPr>
              <a:t> pada berbagai waktu di A.S.:</a:t>
            </a:r>
          </a:p>
          <a:p>
            <a:endParaRPr lang="en-US" sz="2800" i="1" smtClean="0">
              <a:latin typeface="Trebuchet MS" pitchFamily="34" charset="0"/>
            </a:endParaRPr>
          </a:p>
          <a:p>
            <a:endParaRPr lang="en-US" sz="2800" smtClean="0">
              <a:latin typeface="Trebuchet MS" pitchFamily="34" charset="0"/>
            </a:endParaRPr>
          </a:p>
        </p:txBody>
      </p:sp>
      <p:sp>
        <p:nvSpPr>
          <p:cNvPr id="20487" name="Title 1"/>
          <p:cNvSpPr txBox="1">
            <a:spLocks/>
          </p:cNvSpPr>
          <p:nvPr/>
        </p:nvSpPr>
        <p:spPr bwMode="auto">
          <a:xfrm>
            <a:off x="7924800" y="1262063"/>
            <a:ext cx="663575" cy="261937"/>
          </a:xfrm>
          <a:prstGeom prst="rect">
            <a:avLst/>
          </a:prstGeom>
          <a:noFill/>
          <a:ln w="9525">
            <a:noFill/>
            <a:miter lim="800000"/>
            <a:headEnd/>
            <a:tailEnd/>
          </a:ln>
        </p:spPr>
        <p:txBody>
          <a:bodyPr anchor="ctr"/>
          <a:lstStyle/>
          <a:p>
            <a:pPr eaLnBrk="0" hangingPunct="0"/>
            <a:r>
              <a:rPr lang="en-US">
                <a:solidFill>
                  <a:schemeClr val="bg1"/>
                </a:solidFill>
                <a:latin typeface="Trebuchet MS" pitchFamily="34" charset="0"/>
              </a:rPr>
              <a:t>5/31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Title 1"/>
          <p:cNvSpPr>
            <a:spLocks noGrp="1"/>
          </p:cNvSpPr>
          <p:nvPr>
            <p:ph type="title"/>
          </p:nvPr>
        </p:nvSpPr>
        <p:spPr>
          <a:xfrm>
            <a:off x="612775" y="228600"/>
            <a:ext cx="8153400" cy="990600"/>
          </a:xfrm>
        </p:spPr>
        <p:txBody>
          <a:bodyPr/>
          <a:lstStyle/>
          <a:p>
            <a:r>
              <a:rPr lang="en-US" sz="3600" b="1" smtClean="0">
                <a:solidFill>
                  <a:srgbClr val="807F50"/>
                </a:solidFill>
                <a:latin typeface="Trebuchet MS" pitchFamily="34" charset="0"/>
              </a:rPr>
              <a:t> CONTOH KURVA </a:t>
            </a:r>
            <a:r>
              <a:rPr lang="en-US" sz="3600" b="1" i="1" smtClean="0">
                <a:solidFill>
                  <a:srgbClr val="807F50"/>
                </a:solidFill>
                <a:latin typeface="Trebuchet MS" pitchFamily="34" charset="0"/>
              </a:rPr>
              <a:t>YIELD </a:t>
            </a:r>
            <a:r>
              <a:rPr lang="en-US" sz="3600" b="1" smtClean="0">
                <a:solidFill>
                  <a:srgbClr val="807F50"/>
                </a:solidFill>
                <a:latin typeface="Trebuchet MS" pitchFamily="34" charset="0"/>
              </a:rPr>
              <a:t>UNTUK SEKURITAS PEMERINTAH INDONESIA</a:t>
            </a:r>
          </a:p>
        </p:txBody>
      </p:sp>
      <p:sp>
        <p:nvSpPr>
          <p:cNvPr id="10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026" name="Object 1"/>
          <p:cNvGraphicFramePr>
            <a:graphicFrameLocks noChangeAspect="1"/>
          </p:cNvGraphicFramePr>
          <p:nvPr/>
        </p:nvGraphicFramePr>
        <p:xfrm>
          <a:off x="476250" y="1685925"/>
          <a:ext cx="7615238" cy="4486275"/>
        </p:xfrm>
        <a:graphic>
          <a:graphicData uri="http://schemas.openxmlformats.org/presentationml/2006/ole">
            <p:oleObj spid="_x0000_s1026" name="Worksheet" r:id="rId3" imgW="6477000" imgH="3848100" progId="Excel.Sheet.8">
              <p:embed/>
            </p:oleObj>
          </a:graphicData>
        </a:graphic>
      </p:graphicFrame>
      <p:sp>
        <p:nvSpPr>
          <p:cNvPr id="1029" name="Rectangle 3"/>
          <p:cNvSpPr>
            <a:spLocks noChangeArrowheads="1"/>
          </p:cNvSpPr>
          <p:nvPr/>
        </p:nvSpPr>
        <p:spPr bwMode="auto">
          <a:xfrm>
            <a:off x="1000125" y="6248400"/>
            <a:ext cx="2786063" cy="646113"/>
          </a:xfrm>
          <a:prstGeom prst="rect">
            <a:avLst/>
          </a:prstGeom>
          <a:noFill/>
          <a:ln w="9525">
            <a:noFill/>
            <a:miter lim="800000"/>
            <a:headEnd/>
            <a:tailEnd/>
          </a:ln>
        </p:spPr>
        <p:txBody>
          <a:bodyPr anchor="ctr">
            <a:spAutoFit/>
          </a:bodyPr>
          <a:lstStyle/>
          <a:p>
            <a:pPr eaLnBrk="0" hangingPunct="0"/>
            <a:r>
              <a:rPr lang="en-US" sz="1800">
                <a:latin typeface="Tw Cen MT" pitchFamily="34" charset="0"/>
                <a:ea typeface="MS Mincho" pitchFamily="49" charset="-128"/>
              </a:rPr>
              <a:t>Sumber: Harian Kompas</a:t>
            </a:r>
            <a:endParaRPr lang="en-US" sz="1800">
              <a:latin typeface="Tw Cen MT" pitchFamily="34" charset="0"/>
            </a:endParaRPr>
          </a:p>
          <a:p>
            <a:pPr eaLnBrk="0" hangingPunct="0"/>
            <a:endParaRPr lang="en-US" sz="1800">
              <a:latin typeface="Tw Cen MT" pitchFamily="34" charset="0"/>
            </a:endParaRPr>
          </a:p>
        </p:txBody>
      </p:sp>
      <p:sp>
        <p:nvSpPr>
          <p:cNvPr id="1030" name="Title 1"/>
          <p:cNvSpPr txBox="1">
            <a:spLocks/>
          </p:cNvSpPr>
          <p:nvPr/>
        </p:nvSpPr>
        <p:spPr bwMode="auto">
          <a:xfrm>
            <a:off x="7924800" y="1262063"/>
            <a:ext cx="663575" cy="261937"/>
          </a:xfrm>
          <a:prstGeom prst="rect">
            <a:avLst/>
          </a:prstGeom>
          <a:noFill/>
          <a:ln w="9525">
            <a:noFill/>
            <a:miter lim="800000"/>
            <a:headEnd/>
            <a:tailEnd/>
          </a:ln>
        </p:spPr>
        <p:txBody>
          <a:bodyPr anchor="ctr"/>
          <a:lstStyle/>
          <a:p>
            <a:pPr eaLnBrk="0" hangingPunct="0"/>
            <a:r>
              <a:rPr lang="en-US">
                <a:solidFill>
                  <a:schemeClr val="bg1"/>
                </a:solidFill>
                <a:latin typeface="Trebuchet MS" pitchFamily="34" charset="0"/>
              </a:rPr>
              <a:t>6/31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lstStyle/>
          <a:p>
            <a:r>
              <a:rPr lang="en-US" b="1" smtClean="0">
                <a:solidFill>
                  <a:srgbClr val="807F50"/>
                </a:solidFill>
                <a:latin typeface="Trebuchet MS" pitchFamily="34" charset="0"/>
              </a:rPr>
              <a:t>STRUKTUR TINGKAT BUNGA</a:t>
            </a:r>
          </a:p>
        </p:txBody>
      </p:sp>
      <p:sp>
        <p:nvSpPr>
          <p:cNvPr id="21507" name="Content Placeholder 2"/>
          <p:cNvSpPr>
            <a:spLocks noGrp="1"/>
          </p:cNvSpPr>
          <p:nvPr>
            <p:ph sz="quarter" idx="1"/>
          </p:nvPr>
        </p:nvSpPr>
        <p:spPr>
          <a:xfrm>
            <a:off x="533400" y="2662238"/>
            <a:ext cx="8001000" cy="1757362"/>
          </a:xfrm>
        </p:spPr>
        <p:txBody>
          <a:bodyPr/>
          <a:lstStyle/>
          <a:p>
            <a:pPr>
              <a:buClr>
                <a:srgbClr val="6C6C6C"/>
              </a:buClr>
            </a:pPr>
            <a:r>
              <a:rPr lang="en-US" sz="3200" smtClean="0">
                <a:latin typeface="Trebuchet MS" pitchFamily="34" charset="0"/>
              </a:rPr>
              <a:t>Dari grafik sebelumnya, kurva </a:t>
            </a:r>
            <a:r>
              <a:rPr lang="en-US" sz="3200" i="1" smtClean="0">
                <a:latin typeface="Trebuchet MS" pitchFamily="34" charset="0"/>
              </a:rPr>
              <a:t>yield </a:t>
            </a:r>
            <a:r>
              <a:rPr lang="en-US" sz="3200" smtClean="0">
                <a:latin typeface="Trebuchet MS" pitchFamily="34" charset="0"/>
              </a:rPr>
              <a:t>berubah setiap saat, tergantung dari maturitas obligasi tersebut.</a:t>
            </a:r>
          </a:p>
        </p:txBody>
      </p:sp>
      <p:sp>
        <p:nvSpPr>
          <p:cNvPr id="21508" name="Title 1"/>
          <p:cNvSpPr txBox="1">
            <a:spLocks/>
          </p:cNvSpPr>
          <p:nvPr/>
        </p:nvSpPr>
        <p:spPr bwMode="auto">
          <a:xfrm>
            <a:off x="7924800" y="1262063"/>
            <a:ext cx="663575" cy="261937"/>
          </a:xfrm>
          <a:prstGeom prst="rect">
            <a:avLst/>
          </a:prstGeom>
          <a:noFill/>
          <a:ln w="9525">
            <a:noFill/>
            <a:miter lim="800000"/>
            <a:headEnd/>
            <a:tailEnd/>
          </a:ln>
        </p:spPr>
        <p:txBody>
          <a:bodyPr anchor="ctr"/>
          <a:lstStyle/>
          <a:p>
            <a:pPr eaLnBrk="0" hangingPunct="0"/>
            <a:r>
              <a:rPr lang="en-US">
                <a:solidFill>
                  <a:schemeClr val="bg1"/>
                </a:solidFill>
                <a:latin typeface="Trebuchet MS" pitchFamily="34" charset="0"/>
              </a:rPr>
              <a:t>7/31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en-US" b="1" smtClean="0">
                <a:solidFill>
                  <a:srgbClr val="807F50"/>
                </a:solidFill>
                <a:latin typeface="Trebuchet MS" pitchFamily="34" charset="0"/>
              </a:rPr>
              <a:t>STRUKTUR TINGKAT BUNGA</a:t>
            </a:r>
          </a:p>
        </p:txBody>
      </p:sp>
      <p:sp>
        <p:nvSpPr>
          <p:cNvPr id="22531" name="Content Placeholder 2"/>
          <p:cNvSpPr>
            <a:spLocks noGrp="1"/>
          </p:cNvSpPr>
          <p:nvPr>
            <p:ph sz="quarter" idx="1"/>
          </p:nvPr>
        </p:nvSpPr>
        <p:spPr>
          <a:xfrm>
            <a:off x="612775" y="1600200"/>
            <a:ext cx="8153400" cy="4495800"/>
          </a:xfrm>
        </p:spPr>
        <p:txBody>
          <a:bodyPr/>
          <a:lstStyle/>
          <a:p>
            <a:pPr>
              <a:buClr>
                <a:srgbClr val="6C6C6C"/>
              </a:buClr>
            </a:pPr>
            <a:r>
              <a:rPr lang="en-US" sz="2800" smtClean="0">
                <a:latin typeface="Trebuchet MS" pitchFamily="34" charset="0"/>
              </a:rPr>
              <a:t>Untuk menjelaskan besarnya </a:t>
            </a:r>
            <a:r>
              <a:rPr lang="en-US" sz="2800" i="1" smtClean="0">
                <a:latin typeface="Trebuchet MS" pitchFamily="34" charset="0"/>
              </a:rPr>
              <a:t>slope </a:t>
            </a:r>
            <a:r>
              <a:rPr lang="en-US" sz="2800" smtClean="0">
                <a:latin typeface="Trebuchet MS" pitchFamily="34" charset="0"/>
              </a:rPr>
              <a:t>dan perubahan yang terjadi pada kurva hasil tersebut dapat digunakn tiga teori struktur tingkat bunga, yaitu: </a:t>
            </a:r>
          </a:p>
          <a:p>
            <a:pPr marL="777875" lvl="1" indent="-457200">
              <a:buClr>
                <a:srgbClr val="6C6C6C"/>
              </a:buClr>
              <a:buFont typeface="Tw Cen MT" pitchFamily="34" charset="0"/>
              <a:buAutoNum type="arabicPeriod"/>
            </a:pPr>
            <a:r>
              <a:rPr lang="en-US" sz="2800" smtClean="0">
                <a:latin typeface="Trebuchet MS" pitchFamily="34" charset="0"/>
              </a:rPr>
              <a:t>teori harapan (</a:t>
            </a:r>
            <a:r>
              <a:rPr lang="en-US" sz="2800" i="1" smtClean="0">
                <a:latin typeface="Trebuchet MS" pitchFamily="34" charset="0"/>
              </a:rPr>
              <a:t>expectation theory</a:t>
            </a:r>
            <a:r>
              <a:rPr lang="en-US" sz="2800" smtClean="0">
                <a:latin typeface="Trebuchet MS" pitchFamily="34" charset="0"/>
              </a:rPr>
              <a:t>), </a:t>
            </a:r>
          </a:p>
          <a:p>
            <a:pPr marL="777875" lvl="1" indent="-457200">
              <a:buClr>
                <a:srgbClr val="6C6C6C"/>
              </a:buClr>
              <a:buFont typeface="Tw Cen MT" pitchFamily="34" charset="0"/>
              <a:buAutoNum type="arabicPeriod"/>
            </a:pPr>
            <a:r>
              <a:rPr lang="en-US" sz="2800" smtClean="0">
                <a:latin typeface="Trebuchet MS" pitchFamily="34" charset="0"/>
              </a:rPr>
              <a:t>teori preferensi likuiditas (</a:t>
            </a:r>
            <a:r>
              <a:rPr lang="en-US" sz="2800" i="1" smtClean="0">
                <a:latin typeface="Trebuchet MS" pitchFamily="34" charset="0"/>
              </a:rPr>
              <a:t>liquidity preference theory</a:t>
            </a:r>
            <a:r>
              <a:rPr lang="en-US" sz="2800" smtClean="0">
                <a:latin typeface="Trebuchet MS" pitchFamily="34" charset="0"/>
              </a:rPr>
              <a:t>), </a:t>
            </a:r>
          </a:p>
          <a:p>
            <a:pPr marL="777875" lvl="1" indent="-457200">
              <a:buClr>
                <a:srgbClr val="6C6C6C"/>
              </a:buClr>
              <a:buFont typeface="Tw Cen MT" pitchFamily="34" charset="0"/>
              <a:buAutoNum type="arabicPeriod"/>
            </a:pPr>
            <a:r>
              <a:rPr lang="en-US" sz="2800" smtClean="0">
                <a:latin typeface="Trebuchet MS" pitchFamily="34" charset="0"/>
              </a:rPr>
              <a:t>teori preferensi habitat (</a:t>
            </a:r>
            <a:r>
              <a:rPr lang="en-US" sz="2800" i="1" smtClean="0">
                <a:latin typeface="Trebuchet MS" pitchFamily="34" charset="0"/>
              </a:rPr>
              <a:t>preference habitat theory</a:t>
            </a:r>
            <a:r>
              <a:rPr lang="en-US" sz="2800" smtClean="0">
                <a:latin typeface="Trebuchet MS" pitchFamily="34" charset="0"/>
              </a:rPr>
              <a:t>).</a:t>
            </a:r>
          </a:p>
          <a:p>
            <a:endParaRPr lang="en-US" sz="2800" smtClean="0">
              <a:latin typeface="Trebuchet MS" pitchFamily="34" charset="0"/>
            </a:endParaRPr>
          </a:p>
        </p:txBody>
      </p:sp>
      <p:sp>
        <p:nvSpPr>
          <p:cNvPr id="22532" name="Title 1"/>
          <p:cNvSpPr txBox="1">
            <a:spLocks/>
          </p:cNvSpPr>
          <p:nvPr/>
        </p:nvSpPr>
        <p:spPr bwMode="auto">
          <a:xfrm>
            <a:off x="7924800" y="1262063"/>
            <a:ext cx="663575" cy="261937"/>
          </a:xfrm>
          <a:prstGeom prst="rect">
            <a:avLst/>
          </a:prstGeom>
          <a:noFill/>
          <a:ln w="9525">
            <a:noFill/>
            <a:miter lim="800000"/>
            <a:headEnd/>
            <a:tailEnd/>
          </a:ln>
        </p:spPr>
        <p:txBody>
          <a:bodyPr anchor="ctr"/>
          <a:lstStyle/>
          <a:p>
            <a:pPr eaLnBrk="0" hangingPunct="0"/>
            <a:r>
              <a:rPr lang="en-US">
                <a:solidFill>
                  <a:schemeClr val="bg1"/>
                </a:solidFill>
                <a:latin typeface="Trebuchet MS" pitchFamily="34" charset="0"/>
              </a:rPr>
              <a:t>8/31</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3567</TotalTime>
  <Words>1224</Words>
  <Application>Microsoft Office PowerPoint</Application>
  <PresentationFormat>On-screen Show (4:3)</PresentationFormat>
  <Paragraphs>166</Paragraphs>
  <Slides>32</Slides>
  <Notes>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48" baseType="lpstr">
      <vt:lpstr>Arial</vt:lpstr>
      <vt:lpstr>Tw Cen MT</vt:lpstr>
      <vt:lpstr>MS PGothic</vt:lpstr>
      <vt:lpstr>Wingdings</vt:lpstr>
      <vt:lpstr>Wingdings 2</vt:lpstr>
      <vt:lpstr>Calibri</vt:lpstr>
      <vt:lpstr>Trebuchet MS</vt:lpstr>
      <vt:lpstr>MS Mincho</vt:lpstr>
      <vt:lpstr>HGPｺﾞｼｯｸE</vt:lpstr>
      <vt:lpstr>SimSun</vt:lpstr>
      <vt:lpstr>Times New Roman</vt:lpstr>
      <vt:lpstr>Helvetica LT Light</vt:lpstr>
      <vt:lpstr>Median</vt:lpstr>
      <vt:lpstr>Microsoft Excel 97 - 2004 Worksheet</vt:lpstr>
      <vt:lpstr>Microsoft Equation</vt:lpstr>
      <vt:lpstr>Microsoft Equation 3.0</vt:lpstr>
      <vt:lpstr>Slide 1</vt:lpstr>
      <vt:lpstr>OVERVIEW</vt:lpstr>
      <vt:lpstr>TOPIK PEMBAHASAN</vt:lpstr>
      <vt:lpstr>PEMAHAMAN MENGENAI PASAR OBLIGASI</vt:lpstr>
      <vt:lpstr>STRUKTUR TINGKAT BUNGA</vt:lpstr>
      <vt:lpstr>STRUKTUR TINGKAT BUNGA</vt:lpstr>
      <vt:lpstr> CONTOH KURVA YIELD UNTUK SEKURITAS PEMERINTAH INDONESIA</vt:lpstr>
      <vt:lpstr>STRUKTUR TINGKAT BUNGA</vt:lpstr>
      <vt:lpstr>STRUKTUR TINGKAT BUNGA</vt:lpstr>
      <vt:lpstr>1. TEORI HARAPAN</vt:lpstr>
      <vt:lpstr>1. TEORI HARAPAN</vt:lpstr>
      <vt:lpstr>1. TEORI HARAPAN</vt:lpstr>
      <vt:lpstr>CONTOH: PERHITUNGAN TEORI HARAPAN</vt:lpstr>
      <vt:lpstr>CONTOH: PERHITUNGAN TEORI HARAPAN</vt:lpstr>
      <vt:lpstr>2. TEORI PREFERENSI LIKUIDITAS               (LIQUIDITY PREFERENCE THEORY)</vt:lpstr>
      <vt:lpstr>2. TEORI PREFERENSI LIKUIDITAS               (LIQUIDITY PREFERENCE THEORY)</vt:lpstr>
      <vt:lpstr>3. TEORI PREFERENSI HABITAT      (PREFERRED HABITAT THEORY)</vt:lpstr>
      <vt:lpstr>STRUKTUR RISIKO TINGKAT BUNGA</vt:lpstr>
      <vt:lpstr>FAKTOR-FAKTOR YANG MEMPENGARUHI YIELD SPREAD</vt:lpstr>
      <vt:lpstr>FAKTOR-FAKTOR YANG MEMPENGARUHI YIELD SPREAD</vt:lpstr>
      <vt:lpstr>FAKTOR-FAKTOR YANG MEMPENGARUHI YIELD SPREAD</vt:lpstr>
      <vt:lpstr> STRATEGI PENGELOLAAN OBLIGASI</vt:lpstr>
      <vt:lpstr> STRATEGI PENGELOLAAN OBLIGASI</vt:lpstr>
      <vt:lpstr> STRATEGI PENGELOLAAN OBLIGASI</vt:lpstr>
      <vt:lpstr> STRATEGI PENGELOLAAN OBLIGASI</vt:lpstr>
      <vt:lpstr>STRATEGI PENDEKATAN PASIF</vt:lpstr>
      <vt:lpstr>STRATEGI PENDEKATAN PASIF</vt:lpstr>
      <vt:lpstr>STRATEGI IMUNISASI</vt:lpstr>
      <vt:lpstr>STRATEGI IMUNISASI</vt:lpstr>
      <vt:lpstr>STRATEGI PENGELOLAAN OBLIGASI</vt:lpstr>
      <vt:lpstr>STRATEGI PENDEKATAN AKTIF</vt:lpstr>
      <vt:lpstr>STRATEGI PENDEKATAN AKTIF</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Frendy</dc:creator>
  <cp:lastModifiedBy>Subur Harahap</cp:lastModifiedBy>
  <cp:revision>369</cp:revision>
  <dcterms:created xsi:type="dcterms:W3CDTF">2009-12-16T23:38:31Z</dcterms:created>
  <dcterms:modified xsi:type="dcterms:W3CDTF">2014-09-24T05:40:03Z</dcterms:modified>
</cp:coreProperties>
</file>