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1"/>
  </p:sldMasterIdLst>
  <p:notesMasterIdLst>
    <p:notesMasterId r:id="rId43"/>
  </p:notesMasterIdLst>
  <p:handoutMasterIdLst>
    <p:handoutMasterId r:id="rId44"/>
  </p:handoutMasterIdLst>
  <p:sldIdLst>
    <p:sldId id="256" r:id="rId2"/>
    <p:sldId id="257" r:id="rId3"/>
    <p:sldId id="285" r:id="rId4"/>
    <p:sldId id="298" r:id="rId5"/>
    <p:sldId id="286" r:id="rId6"/>
    <p:sldId id="284" r:id="rId7"/>
    <p:sldId id="258" r:id="rId8"/>
    <p:sldId id="259" r:id="rId9"/>
    <p:sldId id="260" r:id="rId10"/>
    <p:sldId id="287" r:id="rId11"/>
    <p:sldId id="261" r:id="rId12"/>
    <p:sldId id="288" r:id="rId13"/>
    <p:sldId id="262" r:id="rId14"/>
    <p:sldId id="263" r:id="rId15"/>
    <p:sldId id="289" r:id="rId16"/>
    <p:sldId id="264" r:id="rId17"/>
    <p:sldId id="265" r:id="rId18"/>
    <p:sldId id="266" r:id="rId19"/>
    <p:sldId id="267" r:id="rId20"/>
    <p:sldId id="290" r:id="rId21"/>
    <p:sldId id="268" r:id="rId22"/>
    <p:sldId id="295" r:id="rId23"/>
    <p:sldId id="270" r:id="rId24"/>
    <p:sldId id="271" r:id="rId25"/>
    <p:sldId id="296" r:id="rId26"/>
    <p:sldId id="272" r:id="rId27"/>
    <p:sldId id="273" r:id="rId28"/>
    <p:sldId id="294" r:id="rId29"/>
    <p:sldId id="274" r:id="rId30"/>
    <p:sldId id="275" r:id="rId31"/>
    <p:sldId id="276" r:id="rId32"/>
    <p:sldId id="292" r:id="rId33"/>
    <p:sldId id="293" r:id="rId34"/>
    <p:sldId id="291" r:id="rId35"/>
    <p:sldId id="278" r:id="rId36"/>
    <p:sldId id="279" r:id="rId37"/>
    <p:sldId id="280" r:id="rId38"/>
    <p:sldId id="281" r:id="rId39"/>
    <p:sldId id="282" r:id="rId40"/>
    <p:sldId id="283" r:id="rId41"/>
    <p:sldId id="297" r:id="rId42"/>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Arial" pitchFamily="34" charset="0"/>
        <a:ea typeface="+mn-ea"/>
        <a:cs typeface="Arial" pitchFamily="34" charset="0"/>
      </a:defRPr>
    </a:lvl5pPr>
    <a:lvl6pPr marL="2286000" algn="l" defTabSz="914400" rtl="0" eaLnBrk="1" latinLnBrk="0" hangingPunct="1">
      <a:defRPr sz="1600" kern="1200">
        <a:solidFill>
          <a:schemeClr val="tx1"/>
        </a:solidFill>
        <a:latin typeface="Arial" pitchFamily="34" charset="0"/>
        <a:ea typeface="+mn-ea"/>
        <a:cs typeface="Arial" pitchFamily="34" charset="0"/>
      </a:defRPr>
    </a:lvl6pPr>
    <a:lvl7pPr marL="2743200" algn="l" defTabSz="914400" rtl="0" eaLnBrk="1" latinLnBrk="0" hangingPunct="1">
      <a:defRPr sz="1600" kern="1200">
        <a:solidFill>
          <a:schemeClr val="tx1"/>
        </a:solidFill>
        <a:latin typeface="Arial" pitchFamily="34" charset="0"/>
        <a:ea typeface="+mn-ea"/>
        <a:cs typeface="Arial" pitchFamily="34" charset="0"/>
      </a:defRPr>
    </a:lvl7pPr>
    <a:lvl8pPr marL="3200400" algn="l" defTabSz="914400" rtl="0" eaLnBrk="1" latinLnBrk="0" hangingPunct="1">
      <a:defRPr sz="1600" kern="1200">
        <a:solidFill>
          <a:schemeClr val="tx1"/>
        </a:solidFill>
        <a:latin typeface="Arial" pitchFamily="34" charset="0"/>
        <a:ea typeface="+mn-ea"/>
        <a:cs typeface="Arial" pitchFamily="34" charset="0"/>
      </a:defRPr>
    </a:lvl8pPr>
    <a:lvl9pPr marL="3657600" algn="l" defTabSz="914400" rtl="0" eaLnBrk="1" latinLnBrk="0" hangingPunct="1">
      <a:defRPr sz="16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B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1290"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2C777-97E1-0242-ADC8-D0FD4181F521}" type="doc">
      <dgm:prSet loTypeId="urn:microsoft.com/office/officeart/2005/8/layout/arrow5" loCatId="relationship" qsTypeId="urn:microsoft.com/office/officeart/2005/8/quickstyle/simple2" qsCatId="simple" csTypeId="urn:microsoft.com/office/officeart/2005/8/colors/colorful2" csCatId="colorful" phldr="1"/>
      <dgm:spPr/>
      <dgm:t>
        <a:bodyPr/>
        <a:lstStyle/>
        <a:p>
          <a:endParaRPr lang="en-US"/>
        </a:p>
      </dgm:t>
    </dgm:pt>
    <dgm:pt modelId="{ED57F1F8-9D59-6D4F-A947-DD0C5F903565}">
      <dgm:prSet phldrT="[Text]"/>
      <dgm:spPr/>
      <dgm:t>
        <a:bodyPr/>
        <a:lstStyle/>
        <a:p>
          <a:r>
            <a:rPr lang="en-US" dirty="0" smtClean="0"/>
            <a:t>Capital Asset Pricing Model (CAPM)</a:t>
          </a:r>
          <a:endParaRPr lang="en-US" dirty="0"/>
        </a:p>
      </dgm:t>
    </dgm:pt>
    <dgm:pt modelId="{6CC06A6D-0163-594D-9E53-8C7AB5A10935}" type="parTrans" cxnId="{68BDBFE1-F4B5-6343-99EF-98221924666D}">
      <dgm:prSet/>
      <dgm:spPr/>
      <dgm:t>
        <a:bodyPr/>
        <a:lstStyle/>
        <a:p>
          <a:endParaRPr lang="en-US"/>
        </a:p>
      </dgm:t>
    </dgm:pt>
    <dgm:pt modelId="{7AEF034C-9F1C-D348-86D8-1E7FAF0BCA18}" type="sibTrans" cxnId="{68BDBFE1-F4B5-6343-99EF-98221924666D}">
      <dgm:prSet/>
      <dgm:spPr/>
      <dgm:t>
        <a:bodyPr/>
        <a:lstStyle/>
        <a:p>
          <a:endParaRPr lang="en-US"/>
        </a:p>
      </dgm:t>
    </dgm:pt>
    <dgm:pt modelId="{0FFB0134-33A2-4C45-87DA-CC512323B03C}">
      <dgm:prSet phldrT="[Text]"/>
      <dgm:spPr/>
      <dgm:t>
        <a:bodyPr/>
        <a:lstStyle/>
        <a:p>
          <a:r>
            <a:rPr lang="en-US" dirty="0" smtClean="0"/>
            <a:t>Arbitrage Pricing Theory (APT)</a:t>
          </a:r>
          <a:endParaRPr lang="en-US" dirty="0"/>
        </a:p>
      </dgm:t>
    </dgm:pt>
    <dgm:pt modelId="{62EA6F4D-677C-144A-9955-3637C066F8FF}" type="parTrans" cxnId="{E4FE2B36-252C-2348-84AF-1C3E5A3E15C2}">
      <dgm:prSet/>
      <dgm:spPr/>
      <dgm:t>
        <a:bodyPr/>
        <a:lstStyle/>
        <a:p>
          <a:endParaRPr lang="en-US"/>
        </a:p>
      </dgm:t>
    </dgm:pt>
    <dgm:pt modelId="{838CA1E6-E1AF-5045-BC7F-30E22FD4DAAE}" type="sibTrans" cxnId="{E4FE2B36-252C-2348-84AF-1C3E5A3E15C2}">
      <dgm:prSet/>
      <dgm:spPr/>
      <dgm:t>
        <a:bodyPr/>
        <a:lstStyle/>
        <a:p>
          <a:endParaRPr lang="en-US"/>
        </a:p>
      </dgm:t>
    </dgm:pt>
    <dgm:pt modelId="{400F8521-CFE5-A748-9F61-816E576049C9}" type="pres">
      <dgm:prSet presAssocID="{6792C777-97E1-0242-ADC8-D0FD4181F521}" presName="diagram" presStyleCnt="0">
        <dgm:presLayoutVars>
          <dgm:dir/>
          <dgm:resizeHandles val="exact"/>
        </dgm:presLayoutVars>
      </dgm:prSet>
      <dgm:spPr/>
      <dgm:t>
        <a:bodyPr/>
        <a:lstStyle/>
        <a:p>
          <a:endParaRPr lang="id-ID"/>
        </a:p>
      </dgm:t>
    </dgm:pt>
    <dgm:pt modelId="{BA2FC323-72DC-994B-8356-1C0A5CED0557}" type="pres">
      <dgm:prSet presAssocID="{ED57F1F8-9D59-6D4F-A947-DD0C5F903565}" presName="arrow" presStyleLbl="node1" presStyleIdx="0" presStyleCnt="2">
        <dgm:presLayoutVars>
          <dgm:bulletEnabled val="1"/>
        </dgm:presLayoutVars>
      </dgm:prSet>
      <dgm:spPr/>
      <dgm:t>
        <a:bodyPr/>
        <a:lstStyle/>
        <a:p>
          <a:endParaRPr lang="en-US"/>
        </a:p>
      </dgm:t>
    </dgm:pt>
    <dgm:pt modelId="{9B056EB0-D124-B742-897F-C64B0004C692}" type="pres">
      <dgm:prSet presAssocID="{0FFB0134-33A2-4C45-87DA-CC512323B03C}" presName="arrow" presStyleLbl="node1" presStyleIdx="1" presStyleCnt="2">
        <dgm:presLayoutVars>
          <dgm:bulletEnabled val="1"/>
        </dgm:presLayoutVars>
      </dgm:prSet>
      <dgm:spPr/>
      <dgm:t>
        <a:bodyPr/>
        <a:lstStyle/>
        <a:p>
          <a:endParaRPr lang="en-US"/>
        </a:p>
      </dgm:t>
    </dgm:pt>
  </dgm:ptLst>
  <dgm:cxnLst>
    <dgm:cxn modelId="{74714CFA-F354-4D9C-A2AC-C8465218AACD}" type="presOf" srcId="{6792C777-97E1-0242-ADC8-D0FD4181F521}" destId="{400F8521-CFE5-A748-9F61-816E576049C9}" srcOrd="0" destOrd="0" presId="urn:microsoft.com/office/officeart/2005/8/layout/arrow5"/>
    <dgm:cxn modelId="{68BDBFE1-F4B5-6343-99EF-98221924666D}" srcId="{6792C777-97E1-0242-ADC8-D0FD4181F521}" destId="{ED57F1F8-9D59-6D4F-A947-DD0C5F903565}" srcOrd="0" destOrd="0" parTransId="{6CC06A6D-0163-594D-9E53-8C7AB5A10935}" sibTransId="{7AEF034C-9F1C-D348-86D8-1E7FAF0BCA18}"/>
    <dgm:cxn modelId="{9D104186-E262-452C-A9F9-D3DF4FF1FF85}" type="presOf" srcId="{0FFB0134-33A2-4C45-87DA-CC512323B03C}" destId="{9B056EB0-D124-B742-897F-C64B0004C692}" srcOrd="0" destOrd="0" presId="urn:microsoft.com/office/officeart/2005/8/layout/arrow5"/>
    <dgm:cxn modelId="{E4FE2B36-252C-2348-84AF-1C3E5A3E15C2}" srcId="{6792C777-97E1-0242-ADC8-D0FD4181F521}" destId="{0FFB0134-33A2-4C45-87DA-CC512323B03C}" srcOrd="1" destOrd="0" parTransId="{62EA6F4D-677C-144A-9955-3637C066F8FF}" sibTransId="{838CA1E6-E1AF-5045-BC7F-30E22FD4DAAE}"/>
    <dgm:cxn modelId="{9CF3E9DE-F63D-41F1-A9E6-65FA59AE0B60}" type="presOf" srcId="{ED57F1F8-9D59-6D4F-A947-DD0C5F903565}" destId="{BA2FC323-72DC-994B-8356-1C0A5CED0557}" srcOrd="0" destOrd="0" presId="urn:microsoft.com/office/officeart/2005/8/layout/arrow5"/>
    <dgm:cxn modelId="{863FB5E3-6A51-4CF3-A759-F2169C45CF55}" type="presParOf" srcId="{400F8521-CFE5-A748-9F61-816E576049C9}" destId="{BA2FC323-72DC-994B-8356-1C0A5CED0557}" srcOrd="0" destOrd="0" presId="urn:microsoft.com/office/officeart/2005/8/layout/arrow5"/>
    <dgm:cxn modelId="{D53D3F94-8FCE-4178-920F-1AB5AB3412F8}" type="presParOf" srcId="{400F8521-CFE5-A748-9F61-816E576049C9}" destId="{9B056EB0-D124-B742-897F-C64B0004C692}" srcOrd="1" destOrd="0" presId="urn:microsoft.com/office/officeart/2005/8/layout/arrow5"/>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C111DD27-20B4-42D8-85A4-AB8B5A59AED4}" type="datetime1">
              <a:rPr lang="en-US"/>
              <a:pPr>
                <a:defRPr/>
              </a:pPr>
              <a:t>9/24/2014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E2FFAC24-C197-45D3-A27A-42F82EAE40AF}"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id-ID"/>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09746F22-B012-40E5-9241-13AF1AB2925C}" type="datetime1">
              <a:rPr lang="en-US"/>
              <a:pPr>
                <a:defRPr/>
              </a:pPr>
              <a:t>9/24/2014</a:t>
            </a:fld>
            <a:endParaRPr lang="en-US"/>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id-ID"/>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ABE0E8A2-08C4-4E7F-A04A-CCD51EBEEEC5}"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id-ID" smtClean="0"/>
          </a:p>
        </p:txBody>
      </p:sp>
      <p:sp>
        <p:nvSpPr>
          <p:cNvPr id="43012" name="Slide Number Placeholder 3"/>
          <p:cNvSpPr>
            <a:spLocks noGrp="1"/>
          </p:cNvSpPr>
          <p:nvPr>
            <p:ph type="sldNum" sz="quarter" idx="5"/>
          </p:nvPr>
        </p:nvSpPr>
        <p:spPr>
          <a:noFill/>
        </p:spPr>
        <p:txBody>
          <a:bodyPr/>
          <a:lstStyle/>
          <a:p>
            <a:fld id="{71BF5CC4-046C-4E44-85F4-EB94CF2E624A}"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8" r:id="rId7"/>
    <p:sldLayoutId id="2147484144" r:id="rId8"/>
    <p:sldLayoutId id="2147484145" r:id="rId9"/>
    <p:sldLayoutId id="2147484146" r:id="rId10"/>
    <p:sldLayoutId id="2147484147"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07" charset="-128"/>
        </a:defRPr>
      </a:lvl1pPr>
      <a:lvl2pPr algn="ctr" defTabSz="457200" rtl="0" eaLnBrk="0" fontAlgn="base" hangingPunct="0">
        <a:spcBef>
          <a:spcPct val="0"/>
        </a:spcBef>
        <a:spcAft>
          <a:spcPct val="0"/>
        </a:spcAft>
        <a:defRPr sz="4400">
          <a:solidFill>
            <a:schemeClr val="tx1"/>
          </a:solidFill>
          <a:latin typeface="Trebuchet MS" pitchFamily="-107" charset="0"/>
          <a:ea typeface="MS PGothic" pitchFamily="34" charset="-128"/>
          <a:cs typeface="ＭＳ Ｐゴシック" pitchFamily="-107" charset="-128"/>
        </a:defRPr>
      </a:lvl2pPr>
      <a:lvl3pPr algn="ctr" defTabSz="457200" rtl="0" eaLnBrk="0" fontAlgn="base" hangingPunct="0">
        <a:spcBef>
          <a:spcPct val="0"/>
        </a:spcBef>
        <a:spcAft>
          <a:spcPct val="0"/>
        </a:spcAft>
        <a:defRPr sz="4400">
          <a:solidFill>
            <a:schemeClr val="tx1"/>
          </a:solidFill>
          <a:latin typeface="Trebuchet MS" pitchFamily="-107" charset="0"/>
          <a:ea typeface="MS PGothic" pitchFamily="34" charset="-128"/>
          <a:cs typeface="ＭＳ Ｐゴシック" pitchFamily="-107" charset="-128"/>
        </a:defRPr>
      </a:lvl3pPr>
      <a:lvl4pPr algn="ctr" defTabSz="457200" rtl="0" eaLnBrk="0" fontAlgn="base" hangingPunct="0">
        <a:spcBef>
          <a:spcPct val="0"/>
        </a:spcBef>
        <a:spcAft>
          <a:spcPct val="0"/>
        </a:spcAft>
        <a:defRPr sz="4400">
          <a:solidFill>
            <a:schemeClr val="tx1"/>
          </a:solidFill>
          <a:latin typeface="Trebuchet MS" pitchFamily="-107" charset="0"/>
          <a:ea typeface="MS PGothic" pitchFamily="34" charset="-128"/>
          <a:cs typeface="ＭＳ Ｐゴシック" pitchFamily="-107" charset="-128"/>
        </a:defRPr>
      </a:lvl4pPr>
      <a:lvl5pPr algn="ctr" defTabSz="457200" rtl="0" eaLnBrk="0" fontAlgn="base" hangingPunct="0">
        <a:spcBef>
          <a:spcPct val="0"/>
        </a:spcBef>
        <a:spcAft>
          <a:spcPct val="0"/>
        </a:spcAft>
        <a:defRPr sz="4400">
          <a:solidFill>
            <a:schemeClr val="tx1"/>
          </a:solidFill>
          <a:latin typeface="Trebuchet MS" pitchFamily="-107" charset="0"/>
          <a:ea typeface="MS PGothic" pitchFamily="34" charset="-128"/>
          <a:cs typeface="ＭＳ Ｐゴシック" pitchFamily="-107" charset="-128"/>
        </a:defRPr>
      </a:lvl5pPr>
      <a:lvl6pPr marL="457200" algn="ctr" defTabSz="457200" rtl="0" fontAlgn="base">
        <a:spcBef>
          <a:spcPct val="0"/>
        </a:spcBef>
        <a:spcAft>
          <a:spcPct val="0"/>
        </a:spcAft>
        <a:defRPr sz="4400">
          <a:solidFill>
            <a:schemeClr val="tx1"/>
          </a:solidFill>
          <a:latin typeface="Trebuchet MS" pitchFamily="-107" charset="0"/>
          <a:ea typeface="ＭＳ Ｐゴシック" pitchFamily="-107" charset="-128"/>
          <a:cs typeface="ＭＳ Ｐゴシック" pitchFamily="-107" charset="-128"/>
        </a:defRPr>
      </a:lvl6pPr>
      <a:lvl7pPr marL="914400" algn="ctr" defTabSz="457200" rtl="0" fontAlgn="base">
        <a:spcBef>
          <a:spcPct val="0"/>
        </a:spcBef>
        <a:spcAft>
          <a:spcPct val="0"/>
        </a:spcAft>
        <a:defRPr sz="4400">
          <a:solidFill>
            <a:schemeClr val="tx1"/>
          </a:solidFill>
          <a:latin typeface="Trebuchet MS" pitchFamily="-107" charset="0"/>
          <a:ea typeface="ＭＳ Ｐゴシック" pitchFamily="-107" charset="-128"/>
          <a:cs typeface="ＭＳ Ｐゴシック" pitchFamily="-107" charset="-128"/>
        </a:defRPr>
      </a:lvl7pPr>
      <a:lvl8pPr marL="1371600" algn="ctr" defTabSz="457200" rtl="0" fontAlgn="base">
        <a:spcBef>
          <a:spcPct val="0"/>
        </a:spcBef>
        <a:spcAft>
          <a:spcPct val="0"/>
        </a:spcAft>
        <a:defRPr sz="4400">
          <a:solidFill>
            <a:schemeClr val="tx1"/>
          </a:solidFill>
          <a:latin typeface="Trebuchet MS" pitchFamily="-107" charset="0"/>
          <a:ea typeface="ＭＳ Ｐゴシック" pitchFamily="-107" charset="-128"/>
          <a:cs typeface="ＭＳ Ｐゴシック" pitchFamily="-107" charset="-128"/>
        </a:defRPr>
      </a:lvl8pPr>
      <a:lvl9pPr marL="1828800" algn="ctr" defTabSz="457200" rtl="0" fontAlgn="base">
        <a:spcBef>
          <a:spcPct val="0"/>
        </a:spcBef>
        <a:spcAft>
          <a:spcPct val="0"/>
        </a:spcAft>
        <a:defRPr sz="4400">
          <a:solidFill>
            <a:schemeClr val="tx1"/>
          </a:solidFill>
          <a:latin typeface="Trebuchet MS" pitchFamily="-107" charset="0"/>
          <a:ea typeface="ＭＳ Ｐゴシック" pitchFamily="-107" charset="-128"/>
          <a:cs typeface="ＭＳ Ｐゴシック" pitchFamily="-107"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pitchFamily="-107"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6"/>
          <p:cNvGrpSpPr>
            <a:grpSpLocks/>
          </p:cNvGrpSpPr>
          <p:nvPr/>
        </p:nvGrpSpPr>
        <p:grpSpPr bwMode="auto">
          <a:xfrm>
            <a:off x="762000" y="1393825"/>
            <a:ext cx="7239000" cy="5145088"/>
            <a:chOff x="431" y="1071"/>
            <a:chExt cx="4309" cy="3063"/>
          </a:xfrm>
        </p:grpSpPr>
        <p:sp>
          <p:nvSpPr>
            <p:cNvPr id="44035" name="Text Box 3"/>
            <p:cNvSpPr txBox="1">
              <a:spLocks noChangeArrowheads="1"/>
            </p:cNvSpPr>
            <p:nvPr/>
          </p:nvSpPr>
          <p:spPr bwMode="auto">
            <a:xfrm>
              <a:off x="438" y="1075"/>
              <a:ext cx="486" cy="2680"/>
            </a:xfrm>
            <a:prstGeom prst="rect">
              <a:avLst/>
            </a:prstGeom>
            <a:noFill/>
            <a:ln w="9525">
              <a:noFill/>
              <a:miter lim="800000"/>
              <a:headEnd/>
              <a:tailEnd/>
            </a:ln>
          </p:spPr>
          <p:txBody>
            <a:bodyPr vert="vert270"/>
            <a:lstStyle/>
            <a:p>
              <a:pPr lvl="1">
                <a:spcAft>
                  <a:spcPts val="1000"/>
                </a:spcAft>
                <a:defRPr/>
              </a:pPr>
              <a:r>
                <a:rPr lang="en-US" altLang="zh-CN" sz="2400" b="1" i="1" dirty="0">
                  <a:latin typeface="Trebuchet MS"/>
                  <a:ea typeface="SimSun" pitchFamily="2" charset="-122"/>
                  <a:cs typeface="Trebuchet MS"/>
                </a:rPr>
                <a:t>Return</a:t>
              </a:r>
              <a:r>
                <a:rPr lang="en-US" altLang="zh-CN" sz="2400" b="1" dirty="0">
                  <a:latin typeface="Trebuchet MS"/>
                  <a:ea typeface="SimSun" pitchFamily="2" charset="-122"/>
                  <a:cs typeface="Trebuchet MS"/>
                </a:rPr>
                <a:t> yang </a:t>
              </a:r>
              <a:r>
                <a:rPr lang="en-US" altLang="zh-CN" sz="2400" b="1" dirty="0" err="1">
                  <a:latin typeface="Trebuchet MS"/>
                  <a:ea typeface="SimSun" pitchFamily="2" charset="-122"/>
                  <a:cs typeface="Trebuchet MS"/>
                </a:rPr>
                <a:t>diharapkan</a:t>
              </a:r>
              <a:endParaRPr lang="en-US" sz="2400" b="1" dirty="0">
                <a:latin typeface="Trebuchet MS"/>
                <a:cs typeface="Trebuchet MS"/>
              </a:endParaRPr>
            </a:p>
          </p:txBody>
        </p:sp>
        <p:sp>
          <p:nvSpPr>
            <p:cNvPr id="21510" name="Text Box 8"/>
            <p:cNvSpPr txBox="1">
              <a:spLocks noChangeArrowheads="1"/>
            </p:cNvSpPr>
            <p:nvPr/>
          </p:nvSpPr>
          <p:spPr bwMode="auto">
            <a:xfrm>
              <a:off x="3550" y="1350"/>
              <a:ext cx="485" cy="309"/>
            </a:xfrm>
            <a:prstGeom prst="rect">
              <a:avLst/>
            </a:prstGeom>
            <a:noFill/>
            <a:ln w="9525">
              <a:noFill/>
              <a:miter lim="800000"/>
              <a:headEnd/>
              <a:tailEnd/>
            </a:ln>
          </p:spPr>
          <p:txBody>
            <a:bodyPr/>
            <a:lstStyle/>
            <a:p>
              <a:pPr algn="ctr">
                <a:spcAft>
                  <a:spcPts val="1000"/>
                </a:spcAft>
              </a:pPr>
              <a:r>
                <a:rPr lang="id-ID" altLang="zh-CN" sz="2000" b="1">
                  <a:latin typeface="Calibri" pitchFamily="34" charset="0"/>
                  <a:ea typeface="SimSun" pitchFamily="2" charset="-122"/>
                </a:rPr>
                <a:t>L</a:t>
              </a:r>
              <a:endParaRPr lang="en-US" sz="2000" b="1"/>
            </a:p>
          </p:txBody>
        </p:sp>
        <p:sp>
          <p:nvSpPr>
            <p:cNvPr id="21511" name="Text Box 4"/>
            <p:cNvSpPr txBox="1">
              <a:spLocks noChangeArrowheads="1"/>
            </p:cNvSpPr>
            <p:nvPr/>
          </p:nvSpPr>
          <p:spPr bwMode="auto">
            <a:xfrm>
              <a:off x="3594" y="3563"/>
              <a:ext cx="1146" cy="310"/>
            </a:xfrm>
            <a:prstGeom prst="rect">
              <a:avLst/>
            </a:prstGeom>
            <a:noFill/>
            <a:ln w="9525">
              <a:noFill/>
              <a:miter lim="800000"/>
              <a:headEnd/>
              <a:tailEnd/>
            </a:ln>
          </p:spPr>
          <p:txBody>
            <a:bodyPr/>
            <a:lstStyle/>
            <a:p>
              <a:pPr>
                <a:spcAft>
                  <a:spcPts val="1000"/>
                </a:spcAft>
              </a:pPr>
              <a:r>
                <a:rPr lang="en-US" altLang="zh-CN" sz="2000" b="1">
                  <a:latin typeface="Tw Cen MT" pitchFamily="-107" charset="-18"/>
                  <a:ea typeface="SimSun" pitchFamily="2" charset="-122"/>
                </a:rPr>
                <a:t>Risiko, </a:t>
              </a:r>
              <a:r>
                <a:rPr lang="en-US" altLang="zh-CN" sz="2000" b="1">
                  <a:latin typeface="Tw Cen MT" pitchFamily="-107" charset="-18"/>
                  <a:ea typeface="SimSun" pitchFamily="2" charset="-122"/>
                  <a:sym typeface="Symbol" pitchFamily="18" charset="2"/>
                </a:rPr>
                <a:t></a:t>
              </a:r>
              <a:r>
                <a:rPr lang="en-US" altLang="zh-CN" sz="2000" b="1" baseline="-25000">
                  <a:latin typeface="Tw Cen MT" pitchFamily="-107" charset="-18"/>
                  <a:ea typeface="SimSun" pitchFamily="2" charset="-122"/>
                </a:rPr>
                <a:t>P</a:t>
              </a:r>
              <a:endParaRPr lang="en-US" sz="2000" b="1">
                <a:latin typeface="Tw Cen MT" pitchFamily="-107" charset="-18"/>
              </a:endParaRPr>
            </a:p>
          </p:txBody>
        </p:sp>
        <p:sp>
          <p:nvSpPr>
            <p:cNvPr id="21512" name="Text Box 5"/>
            <p:cNvSpPr txBox="1">
              <a:spLocks noChangeArrowheads="1"/>
            </p:cNvSpPr>
            <p:nvPr/>
          </p:nvSpPr>
          <p:spPr bwMode="auto">
            <a:xfrm>
              <a:off x="1344" y="2821"/>
              <a:ext cx="1457" cy="410"/>
            </a:xfrm>
            <a:prstGeom prst="rect">
              <a:avLst/>
            </a:prstGeom>
            <a:noFill/>
            <a:ln w="9525">
              <a:noFill/>
              <a:miter lim="800000"/>
              <a:headEnd/>
              <a:tailEnd/>
            </a:ln>
          </p:spPr>
          <p:txBody>
            <a:bodyPr/>
            <a:lstStyle/>
            <a:p>
              <a:pPr algn="ctr"/>
              <a:r>
                <a:rPr lang="en-US" sz="2000" b="1">
                  <a:latin typeface="Tw Cen MT" pitchFamily="-107" charset="-18"/>
                  <a:ea typeface="SimSun" pitchFamily="2" charset="-122"/>
                </a:rPr>
                <a:t>Risiko Portofolio pasar (M)</a:t>
              </a:r>
              <a:endParaRPr lang="en-US" sz="2000" b="1">
                <a:latin typeface="Tw Cen MT" pitchFamily="-107" charset="-18"/>
              </a:endParaRPr>
            </a:p>
          </p:txBody>
        </p:sp>
        <p:sp>
          <p:nvSpPr>
            <p:cNvPr id="21513" name="Text Box 6"/>
            <p:cNvSpPr txBox="1">
              <a:spLocks noChangeArrowheads="1"/>
            </p:cNvSpPr>
            <p:nvPr/>
          </p:nvSpPr>
          <p:spPr bwMode="auto">
            <a:xfrm>
              <a:off x="2302" y="3438"/>
              <a:ext cx="607" cy="309"/>
            </a:xfrm>
            <a:prstGeom prst="rect">
              <a:avLst/>
            </a:prstGeom>
            <a:noFill/>
            <a:ln w="9525">
              <a:noFill/>
              <a:miter lim="800000"/>
              <a:headEnd/>
              <a:tailEnd/>
            </a:ln>
          </p:spPr>
          <p:txBody>
            <a:bodyPr/>
            <a:lstStyle/>
            <a:p>
              <a:pPr algn="ctr">
                <a:spcAft>
                  <a:spcPts val="1000"/>
                </a:spcAft>
              </a:pPr>
              <a:r>
                <a:rPr lang="en-US" altLang="zh-CN" sz="2000" b="1">
                  <a:latin typeface="Times New Roman" pitchFamily="18" charset="0"/>
                  <a:ea typeface="SimSun" pitchFamily="2" charset="-122"/>
                  <a:sym typeface="Symbol" pitchFamily="18" charset="2"/>
                </a:rPr>
                <a:t></a:t>
              </a:r>
              <a:r>
                <a:rPr lang="en-US" altLang="zh-CN" sz="2000" b="1" baseline="-25000">
                  <a:latin typeface="Book Antiqua" pitchFamily="18" charset="0"/>
                  <a:ea typeface="SimSun" pitchFamily="2" charset="-122"/>
                </a:rPr>
                <a:t>M</a:t>
              </a:r>
              <a:endParaRPr lang="en-US" sz="2000" b="1"/>
            </a:p>
          </p:txBody>
        </p:sp>
        <p:sp>
          <p:nvSpPr>
            <p:cNvPr id="21514" name="Text Box 7"/>
            <p:cNvSpPr txBox="1">
              <a:spLocks noChangeArrowheads="1"/>
            </p:cNvSpPr>
            <p:nvPr/>
          </p:nvSpPr>
          <p:spPr bwMode="auto">
            <a:xfrm>
              <a:off x="774" y="1893"/>
              <a:ext cx="850" cy="412"/>
            </a:xfrm>
            <a:prstGeom prst="rect">
              <a:avLst/>
            </a:prstGeom>
            <a:noFill/>
            <a:ln w="9525">
              <a:noFill/>
              <a:miter lim="800000"/>
              <a:headEnd/>
              <a:tailEnd/>
            </a:ln>
          </p:spPr>
          <p:txBody>
            <a:bodyPr/>
            <a:lstStyle/>
            <a:p>
              <a:pPr>
                <a:spcAft>
                  <a:spcPts val="1000"/>
                </a:spcAft>
              </a:pPr>
              <a:r>
                <a:rPr lang="en-US" altLang="zh-CN" sz="2000" b="1">
                  <a:latin typeface="Calibri" pitchFamily="34" charset="0"/>
                  <a:ea typeface="SimSun" pitchFamily="2" charset="-122"/>
                </a:rPr>
                <a:t>E(R</a:t>
              </a:r>
              <a:r>
                <a:rPr lang="en-US" altLang="zh-CN" sz="2000" b="1" baseline="-25000">
                  <a:latin typeface="Book Antiqua" pitchFamily="18" charset="0"/>
                  <a:ea typeface="SimSun" pitchFamily="2" charset="-122"/>
                </a:rPr>
                <a:t>M</a:t>
              </a:r>
              <a:r>
                <a:rPr lang="en-US" altLang="zh-CN" sz="2000" b="1">
                  <a:latin typeface="Book Antiqua" pitchFamily="18" charset="0"/>
                  <a:ea typeface="SimSun" pitchFamily="2" charset="-122"/>
                </a:rPr>
                <a:t>)</a:t>
              </a:r>
              <a:endParaRPr lang="en-US" sz="2000" b="1"/>
            </a:p>
          </p:txBody>
        </p:sp>
        <p:sp>
          <p:nvSpPr>
            <p:cNvPr id="21515" name="Text Box 8"/>
            <p:cNvSpPr txBox="1">
              <a:spLocks noChangeArrowheads="1"/>
            </p:cNvSpPr>
            <p:nvPr/>
          </p:nvSpPr>
          <p:spPr bwMode="auto">
            <a:xfrm>
              <a:off x="2545" y="1790"/>
              <a:ext cx="485" cy="309"/>
            </a:xfrm>
            <a:prstGeom prst="rect">
              <a:avLst/>
            </a:prstGeom>
            <a:noFill/>
            <a:ln w="9525">
              <a:noFill/>
              <a:miter lim="800000"/>
              <a:headEnd/>
              <a:tailEnd/>
            </a:ln>
          </p:spPr>
          <p:txBody>
            <a:bodyPr/>
            <a:lstStyle/>
            <a:p>
              <a:pPr algn="ctr">
                <a:spcAft>
                  <a:spcPts val="1000"/>
                </a:spcAft>
              </a:pPr>
              <a:r>
                <a:rPr lang="en-US" altLang="zh-CN" sz="2000" b="1">
                  <a:latin typeface="Calibri" pitchFamily="34" charset="0"/>
                  <a:ea typeface="SimSun" pitchFamily="2" charset="-122"/>
                </a:rPr>
                <a:t>M</a:t>
              </a:r>
              <a:endParaRPr lang="en-US" sz="2000" b="1"/>
            </a:p>
          </p:txBody>
        </p:sp>
        <p:sp>
          <p:nvSpPr>
            <p:cNvPr id="21516" name="Text Box 9"/>
            <p:cNvSpPr txBox="1">
              <a:spLocks noChangeArrowheads="1"/>
            </p:cNvSpPr>
            <p:nvPr/>
          </p:nvSpPr>
          <p:spPr bwMode="auto">
            <a:xfrm>
              <a:off x="994" y="2545"/>
              <a:ext cx="485" cy="412"/>
            </a:xfrm>
            <a:prstGeom prst="rect">
              <a:avLst/>
            </a:prstGeom>
            <a:noFill/>
            <a:ln w="9525">
              <a:noFill/>
              <a:miter lim="800000"/>
              <a:headEnd/>
              <a:tailEnd/>
            </a:ln>
          </p:spPr>
          <p:txBody>
            <a:bodyPr/>
            <a:lstStyle/>
            <a:p>
              <a:pPr>
                <a:spcAft>
                  <a:spcPts val="1000"/>
                </a:spcAft>
              </a:pPr>
              <a:r>
                <a:rPr lang="en-US" altLang="zh-CN" sz="2000" b="1">
                  <a:latin typeface="Calibri" pitchFamily="34" charset="0"/>
                  <a:ea typeface="SimSun" pitchFamily="2" charset="-122"/>
                </a:rPr>
                <a:t>R</a:t>
              </a:r>
              <a:r>
                <a:rPr lang="en-US" altLang="zh-CN" sz="2000" b="1" baseline="-25000">
                  <a:latin typeface="Book Antiqua" pitchFamily="18" charset="0"/>
                  <a:ea typeface="SimSun" pitchFamily="2" charset="-122"/>
                </a:rPr>
                <a:t>F</a:t>
              </a:r>
              <a:endParaRPr lang="en-US" sz="2000" b="1"/>
            </a:p>
          </p:txBody>
        </p:sp>
        <p:sp>
          <p:nvSpPr>
            <p:cNvPr id="21517" name="Text Box 10"/>
            <p:cNvSpPr txBox="1">
              <a:spLocks noChangeArrowheads="1"/>
            </p:cNvSpPr>
            <p:nvPr/>
          </p:nvSpPr>
          <p:spPr bwMode="auto">
            <a:xfrm>
              <a:off x="2109" y="1282"/>
              <a:ext cx="634" cy="412"/>
            </a:xfrm>
            <a:prstGeom prst="rect">
              <a:avLst/>
            </a:prstGeom>
            <a:noFill/>
            <a:ln w="9525">
              <a:noFill/>
              <a:miter lim="800000"/>
              <a:headEnd/>
              <a:tailEnd/>
            </a:ln>
          </p:spPr>
          <p:txBody>
            <a:bodyPr/>
            <a:lstStyle/>
            <a:p>
              <a:pPr>
                <a:spcAft>
                  <a:spcPts val="1000"/>
                </a:spcAft>
              </a:pPr>
              <a:r>
                <a:rPr lang="en-US" altLang="zh-CN" sz="2000" b="1">
                  <a:latin typeface="Calibri" pitchFamily="34" charset="0"/>
                  <a:ea typeface="SimSun" pitchFamily="2" charset="-122"/>
                </a:rPr>
                <a:t>CML</a:t>
              </a:r>
              <a:endParaRPr lang="en-US" sz="2000" b="1"/>
            </a:p>
          </p:txBody>
        </p:sp>
        <p:sp>
          <p:nvSpPr>
            <p:cNvPr id="21518" name="Line 11"/>
            <p:cNvSpPr>
              <a:spLocks noChangeShapeType="1"/>
            </p:cNvSpPr>
            <p:nvPr/>
          </p:nvSpPr>
          <p:spPr bwMode="auto">
            <a:xfrm>
              <a:off x="1332" y="1274"/>
              <a:ext cx="0" cy="2164"/>
            </a:xfrm>
            <a:prstGeom prst="line">
              <a:avLst/>
            </a:prstGeom>
            <a:noFill/>
            <a:ln w="9525">
              <a:solidFill>
                <a:srgbClr val="000000"/>
              </a:solidFill>
              <a:round/>
              <a:headEnd/>
              <a:tailEnd/>
            </a:ln>
          </p:spPr>
          <p:txBody>
            <a:bodyPr/>
            <a:lstStyle/>
            <a:p>
              <a:endParaRPr lang="en-US"/>
            </a:p>
          </p:txBody>
        </p:sp>
        <p:sp>
          <p:nvSpPr>
            <p:cNvPr id="21519" name="Line 12"/>
            <p:cNvSpPr>
              <a:spLocks noChangeShapeType="1"/>
            </p:cNvSpPr>
            <p:nvPr/>
          </p:nvSpPr>
          <p:spPr bwMode="auto">
            <a:xfrm>
              <a:off x="1332" y="3438"/>
              <a:ext cx="3277" cy="0"/>
            </a:xfrm>
            <a:prstGeom prst="line">
              <a:avLst/>
            </a:prstGeom>
            <a:noFill/>
            <a:ln w="9525">
              <a:solidFill>
                <a:srgbClr val="000000"/>
              </a:solidFill>
              <a:round/>
              <a:headEnd/>
              <a:tailEnd/>
            </a:ln>
          </p:spPr>
          <p:txBody>
            <a:bodyPr/>
            <a:lstStyle/>
            <a:p>
              <a:endParaRPr lang="en-US"/>
            </a:p>
          </p:txBody>
        </p:sp>
        <p:sp>
          <p:nvSpPr>
            <p:cNvPr id="21520" name="Line 13"/>
            <p:cNvSpPr>
              <a:spLocks noChangeShapeType="1"/>
            </p:cNvSpPr>
            <p:nvPr/>
          </p:nvSpPr>
          <p:spPr bwMode="auto">
            <a:xfrm flipV="1">
              <a:off x="1332" y="1592"/>
              <a:ext cx="2305" cy="1135"/>
            </a:xfrm>
            <a:prstGeom prst="line">
              <a:avLst/>
            </a:prstGeom>
            <a:noFill/>
            <a:ln w="19050">
              <a:solidFill>
                <a:srgbClr val="000000"/>
              </a:solidFill>
              <a:round/>
              <a:headEnd/>
              <a:tailEnd/>
            </a:ln>
          </p:spPr>
          <p:txBody>
            <a:bodyPr/>
            <a:lstStyle/>
            <a:p>
              <a:endParaRPr lang="en-US"/>
            </a:p>
          </p:txBody>
        </p:sp>
        <p:sp>
          <p:nvSpPr>
            <p:cNvPr id="21521" name="Line 14"/>
            <p:cNvSpPr>
              <a:spLocks noChangeShapeType="1"/>
            </p:cNvSpPr>
            <p:nvPr/>
          </p:nvSpPr>
          <p:spPr bwMode="auto">
            <a:xfrm>
              <a:off x="2679" y="2099"/>
              <a:ext cx="0" cy="1339"/>
            </a:xfrm>
            <a:prstGeom prst="line">
              <a:avLst/>
            </a:prstGeom>
            <a:noFill/>
            <a:ln w="9525">
              <a:solidFill>
                <a:srgbClr val="000000"/>
              </a:solidFill>
              <a:prstDash val="sysDot"/>
              <a:round/>
              <a:headEnd/>
              <a:tailEnd/>
            </a:ln>
          </p:spPr>
          <p:txBody>
            <a:bodyPr/>
            <a:lstStyle/>
            <a:p>
              <a:endParaRPr lang="en-US"/>
            </a:p>
          </p:txBody>
        </p:sp>
        <p:sp>
          <p:nvSpPr>
            <p:cNvPr id="21522" name="Line 15"/>
            <p:cNvSpPr>
              <a:spLocks noChangeShapeType="1"/>
            </p:cNvSpPr>
            <p:nvPr/>
          </p:nvSpPr>
          <p:spPr bwMode="auto">
            <a:xfrm>
              <a:off x="1332" y="2717"/>
              <a:ext cx="1335" cy="0"/>
            </a:xfrm>
            <a:prstGeom prst="line">
              <a:avLst/>
            </a:prstGeom>
            <a:noFill/>
            <a:ln w="9525">
              <a:solidFill>
                <a:srgbClr val="000000"/>
              </a:solidFill>
              <a:prstDash val="sysDot"/>
              <a:round/>
              <a:headEnd/>
              <a:tailEnd/>
            </a:ln>
          </p:spPr>
          <p:txBody>
            <a:bodyPr/>
            <a:lstStyle/>
            <a:p>
              <a:endParaRPr lang="en-US"/>
            </a:p>
          </p:txBody>
        </p:sp>
        <p:sp>
          <p:nvSpPr>
            <p:cNvPr id="21523" name="Line 16"/>
            <p:cNvSpPr>
              <a:spLocks noChangeShapeType="1"/>
            </p:cNvSpPr>
            <p:nvPr/>
          </p:nvSpPr>
          <p:spPr bwMode="auto">
            <a:xfrm>
              <a:off x="1332" y="2064"/>
              <a:ext cx="1335" cy="0"/>
            </a:xfrm>
            <a:prstGeom prst="line">
              <a:avLst/>
            </a:prstGeom>
            <a:noFill/>
            <a:ln w="9525">
              <a:solidFill>
                <a:srgbClr val="000000"/>
              </a:solidFill>
              <a:prstDash val="sysDot"/>
              <a:round/>
              <a:headEnd/>
              <a:tailEnd/>
            </a:ln>
          </p:spPr>
          <p:txBody>
            <a:bodyPr/>
            <a:lstStyle/>
            <a:p>
              <a:endParaRPr lang="en-US"/>
            </a:p>
          </p:txBody>
        </p:sp>
        <p:sp>
          <p:nvSpPr>
            <p:cNvPr id="21524" name="AutoShape 17"/>
            <p:cNvSpPr>
              <a:spLocks/>
            </p:cNvSpPr>
            <p:nvPr/>
          </p:nvSpPr>
          <p:spPr bwMode="auto">
            <a:xfrm rot="-5400000">
              <a:off x="1948" y="2101"/>
              <a:ext cx="104" cy="1335"/>
            </a:xfrm>
            <a:prstGeom prst="leftBrace">
              <a:avLst>
                <a:gd name="adj1" fmla="val 106971"/>
                <a:gd name="adj2" fmla="val 51829"/>
              </a:avLst>
            </a:prstGeom>
            <a:noFill/>
            <a:ln w="9525">
              <a:solidFill>
                <a:srgbClr val="000000"/>
              </a:solidFill>
              <a:round/>
              <a:headEnd/>
              <a:tailEnd/>
            </a:ln>
          </p:spPr>
          <p:txBody>
            <a:bodyPr vert="eaVert"/>
            <a:lstStyle/>
            <a:p>
              <a:endParaRPr lang="en-GB" sz="2000" b="1"/>
            </a:p>
          </p:txBody>
        </p:sp>
        <p:sp>
          <p:nvSpPr>
            <p:cNvPr id="21525" name="AutoShape 18"/>
            <p:cNvSpPr>
              <a:spLocks/>
            </p:cNvSpPr>
            <p:nvPr/>
          </p:nvSpPr>
          <p:spPr bwMode="auto">
            <a:xfrm>
              <a:off x="2667" y="2099"/>
              <a:ext cx="120" cy="618"/>
            </a:xfrm>
            <a:prstGeom prst="rightBrace">
              <a:avLst>
                <a:gd name="adj1" fmla="val 42917"/>
                <a:gd name="adj2" fmla="val 50000"/>
              </a:avLst>
            </a:prstGeom>
            <a:noFill/>
            <a:ln w="9525">
              <a:solidFill>
                <a:srgbClr val="000000"/>
              </a:solidFill>
              <a:round/>
              <a:headEnd/>
              <a:tailEnd/>
            </a:ln>
          </p:spPr>
          <p:txBody>
            <a:bodyPr/>
            <a:lstStyle/>
            <a:p>
              <a:endParaRPr lang="en-GB" sz="2000" b="1"/>
            </a:p>
          </p:txBody>
        </p:sp>
        <p:sp>
          <p:nvSpPr>
            <p:cNvPr id="21526" name="Text Box 19"/>
            <p:cNvSpPr txBox="1">
              <a:spLocks noChangeArrowheads="1"/>
            </p:cNvSpPr>
            <p:nvPr/>
          </p:nvSpPr>
          <p:spPr bwMode="auto">
            <a:xfrm>
              <a:off x="2842" y="2202"/>
              <a:ext cx="1820" cy="515"/>
            </a:xfrm>
            <a:prstGeom prst="rect">
              <a:avLst/>
            </a:prstGeom>
            <a:noFill/>
            <a:ln w="9525">
              <a:noFill/>
              <a:miter lim="800000"/>
              <a:headEnd/>
              <a:tailEnd/>
            </a:ln>
          </p:spPr>
          <p:txBody>
            <a:bodyPr/>
            <a:lstStyle/>
            <a:p>
              <a:pPr>
                <a:spcAft>
                  <a:spcPts val="1000"/>
                </a:spcAft>
              </a:pPr>
              <a:r>
                <a:rPr lang="en-US" altLang="zh-CN" sz="2000" b="1">
                  <a:latin typeface="Tw Cen MT" pitchFamily="-107" charset="-18"/>
                  <a:ea typeface="SimSun" pitchFamily="2" charset="-122"/>
                </a:rPr>
                <a:t>Premi Risiko Portofolio M= E(R</a:t>
              </a:r>
              <a:r>
                <a:rPr lang="en-US" altLang="zh-CN" sz="2000" b="1" baseline="-25000">
                  <a:latin typeface="Tw Cen MT" pitchFamily="-107" charset="-18"/>
                  <a:ea typeface="SimSun" pitchFamily="2" charset="-122"/>
                </a:rPr>
                <a:t>M</a:t>
              </a:r>
              <a:r>
                <a:rPr lang="en-US" altLang="zh-CN" sz="2000" b="1">
                  <a:latin typeface="Tw Cen MT" pitchFamily="-107" charset="-18"/>
                  <a:ea typeface="SimSun" pitchFamily="2" charset="-122"/>
                </a:rPr>
                <a:t>)-R</a:t>
              </a:r>
              <a:r>
                <a:rPr lang="en-US" altLang="zh-CN" sz="2000" b="1" baseline="-25000">
                  <a:latin typeface="Tw Cen MT" pitchFamily="-107" charset="-18"/>
                  <a:ea typeface="SimSun" pitchFamily="2" charset="-122"/>
                </a:rPr>
                <a:t>f</a:t>
              </a:r>
              <a:endParaRPr lang="en-US" sz="2000" b="1">
                <a:latin typeface="Tw Cen MT" pitchFamily="-107" charset="-18"/>
              </a:endParaRPr>
            </a:p>
          </p:txBody>
        </p:sp>
        <p:sp>
          <p:nvSpPr>
            <p:cNvPr id="21527" name="Rectangle 25"/>
            <p:cNvSpPr>
              <a:spLocks noChangeArrowheads="1"/>
            </p:cNvSpPr>
            <p:nvPr/>
          </p:nvSpPr>
          <p:spPr bwMode="auto">
            <a:xfrm>
              <a:off x="476" y="3884"/>
              <a:ext cx="3084" cy="250"/>
            </a:xfrm>
            <a:prstGeom prst="rect">
              <a:avLst/>
            </a:prstGeom>
            <a:noFill/>
            <a:ln w="9525">
              <a:noFill/>
              <a:miter lim="800000"/>
              <a:headEnd/>
              <a:tailEnd/>
            </a:ln>
          </p:spPr>
          <p:txBody>
            <a:bodyPr>
              <a:spAutoFit/>
            </a:bodyPr>
            <a:lstStyle/>
            <a:p>
              <a:pPr eaLnBrk="0" hangingPunct="0"/>
              <a:r>
                <a:rPr lang="id-ID" sz="2000" b="1"/>
                <a:t>Gambar 6.2. </a:t>
              </a:r>
              <a:r>
                <a:rPr lang="es-AR" sz="2000" b="1"/>
                <a:t>Garis Pasar Modal (CML)</a:t>
              </a:r>
            </a:p>
          </p:txBody>
        </p:sp>
      </p:grpSp>
      <p:sp>
        <p:nvSpPr>
          <p:cNvPr id="21507" name="Title 1"/>
          <p:cNvSpPr txBox="1">
            <a:spLocks/>
          </p:cNvSpPr>
          <p:nvPr/>
        </p:nvSpPr>
        <p:spPr bwMode="auto">
          <a:xfrm>
            <a:off x="685800" y="76200"/>
            <a:ext cx="8229600" cy="1143000"/>
          </a:xfrm>
          <a:prstGeom prst="rect">
            <a:avLst/>
          </a:prstGeom>
          <a:noFill/>
          <a:ln w="9525">
            <a:noFill/>
            <a:miter lim="800000"/>
            <a:headEnd/>
            <a:tailEnd/>
          </a:ln>
        </p:spPr>
        <p:txBody>
          <a:bodyPr/>
          <a:lstStyle/>
          <a:p>
            <a:pPr defTabSz="457200"/>
            <a:r>
              <a:rPr lang="en-US" sz="4400" b="1">
                <a:solidFill>
                  <a:srgbClr val="5F2B13"/>
                </a:solidFill>
                <a:latin typeface="Trebuchet MS" pitchFamily="34" charset="0"/>
                <a:ea typeface="MS PGothic" pitchFamily="34" charset="-128"/>
              </a:rPr>
              <a:t>GARIS PASAR MODAL</a:t>
            </a:r>
            <a:r>
              <a:rPr lang="id-ID" sz="4000" b="1">
                <a:solidFill>
                  <a:srgbClr val="5F2B13"/>
                </a:solidFill>
                <a:latin typeface="Trebuchet MS" pitchFamily="34" charset="0"/>
                <a:ea typeface="MS PGothic" pitchFamily="34" charset="-128"/>
              </a:rPr>
              <a:t/>
            </a:r>
            <a:br>
              <a:rPr lang="id-ID" sz="4000" b="1">
                <a:solidFill>
                  <a:srgbClr val="5F2B13"/>
                </a:solidFill>
                <a:latin typeface="Trebuchet MS" pitchFamily="34" charset="0"/>
                <a:ea typeface="MS PGothic" pitchFamily="34" charset="-128"/>
              </a:rPr>
            </a:br>
            <a:r>
              <a:rPr lang="en-US" sz="2800" b="1">
                <a:solidFill>
                  <a:srgbClr val="5F2B13"/>
                </a:solidFill>
                <a:latin typeface="Trebuchet MS" pitchFamily="34" charset="0"/>
                <a:ea typeface="MS PGothic" pitchFamily="34" charset="-128"/>
              </a:rPr>
              <a:t>(</a:t>
            </a:r>
            <a:r>
              <a:rPr lang="en-US" sz="2800" b="1" i="1">
                <a:solidFill>
                  <a:srgbClr val="5F2B13"/>
                </a:solidFill>
                <a:latin typeface="Trebuchet MS" pitchFamily="34" charset="0"/>
                <a:ea typeface="MS PGothic" pitchFamily="34" charset="-128"/>
              </a:rPr>
              <a:t>CAPITAL MARKET LINE)</a:t>
            </a:r>
            <a:endParaRPr lang="en-US" sz="2800" b="1">
              <a:solidFill>
                <a:srgbClr val="5F2B13"/>
              </a:solidFill>
              <a:latin typeface="Trebuchet MS" pitchFamily="34" charset="0"/>
              <a:ea typeface="MS PGothic" pitchFamily="34" charset="-128"/>
            </a:endParaRPr>
          </a:p>
        </p:txBody>
      </p:sp>
      <p:sp>
        <p:nvSpPr>
          <p:cNvPr id="21508"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9/40</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bwMode="auto">
          <a:xfrm>
            <a:off x="762000" y="381000"/>
            <a:ext cx="79248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SLOPE CML</a:t>
            </a:r>
          </a:p>
        </p:txBody>
      </p:sp>
      <p:sp>
        <p:nvSpPr>
          <p:cNvPr id="1028" name="Content Placeholder 2"/>
          <p:cNvSpPr>
            <a:spLocks noGrp="1"/>
          </p:cNvSpPr>
          <p:nvPr>
            <p:ph idx="1"/>
          </p:nvPr>
        </p:nvSpPr>
        <p:spPr bwMode="auto">
          <a:xfrm>
            <a:off x="612775" y="1671638"/>
            <a:ext cx="8153400" cy="4652962"/>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400" smtClean="0"/>
              <a:t>Kemiringan (</a:t>
            </a:r>
            <a:r>
              <a:rPr lang="en-US" sz="2400" i="1" smtClean="0"/>
              <a:t>slope</a:t>
            </a:r>
            <a:r>
              <a:rPr lang="en-US" sz="2400" smtClean="0"/>
              <a:t>) CML menunjukkan harga pasar risiko (</a:t>
            </a:r>
            <a:r>
              <a:rPr lang="en-US" sz="2400" i="1" smtClean="0"/>
              <a:t>market price of risk</a:t>
            </a:r>
            <a:r>
              <a:rPr lang="en-US" sz="2400" smtClean="0"/>
              <a:t>) untuk portofolio yang efisien atau harga keseimbangan risiko di pasar.</a:t>
            </a:r>
          </a:p>
          <a:p>
            <a:pPr eaLnBrk="1" hangingPunct="1">
              <a:buFont typeface="Wingdings" pitchFamily="2" charset="2"/>
              <a:buNone/>
            </a:pPr>
            <a:r>
              <a:rPr lang="en-US" sz="2400" smtClean="0"/>
              <a:t>	Slope CML dapat dihitung dengan:</a:t>
            </a:r>
          </a:p>
          <a:p>
            <a:pPr eaLnBrk="1" hangingPunct="1">
              <a:buFont typeface="Wingdings" pitchFamily="2" charset="2"/>
              <a:buNone/>
            </a:pPr>
            <a:endParaRPr lang="en-US" sz="2400" smtClean="0"/>
          </a:p>
          <a:p>
            <a:pPr eaLnBrk="1" hangingPunct="1"/>
            <a:endParaRPr lang="en-US" sz="2400" smtClean="0"/>
          </a:p>
          <a:p>
            <a:pPr eaLnBrk="1" hangingPunct="1">
              <a:buFont typeface="Wingdings" pitchFamily="2" charset="2"/>
              <a:buNone/>
            </a:pPr>
            <a:r>
              <a:rPr lang="en-US" sz="2400" smtClean="0"/>
              <a:t>	</a:t>
            </a:r>
            <a:endParaRPr lang="id-ID" sz="2400" smtClean="0"/>
          </a:p>
          <a:p>
            <a:pPr eaLnBrk="1" hangingPunct="1">
              <a:buFont typeface="Wingdings" pitchFamily="2" charset="2"/>
              <a:buNone/>
            </a:pPr>
            <a:r>
              <a:rPr lang="id-ID" sz="2400" smtClean="0"/>
              <a:t>    </a:t>
            </a:r>
            <a:r>
              <a:rPr lang="en-US" sz="2400" smtClean="0"/>
              <a:t>Slope CML mengindikasikan tambahan </a:t>
            </a:r>
            <a:r>
              <a:rPr lang="en-US" sz="2400" i="1" smtClean="0"/>
              <a:t>return</a:t>
            </a:r>
            <a:r>
              <a:rPr lang="en-US" sz="2400" smtClean="0"/>
              <a:t> yang disyaratkan pasar untuk setiap 1% kenaikan risiko portofolio.</a:t>
            </a:r>
          </a:p>
          <a:p>
            <a:pPr eaLnBrk="1" hangingPunct="1"/>
            <a:endParaRPr lang="en-US" sz="2400" smtClean="0"/>
          </a:p>
          <a:p>
            <a:pPr eaLnBrk="1" hangingPunct="1">
              <a:buFont typeface="Wingdings" pitchFamily="2" charset="2"/>
              <a:buNone/>
            </a:pPr>
            <a:r>
              <a:rPr lang="en-US" sz="2400" b="1" smtClean="0"/>
              <a:t>	</a:t>
            </a:r>
            <a:endParaRPr lang="en-US" sz="2400" smtClean="0"/>
          </a:p>
          <a:p>
            <a:pPr eaLnBrk="1" hangingPunct="1">
              <a:buFont typeface="Wingdings" pitchFamily="2" charset="2"/>
              <a:buNone/>
            </a:pPr>
            <a:endParaRPr lang="en-US" sz="2400" smtClean="0"/>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1026" name="Object 1"/>
          <p:cNvGraphicFramePr>
            <a:graphicFrameLocks noChangeAspect="1"/>
          </p:cNvGraphicFramePr>
          <p:nvPr/>
        </p:nvGraphicFramePr>
        <p:xfrm>
          <a:off x="1692275" y="3541713"/>
          <a:ext cx="3167063" cy="998537"/>
        </p:xfrm>
        <a:graphic>
          <a:graphicData uri="http://schemas.openxmlformats.org/presentationml/2006/ole">
            <p:oleObj spid="_x0000_s1026" name="Equation" r:id="rId3" imgW="1422360" imgH="444240" progId="Equation.3">
              <p:embed/>
            </p:oleObj>
          </a:graphicData>
        </a:graphic>
      </p:graphicFrame>
      <p:sp>
        <p:nvSpPr>
          <p:cNvPr id="1030"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10/40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sz="quarter" idx="4294967295"/>
          </p:nvPr>
        </p:nvSpPr>
        <p:spPr bwMode="auto">
          <a:xfrm>
            <a:off x="533400" y="1676400"/>
            <a:ext cx="8153400" cy="4492625"/>
          </a:xfrm>
          <a:prstGeom prst="rect">
            <a:avLst/>
          </a:prstGeom>
          <a:noFill/>
          <a:ln>
            <a:miter lim="800000"/>
            <a:headEnd/>
            <a:tailEnd/>
          </a:ln>
        </p:spPr>
        <p:txBody>
          <a:bodyPr/>
          <a:lstStyle/>
          <a:p>
            <a:pPr eaLnBrk="1" hangingPunct="1">
              <a:buFont typeface="Wingdings" pitchFamily="2" charset="2"/>
              <a:buNone/>
            </a:pPr>
            <a:r>
              <a:rPr lang="en-US" sz="2400" b="1" smtClean="0"/>
              <a:t>	Contoh</a:t>
            </a:r>
            <a:r>
              <a:rPr lang="en-US" sz="2400" smtClean="0"/>
              <a:t>: Dalam kondisi pasar yang seimbang, </a:t>
            </a:r>
            <a:r>
              <a:rPr lang="en-US" sz="2400" i="1" smtClean="0"/>
              <a:t>return</a:t>
            </a:r>
            <a:r>
              <a:rPr lang="en-US" sz="2400" smtClean="0"/>
              <a:t> yang diharapkan pada portofolio pasar adalah 15% dengan deviasi standar sebesar 20%. Tingkat </a:t>
            </a:r>
            <a:r>
              <a:rPr lang="en-US" sz="2400" i="1" smtClean="0"/>
              <a:t>return</a:t>
            </a:r>
            <a:r>
              <a:rPr lang="en-US" sz="2400" smtClean="0"/>
              <a:t> bebas risiko sebesar 8%. </a:t>
            </a:r>
          </a:p>
          <a:p>
            <a:pPr eaLnBrk="1" hangingPunct="1">
              <a:buFont typeface="Wingdings" pitchFamily="2" charset="2"/>
              <a:buNone/>
            </a:pPr>
            <a:r>
              <a:rPr lang="en-US" sz="2400" smtClean="0"/>
              <a:t>	Maka Slope CML adalah sebesar:</a:t>
            </a:r>
            <a:endParaRPr lang="id-ID" sz="2400" smtClean="0"/>
          </a:p>
          <a:p>
            <a:pPr eaLnBrk="1" hangingPunct="1">
              <a:buFont typeface="Wingdings" pitchFamily="2" charset="2"/>
              <a:buNone/>
            </a:pPr>
            <a:endParaRPr lang="id-ID" sz="2400" smtClean="0"/>
          </a:p>
          <a:p>
            <a:pPr eaLnBrk="1" hangingPunct="1">
              <a:buFont typeface="Wingdings" pitchFamily="2" charset="2"/>
              <a:buNone/>
            </a:pPr>
            <a:endParaRPr lang="id-ID" sz="2400" smtClean="0"/>
          </a:p>
          <a:p>
            <a:pPr eaLnBrk="1" hangingPunct="1">
              <a:buFont typeface="Wingdings" pitchFamily="2" charset="2"/>
              <a:buNone/>
            </a:pPr>
            <a:endParaRPr lang="en-US" sz="2400" smtClean="0"/>
          </a:p>
          <a:p>
            <a:pPr eaLnBrk="1" hangingPunct="1">
              <a:buFont typeface="Wingdings" pitchFamily="2" charset="2"/>
              <a:buNone/>
            </a:pPr>
            <a:r>
              <a:rPr lang="en-US" sz="2400" smtClean="0"/>
              <a:t>	 Slope CML </a:t>
            </a:r>
            <a:r>
              <a:rPr lang="id-ID" sz="2400" smtClean="0"/>
              <a:t>= </a:t>
            </a:r>
            <a:r>
              <a:rPr lang="en-US" sz="2400" smtClean="0"/>
              <a:t>(0,15 - 0,08) : 0,20  = 0,35</a:t>
            </a:r>
          </a:p>
        </p:txBody>
      </p:sp>
      <p:sp>
        <p:nvSpPr>
          <p:cNvPr id="205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2050" name="Object 1"/>
          <p:cNvGraphicFramePr>
            <a:graphicFrameLocks noChangeAspect="1"/>
          </p:cNvGraphicFramePr>
          <p:nvPr/>
        </p:nvGraphicFramePr>
        <p:xfrm>
          <a:off x="1116013" y="4005263"/>
          <a:ext cx="3097212" cy="976312"/>
        </p:xfrm>
        <a:graphic>
          <a:graphicData uri="http://schemas.openxmlformats.org/presentationml/2006/ole">
            <p:oleObj spid="_x0000_s2050" name="Equation" r:id="rId3" imgW="1422360" imgH="444240" progId="Equation.3">
              <p:embed/>
            </p:oleObj>
          </a:graphicData>
        </a:graphic>
      </p:graphicFrame>
      <p:sp>
        <p:nvSpPr>
          <p:cNvPr id="2053" name="Title 1"/>
          <p:cNvSpPr txBox="1">
            <a:spLocks/>
          </p:cNvSpPr>
          <p:nvPr/>
        </p:nvSpPr>
        <p:spPr bwMode="auto">
          <a:xfrm>
            <a:off x="762000" y="381000"/>
            <a:ext cx="7924800" cy="1036638"/>
          </a:xfrm>
          <a:prstGeom prst="rect">
            <a:avLst/>
          </a:prstGeom>
          <a:noFill/>
          <a:ln w="9525">
            <a:noFill/>
            <a:miter lim="800000"/>
            <a:headEnd/>
            <a:tailEnd/>
          </a:ln>
        </p:spPr>
        <p:txBody>
          <a:bodyPr/>
          <a:lstStyle/>
          <a:p>
            <a:pPr defTabSz="457200"/>
            <a:r>
              <a:rPr lang="en-US" sz="4400" b="1">
                <a:solidFill>
                  <a:srgbClr val="5F2B13"/>
                </a:solidFill>
                <a:latin typeface="Trebuchet MS" pitchFamily="34" charset="0"/>
                <a:ea typeface="MS PGothic" pitchFamily="34" charset="-128"/>
              </a:rPr>
              <a:t>SLOPE CML</a:t>
            </a:r>
          </a:p>
        </p:txBody>
      </p:sp>
      <p:sp>
        <p:nvSpPr>
          <p:cNvPr id="2054"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11/40</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bwMode="auto">
          <a:xfrm>
            <a:off x="762000" y="381000"/>
            <a:ext cx="79248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PERSAMAAN CML</a:t>
            </a:r>
          </a:p>
        </p:txBody>
      </p:sp>
      <p:sp>
        <p:nvSpPr>
          <p:cNvPr id="3076" name="Content Placeholder 2"/>
          <p:cNvSpPr>
            <a:spLocks noGrp="1"/>
          </p:cNvSpPr>
          <p:nvPr>
            <p:ph idx="1"/>
          </p:nvPr>
        </p:nvSpPr>
        <p:spPr bwMode="auto">
          <a:xfrm>
            <a:off x="612775" y="1600200"/>
            <a:ext cx="8153400" cy="525780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400" smtClean="0"/>
              <a:t>Dengan mengetahui slope CML dan garis intersep (R</a:t>
            </a:r>
            <a:r>
              <a:rPr lang="en-US" sz="2400" baseline="-25000" smtClean="0"/>
              <a:t>F</a:t>
            </a:r>
            <a:r>
              <a:rPr lang="en-US" sz="2400" smtClean="0"/>
              <a:t>), maka kita dapat membentuk persamaan CML menjadi:</a:t>
            </a:r>
          </a:p>
          <a:p>
            <a:pPr eaLnBrk="1" hangingPunct="1"/>
            <a:endParaRPr lang="en-US" sz="2400" smtClean="0"/>
          </a:p>
          <a:p>
            <a:pPr eaLnBrk="1" hangingPunct="1"/>
            <a:endParaRPr lang="en-US" sz="2400" smtClean="0"/>
          </a:p>
          <a:p>
            <a:pPr eaLnBrk="1" hangingPunct="1">
              <a:spcBef>
                <a:spcPts val="1500"/>
              </a:spcBef>
              <a:buFont typeface="Wingdings" pitchFamily="2" charset="2"/>
              <a:buNone/>
            </a:pPr>
            <a:r>
              <a:rPr lang="en-US" sz="2400" smtClean="0"/>
              <a:t>	d</a:t>
            </a:r>
            <a:r>
              <a:rPr lang="id-ID" sz="2400" smtClean="0"/>
              <a:t>alam hal ini</a:t>
            </a:r>
            <a:r>
              <a:rPr lang="en-US" sz="2400" smtClean="0"/>
              <a:t>:</a:t>
            </a:r>
          </a:p>
          <a:p>
            <a:pPr eaLnBrk="1" hangingPunct="1">
              <a:buFont typeface="Wingdings" pitchFamily="2" charset="2"/>
              <a:buNone/>
            </a:pPr>
            <a:r>
              <a:rPr lang="en-US" sz="2400" smtClean="0"/>
              <a:t>	</a:t>
            </a:r>
            <a:r>
              <a:rPr lang="en-US" sz="2200" smtClean="0"/>
              <a:t>E (R</a:t>
            </a:r>
            <a:r>
              <a:rPr lang="en-US" sz="2200" baseline="-25000" smtClean="0"/>
              <a:t>p</a:t>
            </a:r>
            <a:r>
              <a:rPr lang="en-US" sz="2200" smtClean="0"/>
              <a:t>) = tingkat </a:t>
            </a:r>
            <a:r>
              <a:rPr lang="en-US" sz="2200" i="1" smtClean="0"/>
              <a:t>return</a:t>
            </a:r>
            <a:r>
              <a:rPr lang="en-US" sz="2200" smtClean="0"/>
              <a:t> yang diharapkan untuk suatu 				portofolio yang efisien pada CML</a:t>
            </a:r>
          </a:p>
          <a:p>
            <a:pPr eaLnBrk="1" hangingPunct="1">
              <a:buFont typeface="Wingdings" pitchFamily="2" charset="2"/>
              <a:buNone/>
            </a:pPr>
            <a:r>
              <a:rPr lang="en-US" sz="2200" smtClean="0"/>
              <a:t>	R</a:t>
            </a:r>
            <a:r>
              <a:rPr lang="en-US" sz="2200" baseline="-25000" smtClean="0"/>
              <a:t>F</a:t>
            </a:r>
            <a:r>
              <a:rPr lang="en-US" sz="2200" smtClean="0"/>
              <a:t>	= tingkat </a:t>
            </a:r>
            <a:r>
              <a:rPr lang="en-US" sz="2200" i="1" smtClean="0"/>
              <a:t>return</a:t>
            </a:r>
            <a:r>
              <a:rPr lang="en-US" sz="2200" smtClean="0"/>
              <a:t> pada aset yang bebas yang risiko</a:t>
            </a:r>
          </a:p>
          <a:p>
            <a:pPr eaLnBrk="1" hangingPunct="1">
              <a:buFont typeface="Wingdings" pitchFamily="2" charset="2"/>
              <a:buNone/>
            </a:pPr>
            <a:r>
              <a:rPr lang="en-US" sz="2200" smtClean="0"/>
              <a:t>	E(R</a:t>
            </a:r>
            <a:r>
              <a:rPr lang="en-US" sz="2200" baseline="-25000" smtClean="0"/>
              <a:t>M</a:t>
            </a:r>
            <a:r>
              <a:rPr lang="en-US" sz="2200" smtClean="0"/>
              <a:t>)	= tingkat </a:t>
            </a:r>
            <a:r>
              <a:rPr lang="en-US" sz="2200" i="1" smtClean="0"/>
              <a:t>return</a:t>
            </a:r>
            <a:r>
              <a:rPr lang="en-US" sz="2200" smtClean="0"/>
              <a:t> portofolio pasar (M)</a:t>
            </a:r>
          </a:p>
          <a:p>
            <a:pPr eaLnBrk="1" hangingPunct="1">
              <a:buFont typeface="Wingdings" pitchFamily="2" charset="2"/>
              <a:buNone/>
            </a:pPr>
            <a:r>
              <a:rPr lang="en-US" sz="2200" smtClean="0">
                <a:sym typeface="Symbol" pitchFamily="18" charset="2"/>
              </a:rPr>
              <a:t>	</a:t>
            </a:r>
            <a:r>
              <a:rPr lang="es-AR" sz="2200" baseline="-25000" smtClean="0"/>
              <a:t>M</a:t>
            </a:r>
            <a:r>
              <a:rPr lang="es-AR" sz="2200" smtClean="0"/>
              <a:t>	= deviasi standar </a:t>
            </a:r>
            <a:r>
              <a:rPr lang="es-AR" sz="2200" i="1" smtClean="0"/>
              <a:t>return</a:t>
            </a:r>
            <a:r>
              <a:rPr lang="es-AR" sz="2200" smtClean="0"/>
              <a:t> pada portofolio pasar</a:t>
            </a:r>
            <a:endParaRPr lang="en-US" sz="2200" smtClean="0"/>
          </a:p>
          <a:p>
            <a:pPr eaLnBrk="1" hangingPunct="1">
              <a:buFont typeface="Wingdings" pitchFamily="2" charset="2"/>
              <a:buNone/>
            </a:pPr>
            <a:r>
              <a:rPr lang="en-US" sz="2200" smtClean="0">
                <a:sym typeface="Symbol" pitchFamily="18" charset="2"/>
              </a:rPr>
              <a:t>	</a:t>
            </a:r>
            <a:r>
              <a:rPr lang="en-US" sz="2200" baseline="-25000" smtClean="0"/>
              <a:t>P</a:t>
            </a:r>
            <a:r>
              <a:rPr lang="en-US" sz="2200" smtClean="0"/>
              <a:t>	= deviasi standar portofolio efisien yang ditentukan</a:t>
            </a:r>
          </a:p>
          <a:p>
            <a:pPr eaLnBrk="1" hangingPunct="1"/>
            <a:endParaRPr lang="en-US" sz="2400" smtClean="0"/>
          </a:p>
        </p:txBody>
      </p:sp>
      <p:sp>
        <p:nvSpPr>
          <p:cNvPr id="307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3074" name="Object 1"/>
          <p:cNvGraphicFramePr>
            <a:graphicFrameLocks noChangeAspect="1"/>
          </p:cNvGraphicFramePr>
          <p:nvPr/>
        </p:nvGraphicFramePr>
        <p:xfrm>
          <a:off x="1187450" y="2478088"/>
          <a:ext cx="3098800" cy="887412"/>
        </p:xfrm>
        <a:graphic>
          <a:graphicData uri="http://schemas.openxmlformats.org/presentationml/2006/ole">
            <p:oleObj spid="_x0000_s3074" name="Equation" r:id="rId3" imgW="1511280" imgH="444240" progId="Equation.3">
              <p:embed/>
            </p:oleObj>
          </a:graphicData>
        </a:graphic>
      </p:graphicFrame>
      <p:sp>
        <p:nvSpPr>
          <p:cNvPr id="307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12/40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685800" y="381000"/>
            <a:ext cx="80010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PENJELASAN MENGENAI CML</a:t>
            </a:r>
          </a:p>
        </p:txBody>
      </p:sp>
      <p:sp>
        <p:nvSpPr>
          <p:cNvPr id="22531" name="Content Placeholder 2"/>
          <p:cNvSpPr>
            <a:spLocks noGrp="1"/>
          </p:cNvSpPr>
          <p:nvPr>
            <p:ph idx="1"/>
          </p:nvPr>
        </p:nvSpPr>
        <p:spPr bwMode="auto">
          <a:xfrm>
            <a:off x="381000" y="1447800"/>
            <a:ext cx="7848600" cy="5073650"/>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spcBef>
                <a:spcPts val="1800"/>
              </a:spcBef>
              <a:buFont typeface="Tw Cen MT" pitchFamily="-107" charset="-18"/>
              <a:buAutoNum type="arabicPeriod"/>
            </a:pPr>
            <a:r>
              <a:rPr lang="en-US" sz="2400" smtClean="0"/>
              <a:t>Garis pasar modal terdiri dari portofolio efisien yang merupakan kombinasi dari aset berisiko dan aset bebas risiko. Portofolio M, merupakan portofolio yang terdiri dari aset berisiko, atau disebut dengan portofolio pasar. Sedangkan titik R</a:t>
            </a:r>
            <a:r>
              <a:rPr lang="en-US" sz="2400" baseline="-25000" smtClean="0"/>
              <a:t>F</a:t>
            </a:r>
            <a:r>
              <a:rPr lang="en-US" sz="2400" smtClean="0"/>
              <a:t>, merupakan pilihan aset bebas risiko. Kombinasi atau titik-titk portofolio di sepanjang garis R</a:t>
            </a:r>
            <a:r>
              <a:rPr lang="en-US" sz="2400" baseline="-25000" smtClean="0"/>
              <a:t>F</a:t>
            </a:r>
            <a:r>
              <a:rPr lang="en-US" sz="2400" smtClean="0"/>
              <a:t>-M, merupakan portofolio yang efisien bagi investor.</a:t>
            </a:r>
          </a:p>
          <a:p>
            <a:pPr marL="400050" indent="-400050" eaLnBrk="1" hangingPunct="1">
              <a:spcBef>
                <a:spcPts val="1800"/>
              </a:spcBef>
              <a:buFont typeface="Tw Cen MT" pitchFamily="-107" charset="-18"/>
              <a:buAutoNum type="arabicPeriod"/>
            </a:pPr>
            <a:r>
              <a:rPr lang="en-US" sz="2400" smtClean="0"/>
              <a:t>Slope CML akan cenderung positip karena adanya asumsi bahwa investor bersifat </a:t>
            </a:r>
            <a:r>
              <a:rPr lang="en-US" sz="2400" i="1" smtClean="0"/>
              <a:t>risk averse</a:t>
            </a:r>
            <a:r>
              <a:rPr lang="en-US" sz="2400" smtClean="0"/>
              <a:t>. Artinya, investor hanya akan mau berinvestasi pada aset yang  berisiko, jika mendapatkan kompensasi berupa </a:t>
            </a:r>
            <a:r>
              <a:rPr lang="en-US" sz="2400" i="1" smtClean="0"/>
              <a:t>return</a:t>
            </a:r>
            <a:r>
              <a:rPr lang="en-US" sz="2400" smtClean="0"/>
              <a:t> harapan yang lebih tinggi. </a:t>
            </a:r>
          </a:p>
        </p:txBody>
      </p:sp>
      <p:sp>
        <p:nvSpPr>
          <p:cNvPr id="22532"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13/40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4294967295"/>
          </p:nvPr>
        </p:nvSpPr>
        <p:spPr bwMode="auto">
          <a:xfrm>
            <a:off x="457200" y="1676400"/>
            <a:ext cx="8153400" cy="4495800"/>
          </a:xfrm>
          <a:prstGeom prst="rect">
            <a:avLst/>
          </a:prstGeom>
          <a:noFill/>
          <a:ln>
            <a:miter lim="800000"/>
            <a:headEnd/>
            <a:tailEnd/>
          </a:ln>
        </p:spPr>
        <p:txBody>
          <a:bodyPr/>
          <a:lstStyle/>
          <a:p>
            <a:pPr marL="400050" indent="-400050" eaLnBrk="1" hangingPunct="1">
              <a:spcBef>
                <a:spcPts val="1800"/>
              </a:spcBef>
              <a:buFont typeface="Tw Cen MT" pitchFamily="-107" charset="-18"/>
              <a:buAutoNum type="arabicPeriod" startAt="3"/>
            </a:pPr>
            <a:r>
              <a:rPr lang="en-US" sz="2800" smtClean="0"/>
              <a:t>Berdasarkan data historis, adanya risiko akibat perbedaan </a:t>
            </a:r>
            <a:r>
              <a:rPr lang="en-US" sz="2800" i="1" smtClean="0"/>
              <a:t>return</a:t>
            </a:r>
            <a:r>
              <a:rPr lang="en-US" sz="2800" smtClean="0"/>
              <a:t> aktual dan </a:t>
            </a:r>
            <a:r>
              <a:rPr lang="en-US" sz="2800" i="1" smtClean="0"/>
              <a:t>return</a:t>
            </a:r>
            <a:r>
              <a:rPr lang="en-US" sz="2800" smtClean="0"/>
              <a:t> harapan, bisa menyebabkan slope CML yang negatif. Slope negatif ini terjadi bila tingkat </a:t>
            </a:r>
            <a:r>
              <a:rPr lang="en-US" sz="2800" i="1" smtClean="0"/>
              <a:t>return</a:t>
            </a:r>
            <a:r>
              <a:rPr lang="en-US" sz="2800" smtClean="0"/>
              <a:t> aktual portofolio pasar lebih kecil dari tingkat keuntungan bebas risiko. </a:t>
            </a:r>
          </a:p>
          <a:p>
            <a:pPr marL="400050" indent="-400050" eaLnBrk="1" hangingPunct="1">
              <a:spcBef>
                <a:spcPts val="1800"/>
              </a:spcBef>
              <a:buFont typeface="Tw Cen MT" pitchFamily="-107" charset="-18"/>
              <a:buAutoNum type="arabicPeriod" startAt="3"/>
            </a:pPr>
            <a:r>
              <a:rPr lang="en-US" sz="2800" smtClean="0"/>
              <a:t>Garis pasar modal dapat digunakan untuk menentukan tingkat </a:t>
            </a:r>
            <a:r>
              <a:rPr lang="en-US" sz="2800" i="1" smtClean="0"/>
              <a:t>return</a:t>
            </a:r>
            <a:r>
              <a:rPr lang="en-US" sz="2800" smtClean="0"/>
              <a:t> harapan untuk setiap risiko portofolio yang berbeda. </a:t>
            </a:r>
          </a:p>
          <a:p>
            <a:pPr marL="400050" indent="-400050" eaLnBrk="1" hangingPunct="1">
              <a:spcBef>
                <a:spcPts val="1800"/>
              </a:spcBef>
            </a:pPr>
            <a:endParaRPr lang="en-US" sz="2800" smtClean="0"/>
          </a:p>
        </p:txBody>
      </p:sp>
      <p:sp>
        <p:nvSpPr>
          <p:cNvPr id="23555" name="Title 1"/>
          <p:cNvSpPr txBox="1">
            <a:spLocks/>
          </p:cNvSpPr>
          <p:nvPr/>
        </p:nvSpPr>
        <p:spPr bwMode="auto">
          <a:xfrm>
            <a:off x="685800" y="381000"/>
            <a:ext cx="8001000" cy="914400"/>
          </a:xfrm>
          <a:prstGeom prst="rect">
            <a:avLst/>
          </a:prstGeom>
          <a:noFill/>
          <a:ln w="9525">
            <a:noFill/>
            <a:miter lim="800000"/>
            <a:headEnd/>
            <a:tailEnd/>
          </a:ln>
        </p:spPr>
        <p:txBody>
          <a:bodyPr/>
          <a:lstStyle/>
          <a:p>
            <a:pPr defTabSz="457200"/>
            <a:r>
              <a:rPr lang="en-US" sz="4400" b="1">
                <a:solidFill>
                  <a:srgbClr val="5F2B13"/>
                </a:solidFill>
                <a:latin typeface="Trebuchet MS" pitchFamily="34" charset="0"/>
                <a:ea typeface="MS PGothic" pitchFamily="34" charset="-128"/>
              </a:rPr>
              <a:t>PENJELASAN MENGENAI CML</a:t>
            </a:r>
          </a:p>
        </p:txBody>
      </p:sp>
      <p:sp>
        <p:nvSpPr>
          <p:cNvPr id="23556"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14/40</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bwMode="auto">
          <a:xfrm>
            <a:off x="685800" y="381000"/>
            <a:ext cx="80010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GARIS PASAR SEKURITAS (SML)</a:t>
            </a:r>
          </a:p>
        </p:txBody>
      </p:sp>
      <p:sp>
        <p:nvSpPr>
          <p:cNvPr id="4101" name="Content Placeholder 2"/>
          <p:cNvSpPr>
            <a:spLocks noGrp="1"/>
          </p:cNvSpPr>
          <p:nvPr>
            <p:ph idx="1"/>
          </p:nvPr>
        </p:nvSpPr>
        <p:spPr bwMode="auto">
          <a:xfrm>
            <a:off x="612775" y="1619250"/>
            <a:ext cx="8153400" cy="4997450"/>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1800"/>
              </a:spcBef>
            </a:pPr>
            <a:r>
              <a:rPr lang="en-US" sz="2200" smtClean="0"/>
              <a:t>Garis pasar sekuritas adalah garis hubungan </a:t>
            </a:r>
            <a:r>
              <a:rPr lang="id-ID" sz="2200" smtClean="0"/>
              <a:t>antara </a:t>
            </a:r>
            <a:r>
              <a:rPr lang="en-US" sz="2200" smtClean="0"/>
              <a:t>tingkat </a:t>
            </a:r>
            <a:r>
              <a:rPr lang="en-US" sz="2200" i="1" smtClean="0"/>
              <a:t>return</a:t>
            </a:r>
            <a:r>
              <a:rPr lang="en-US" sz="2200" smtClean="0"/>
              <a:t> harapan dari suatu sekuritas dengan risiko sistematis (beta). </a:t>
            </a:r>
          </a:p>
          <a:p>
            <a:pPr eaLnBrk="1" hangingPunct="1">
              <a:spcBef>
                <a:spcPts val="1800"/>
              </a:spcBef>
            </a:pPr>
            <a:r>
              <a:rPr lang="en-US" sz="2200" smtClean="0"/>
              <a:t>SML dapat digunakan untuk menilai keuntungan suatu aset individual pada kondisi pasar yang seimbang. Sedangkan CML dapat dipakai untuk menilai tingkat </a:t>
            </a:r>
            <a:r>
              <a:rPr lang="en-US" sz="2200" i="1" smtClean="0"/>
              <a:t>return</a:t>
            </a:r>
            <a:r>
              <a:rPr lang="en-US" sz="2200" smtClean="0"/>
              <a:t> harapan dari suatu portofolio yang efisien, pada suatu tingkat risiko tertentu (</a:t>
            </a:r>
            <a:r>
              <a:rPr lang="en-US" sz="2200" smtClean="0">
                <a:sym typeface="Symbol" pitchFamily="18" charset="2"/>
              </a:rPr>
              <a:t></a:t>
            </a:r>
            <a:r>
              <a:rPr lang="id-ID" sz="2200" baseline="-25000" smtClean="0"/>
              <a:t>P</a:t>
            </a:r>
            <a:r>
              <a:rPr lang="en-US" sz="2200" smtClean="0"/>
              <a:t>). </a:t>
            </a:r>
          </a:p>
          <a:p>
            <a:pPr eaLnBrk="1" hangingPunct="1">
              <a:spcBef>
                <a:spcPts val="1800"/>
              </a:spcBef>
            </a:pPr>
            <a:r>
              <a:rPr lang="en-US" sz="2200" smtClean="0"/>
              <a:t>Formula untuk mendapatkan E(R) dari suatu sekuritas menurut model SML adalah:</a:t>
            </a:r>
          </a:p>
          <a:p>
            <a:pPr eaLnBrk="1" hangingPunct="1"/>
            <a:endParaRPr lang="en-US" sz="2200" smtClean="0"/>
          </a:p>
          <a:p>
            <a:pPr eaLnBrk="1" hangingPunct="1">
              <a:buFont typeface="Wingdings" pitchFamily="2" charset="2"/>
              <a:buNone/>
            </a:pPr>
            <a:r>
              <a:rPr lang="en-US" sz="2200" smtClean="0"/>
              <a:t>	</a:t>
            </a:r>
            <a:r>
              <a:rPr lang="id-ID" sz="2200" smtClean="0"/>
              <a:t>dalam hal ini</a:t>
            </a:r>
            <a:r>
              <a:rPr lang="en-US" sz="2200" smtClean="0"/>
              <a:t>:</a:t>
            </a:r>
          </a:p>
          <a:p>
            <a:pPr eaLnBrk="1" hangingPunct="1"/>
            <a:endParaRPr lang="en-US" sz="2200" smtClean="0"/>
          </a:p>
        </p:txBody>
      </p:sp>
      <p:sp>
        <p:nvSpPr>
          <p:cNvPr id="41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4098" name="Object 1"/>
          <p:cNvGraphicFramePr>
            <a:graphicFrameLocks noChangeAspect="1"/>
          </p:cNvGraphicFramePr>
          <p:nvPr/>
        </p:nvGraphicFramePr>
        <p:xfrm>
          <a:off x="4572000" y="5184775"/>
          <a:ext cx="3503613" cy="458788"/>
        </p:xfrm>
        <a:graphic>
          <a:graphicData uri="http://schemas.openxmlformats.org/presentationml/2006/ole">
            <p:oleObj spid="_x0000_s4098" name="Equation" r:id="rId3" imgW="1549080" imgH="215640" progId="Equation.3">
              <p:embed/>
            </p:oleObj>
          </a:graphicData>
        </a:graphic>
      </p:graphicFrame>
      <p:sp>
        <p:nvSpPr>
          <p:cNvPr id="410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4099" name="Object 3"/>
          <p:cNvGraphicFramePr>
            <a:graphicFrameLocks noChangeAspect="1"/>
          </p:cNvGraphicFramePr>
          <p:nvPr/>
        </p:nvGraphicFramePr>
        <p:xfrm>
          <a:off x="2967038" y="5645150"/>
          <a:ext cx="1247775" cy="784225"/>
        </p:xfrm>
        <a:graphic>
          <a:graphicData uri="http://schemas.openxmlformats.org/presentationml/2006/ole">
            <p:oleObj spid="_x0000_s4099" name="Equation" r:id="rId4" imgW="685800" imgH="431640" progId="Equation.3">
              <p:embed/>
            </p:oleObj>
          </a:graphicData>
        </a:graphic>
      </p:graphicFrame>
      <p:sp>
        <p:nvSpPr>
          <p:cNvPr id="4104"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15/40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bwMode="auto">
          <a:xfrm>
            <a:off x="612775" y="1600200"/>
            <a:ext cx="8153400" cy="4924425"/>
          </a:xfrm>
          <a:noFill/>
          <a:ln>
            <a:miter lim="800000"/>
            <a:headEnd/>
            <a:tailEnd/>
          </a:ln>
        </p:spPr>
        <p:txBody>
          <a:bodyPr wrap="square" lIns="91440" tIns="45720" rIns="91440" bIns="45720" numCol="1" anchor="t" anchorCtr="0" compatLnSpc="1">
            <a:prstTxWarp prst="textNoShape">
              <a:avLst/>
            </a:prstTxWarp>
          </a:bodyPr>
          <a:lstStyle/>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800" smtClean="0"/>
          </a:p>
          <a:p>
            <a:pPr eaLnBrk="1" hangingPunct="1"/>
            <a:endParaRPr lang="en-US" sz="300" smtClean="0"/>
          </a:p>
          <a:p>
            <a:pPr eaLnBrk="1" hangingPunct="1">
              <a:spcBef>
                <a:spcPts val="2400"/>
              </a:spcBef>
            </a:pPr>
            <a:r>
              <a:rPr lang="id-ID" sz="2000" smtClean="0"/>
              <a:t>Pada G</a:t>
            </a:r>
            <a:r>
              <a:rPr lang="en-US" sz="2000" smtClean="0"/>
              <a:t>ambar </a:t>
            </a:r>
            <a:r>
              <a:rPr lang="id-ID" sz="2000" smtClean="0"/>
              <a:t>6.3,</a:t>
            </a:r>
            <a:r>
              <a:rPr lang="en-US" sz="2000" smtClean="0"/>
              <a:t> </a:t>
            </a:r>
            <a:r>
              <a:rPr lang="id-ID" sz="2000" smtClean="0"/>
              <a:t>r</a:t>
            </a:r>
            <a:r>
              <a:rPr lang="en-US" sz="2000" smtClean="0"/>
              <a:t>isiko sekuritas ditunjukkan </a:t>
            </a:r>
            <a:r>
              <a:rPr lang="id-ID" sz="2000" smtClean="0"/>
              <a:t>oleh</a:t>
            </a:r>
            <a:r>
              <a:rPr lang="en-US" sz="2000" smtClean="0"/>
              <a:t> beta, </a:t>
            </a:r>
            <a:r>
              <a:rPr lang="id-ID" sz="2000" smtClean="0"/>
              <a:t>yang</a:t>
            </a:r>
            <a:r>
              <a:rPr lang="en-US" sz="2000" smtClean="0"/>
              <a:t> menunjukkan </a:t>
            </a:r>
            <a:r>
              <a:rPr lang="en-US" sz="2000" i="1" smtClean="0"/>
              <a:t>sensitivitas return sekuritas terhadap perubahan return pasar.</a:t>
            </a:r>
          </a:p>
        </p:txBody>
      </p:sp>
      <p:grpSp>
        <p:nvGrpSpPr>
          <p:cNvPr id="24579" name="Group 29"/>
          <p:cNvGrpSpPr>
            <a:grpSpLocks/>
          </p:cNvGrpSpPr>
          <p:nvPr/>
        </p:nvGrpSpPr>
        <p:grpSpPr bwMode="auto">
          <a:xfrm>
            <a:off x="971550" y="1484313"/>
            <a:ext cx="5765800" cy="3822700"/>
            <a:chOff x="700" y="981"/>
            <a:chExt cx="3632" cy="2408"/>
          </a:xfrm>
        </p:grpSpPr>
        <p:grpSp>
          <p:nvGrpSpPr>
            <p:cNvPr id="24582" name="Group 28"/>
            <p:cNvGrpSpPr>
              <a:grpSpLocks/>
            </p:cNvGrpSpPr>
            <p:nvPr/>
          </p:nvGrpSpPr>
          <p:grpSpPr bwMode="auto">
            <a:xfrm>
              <a:off x="700" y="981"/>
              <a:ext cx="3632" cy="2265"/>
              <a:chOff x="700" y="1064"/>
              <a:chExt cx="3632" cy="2265"/>
            </a:xfrm>
          </p:grpSpPr>
          <p:sp>
            <p:nvSpPr>
              <p:cNvPr id="24584" name="Text Box 25"/>
              <p:cNvSpPr txBox="1">
                <a:spLocks noChangeArrowheads="1"/>
              </p:cNvSpPr>
              <p:nvPr/>
            </p:nvSpPr>
            <p:spPr bwMode="auto">
              <a:xfrm>
                <a:off x="1371" y="2530"/>
                <a:ext cx="1051" cy="424"/>
              </a:xfrm>
              <a:prstGeom prst="rect">
                <a:avLst/>
              </a:prstGeom>
              <a:noFill/>
              <a:ln w="9525">
                <a:noFill/>
                <a:miter lim="800000"/>
                <a:headEnd/>
                <a:tailEnd/>
              </a:ln>
            </p:spPr>
            <p:txBody>
              <a:bodyPr/>
              <a:lstStyle/>
              <a:p>
                <a:pPr algn="ctr"/>
                <a:r>
                  <a:rPr lang="sv-SE" b="1">
                    <a:latin typeface="Tw Cen MT" pitchFamily="-107" charset="-18"/>
                    <a:ea typeface="SimSun" pitchFamily="2" charset="-122"/>
                  </a:rPr>
                  <a:t>Aset yang risikonya lebih kecil dari pasar</a:t>
                </a:r>
                <a:endParaRPr lang="en-US" b="1">
                  <a:latin typeface="Tw Cen MT" pitchFamily="-107" charset="-18"/>
                </a:endParaRPr>
              </a:p>
            </p:txBody>
          </p:sp>
          <p:sp>
            <p:nvSpPr>
              <p:cNvPr id="24585" name="Text Box 26"/>
              <p:cNvSpPr txBox="1">
                <a:spLocks noChangeArrowheads="1"/>
              </p:cNvSpPr>
              <p:nvPr/>
            </p:nvSpPr>
            <p:spPr bwMode="auto">
              <a:xfrm>
                <a:off x="3377" y="3033"/>
                <a:ext cx="955" cy="296"/>
              </a:xfrm>
              <a:prstGeom prst="rect">
                <a:avLst/>
              </a:prstGeom>
              <a:noFill/>
              <a:ln w="9525">
                <a:noFill/>
                <a:miter lim="800000"/>
                <a:headEnd/>
                <a:tailEnd/>
              </a:ln>
            </p:spPr>
            <p:txBody>
              <a:bodyPr/>
              <a:lstStyle/>
              <a:p>
                <a:pPr>
                  <a:spcAft>
                    <a:spcPts val="1000"/>
                  </a:spcAft>
                </a:pPr>
                <a:r>
                  <a:rPr lang="en-US" altLang="zh-CN" b="1">
                    <a:latin typeface="Tw Cen MT" pitchFamily="-107" charset="-18"/>
                    <a:ea typeface="SimSun" pitchFamily="2" charset="-122"/>
                  </a:rPr>
                  <a:t>Risiko (</a:t>
                </a:r>
                <a:r>
                  <a:rPr lang="en-US" altLang="zh-CN" b="1">
                    <a:latin typeface="Tw Cen MT" pitchFamily="-107" charset="-18"/>
                    <a:ea typeface="SimSun" pitchFamily="2" charset="-122"/>
                    <a:sym typeface="Symbol" pitchFamily="18" charset="2"/>
                  </a:rPr>
                  <a:t></a:t>
                </a:r>
                <a:r>
                  <a:rPr lang="en-US" altLang="zh-CN" b="1">
                    <a:latin typeface="Tw Cen MT" pitchFamily="-107" charset="-18"/>
                    <a:ea typeface="SimSun" pitchFamily="2" charset="-122"/>
                  </a:rPr>
                  <a:t>)</a:t>
                </a:r>
                <a:endParaRPr lang="en-US" b="1">
                  <a:latin typeface="Tw Cen MT" pitchFamily="-107" charset="-18"/>
                </a:endParaRPr>
              </a:p>
            </p:txBody>
          </p:sp>
          <p:sp>
            <p:nvSpPr>
              <p:cNvPr id="24586" name="Text Box 27"/>
              <p:cNvSpPr txBox="1">
                <a:spLocks noChangeArrowheads="1"/>
              </p:cNvSpPr>
              <p:nvPr/>
            </p:nvSpPr>
            <p:spPr bwMode="auto">
              <a:xfrm>
                <a:off x="2804" y="3011"/>
                <a:ext cx="382" cy="297"/>
              </a:xfrm>
              <a:prstGeom prst="rect">
                <a:avLst/>
              </a:prstGeom>
              <a:noFill/>
              <a:ln w="9525">
                <a:noFill/>
                <a:miter lim="800000"/>
                <a:headEnd/>
                <a:tailEnd/>
              </a:ln>
            </p:spPr>
            <p:txBody>
              <a:bodyPr/>
              <a:lstStyle/>
              <a:p>
                <a:pPr algn="ctr">
                  <a:spcAft>
                    <a:spcPts val="1000"/>
                  </a:spcAft>
                </a:pPr>
                <a:r>
                  <a:rPr lang="en-US" altLang="zh-CN" b="1">
                    <a:latin typeface="Calibri" pitchFamily="34" charset="0"/>
                    <a:ea typeface="SimSun" pitchFamily="2" charset="-122"/>
                  </a:rPr>
                  <a:t>1.5</a:t>
                </a:r>
                <a:endParaRPr lang="en-US" b="1"/>
              </a:p>
            </p:txBody>
          </p:sp>
          <p:sp>
            <p:nvSpPr>
              <p:cNvPr id="24587" name="Text Box 28"/>
              <p:cNvSpPr txBox="1">
                <a:spLocks noChangeArrowheads="1"/>
              </p:cNvSpPr>
              <p:nvPr/>
            </p:nvSpPr>
            <p:spPr bwMode="auto">
              <a:xfrm>
                <a:off x="1690" y="3011"/>
                <a:ext cx="382" cy="297"/>
              </a:xfrm>
              <a:prstGeom prst="rect">
                <a:avLst/>
              </a:prstGeom>
              <a:noFill/>
              <a:ln w="9525">
                <a:noFill/>
                <a:miter lim="800000"/>
                <a:headEnd/>
                <a:tailEnd/>
              </a:ln>
            </p:spPr>
            <p:txBody>
              <a:bodyPr/>
              <a:lstStyle/>
              <a:p>
                <a:pPr algn="ctr">
                  <a:spcAft>
                    <a:spcPts val="1000"/>
                  </a:spcAft>
                </a:pPr>
                <a:r>
                  <a:rPr lang="en-US" altLang="zh-CN" b="1">
                    <a:latin typeface="Calibri" pitchFamily="34" charset="0"/>
                    <a:ea typeface="SimSun" pitchFamily="2" charset="-122"/>
                  </a:rPr>
                  <a:t>0.5</a:t>
                </a:r>
                <a:endParaRPr lang="en-US" b="1"/>
              </a:p>
            </p:txBody>
          </p:sp>
          <p:sp>
            <p:nvSpPr>
              <p:cNvPr id="24588" name="Text Box 29"/>
              <p:cNvSpPr txBox="1">
                <a:spLocks noChangeArrowheads="1"/>
              </p:cNvSpPr>
              <p:nvPr/>
            </p:nvSpPr>
            <p:spPr bwMode="auto">
              <a:xfrm>
                <a:off x="1276" y="3000"/>
                <a:ext cx="286" cy="296"/>
              </a:xfrm>
              <a:prstGeom prst="rect">
                <a:avLst/>
              </a:prstGeom>
              <a:noFill/>
              <a:ln w="9525">
                <a:noFill/>
                <a:miter lim="800000"/>
                <a:headEnd/>
                <a:tailEnd/>
              </a:ln>
            </p:spPr>
            <p:txBody>
              <a:bodyPr/>
              <a:lstStyle/>
              <a:p>
                <a:pPr algn="ctr">
                  <a:spcAft>
                    <a:spcPts val="1000"/>
                  </a:spcAft>
                </a:pPr>
                <a:r>
                  <a:rPr lang="en-US" altLang="zh-CN" b="1">
                    <a:latin typeface="Times New Roman" pitchFamily="18" charset="0"/>
                    <a:ea typeface="SimSun" pitchFamily="2" charset="-122"/>
                  </a:rPr>
                  <a:t>0</a:t>
                </a:r>
                <a:endParaRPr lang="en-US" b="1"/>
              </a:p>
            </p:txBody>
          </p:sp>
          <p:sp>
            <p:nvSpPr>
              <p:cNvPr id="24589" name="Text Box 30"/>
              <p:cNvSpPr txBox="1">
                <a:spLocks noChangeArrowheads="1"/>
              </p:cNvSpPr>
              <p:nvPr/>
            </p:nvSpPr>
            <p:spPr bwMode="auto">
              <a:xfrm>
                <a:off x="2188" y="3011"/>
                <a:ext cx="478" cy="297"/>
              </a:xfrm>
              <a:prstGeom prst="rect">
                <a:avLst/>
              </a:prstGeom>
              <a:noFill/>
              <a:ln w="9525">
                <a:noFill/>
                <a:miter lim="800000"/>
                <a:headEnd/>
                <a:tailEnd/>
              </a:ln>
            </p:spPr>
            <p:txBody>
              <a:bodyPr/>
              <a:lstStyle/>
              <a:p>
                <a:pPr algn="ctr">
                  <a:spcAft>
                    <a:spcPts val="1000"/>
                  </a:spcAft>
                </a:pPr>
                <a:r>
                  <a:rPr lang="en-US" altLang="zh-CN" b="1">
                    <a:latin typeface="Tw Cen MT" pitchFamily="-107" charset="-18"/>
                    <a:ea typeface="SimSun" pitchFamily="2" charset="-122"/>
                    <a:sym typeface="Symbol" pitchFamily="18" charset="2"/>
                  </a:rPr>
                  <a:t></a:t>
                </a:r>
                <a:r>
                  <a:rPr lang="en-US" altLang="zh-CN" b="1" baseline="-25000">
                    <a:latin typeface="Tw Cen MT" pitchFamily="-107" charset="-18"/>
                    <a:ea typeface="SimSun" pitchFamily="2" charset="-122"/>
                  </a:rPr>
                  <a:t>M</a:t>
                </a:r>
                <a:r>
                  <a:rPr lang="en-US" altLang="zh-CN" b="1">
                    <a:latin typeface="Tw Cen MT" pitchFamily="-107" charset="-18"/>
                    <a:ea typeface="SimSun" pitchFamily="2" charset="-122"/>
                  </a:rPr>
                  <a:t>=1</a:t>
                </a:r>
                <a:endParaRPr lang="en-US" b="1">
                  <a:latin typeface="Tw Cen MT" pitchFamily="-107" charset="-18"/>
                </a:endParaRPr>
              </a:p>
            </p:txBody>
          </p:sp>
          <p:sp>
            <p:nvSpPr>
              <p:cNvPr id="24590" name="Text Box 31"/>
              <p:cNvSpPr txBox="1">
                <a:spLocks noChangeArrowheads="1"/>
              </p:cNvSpPr>
              <p:nvPr/>
            </p:nvSpPr>
            <p:spPr bwMode="auto">
              <a:xfrm>
                <a:off x="3324" y="1444"/>
                <a:ext cx="668" cy="296"/>
              </a:xfrm>
              <a:prstGeom prst="rect">
                <a:avLst/>
              </a:prstGeom>
              <a:noFill/>
              <a:ln w="9525">
                <a:noFill/>
                <a:miter lim="800000"/>
                <a:headEnd/>
                <a:tailEnd/>
              </a:ln>
            </p:spPr>
            <p:txBody>
              <a:bodyPr/>
              <a:lstStyle/>
              <a:p>
                <a:pPr>
                  <a:spcAft>
                    <a:spcPts val="1000"/>
                  </a:spcAft>
                </a:pPr>
                <a:r>
                  <a:rPr lang="en-US" altLang="zh-CN" b="1">
                    <a:latin typeface="Calibri" pitchFamily="34" charset="0"/>
                    <a:ea typeface="SimSun" pitchFamily="2" charset="-122"/>
                  </a:rPr>
                  <a:t>SML</a:t>
                </a:r>
                <a:endParaRPr lang="en-US" b="1"/>
              </a:p>
            </p:txBody>
          </p:sp>
          <p:sp>
            <p:nvSpPr>
              <p:cNvPr id="24591" name="Text Box 32"/>
              <p:cNvSpPr txBox="1">
                <a:spLocks noChangeArrowheads="1"/>
              </p:cNvSpPr>
              <p:nvPr/>
            </p:nvSpPr>
            <p:spPr bwMode="auto">
              <a:xfrm>
                <a:off x="2804" y="1707"/>
                <a:ext cx="382" cy="296"/>
              </a:xfrm>
              <a:prstGeom prst="rect">
                <a:avLst/>
              </a:prstGeom>
              <a:noFill/>
              <a:ln w="9525">
                <a:noFill/>
                <a:miter lim="800000"/>
                <a:headEnd/>
                <a:tailEnd/>
              </a:ln>
            </p:spPr>
            <p:txBody>
              <a:bodyPr/>
              <a:lstStyle/>
              <a:p>
                <a:pPr>
                  <a:spcAft>
                    <a:spcPts val="1000"/>
                  </a:spcAft>
                </a:pPr>
                <a:r>
                  <a:rPr lang="en-US" altLang="zh-CN" b="1">
                    <a:latin typeface="Calibri" pitchFamily="34" charset="0"/>
                    <a:ea typeface="SimSun" pitchFamily="2" charset="-122"/>
                  </a:rPr>
                  <a:t>A</a:t>
                </a:r>
                <a:endParaRPr lang="en-US" b="1"/>
              </a:p>
            </p:txBody>
          </p:sp>
          <p:sp>
            <p:nvSpPr>
              <p:cNvPr id="24592" name="Text Box 33"/>
              <p:cNvSpPr txBox="1">
                <a:spLocks noChangeArrowheads="1"/>
              </p:cNvSpPr>
              <p:nvPr/>
            </p:nvSpPr>
            <p:spPr bwMode="auto">
              <a:xfrm>
                <a:off x="1754" y="2156"/>
                <a:ext cx="286" cy="296"/>
              </a:xfrm>
              <a:prstGeom prst="rect">
                <a:avLst/>
              </a:prstGeom>
              <a:noFill/>
              <a:ln w="9525">
                <a:noFill/>
                <a:miter lim="800000"/>
                <a:headEnd/>
                <a:tailEnd/>
              </a:ln>
            </p:spPr>
            <p:txBody>
              <a:bodyPr/>
              <a:lstStyle/>
              <a:p>
                <a:pPr>
                  <a:spcAft>
                    <a:spcPts val="1000"/>
                  </a:spcAft>
                </a:pPr>
                <a:r>
                  <a:rPr lang="en-US" altLang="zh-CN" b="1">
                    <a:latin typeface="Calibri" pitchFamily="34" charset="0"/>
                    <a:ea typeface="SimSun" pitchFamily="2" charset="-122"/>
                  </a:rPr>
                  <a:t>B</a:t>
                </a:r>
                <a:endParaRPr lang="en-US" b="1"/>
              </a:p>
            </p:txBody>
          </p:sp>
          <p:sp>
            <p:nvSpPr>
              <p:cNvPr id="61474" name="Text Box 34"/>
              <p:cNvSpPr txBox="1">
                <a:spLocks noChangeArrowheads="1"/>
              </p:cNvSpPr>
              <p:nvPr/>
            </p:nvSpPr>
            <p:spPr bwMode="auto">
              <a:xfrm>
                <a:off x="703" y="1071"/>
                <a:ext cx="383" cy="2072"/>
              </a:xfrm>
              <a:prstGeom prst="rect">
                <a:avLst/>
              </a:prstGeom>
              <a:noFill/>
              <a:ln w="9525">
                <a:noFill/>
                <a:miter lim="800000"/>
                <a:headEnd/>
                <a:tailEnd/>
              </a:ln>
            </p:spPr>
            <p:txBody>
              <a:bodyPr vert="vert270"/>
              <a:lstStyle/>
              <a:p>
                <a:pPr lvl="1">
                  <a:spcAft>
                    <a:spcPts val="1000"/>
                  </a:spcAft>
                  <a:defRPr/>
                </a:pPr>
                <a:r>
                  <a:rPr lang="en-US" altLang="zh-CN" sz="1000" b="1" dirty="0">
                    <a:latin typeface="Calibri" pitchFamily="34" charset="0"/>
                    <a:ea typeface="SimSun" pitchFamily="2" charset="-122"/>
                  </a:rPr>
                  <a:t>Return yang </a:t>
                </a:r>
                <a:r>
                  <a:rPr lang="en-US" altLang="zh-CN" sz="1000" b="1" dirty="0" err="1">
                    <a:latin typeface="Calibri" pitchFamily="34" charset="0"/>
                    <a:ea typeface="SimSun" pitchFamily="2" charset="-122"/>
                  </a:rPr>
                  <a:t>diharapkan</a:t>
                </a:r>
                <a:endParaRPr lang="en-US" b="1" dirty="0"/>
              </a:p>
            </p:txBody>
          </p:sp>
          <p:sp>
            <p:nvSpPr>
              <p:cNvPr id="24594" name="Text Box 35"/>
              <p:cNvSpPr txBox="1">
                <a:spLocks noChangeArrowheads="1"/>
              </p:cNvSpPr>
              <p:nvPr/>
            </p:nvSpPr>
            <p:spPr bwMode="auto">
              <a:xfrm>
                <a:off x="1000" y="1838"/>
                <a:ext cx="477" cy="296"/>
              </a:xfrm>
              <a:prstGeom prst="rect">
                <a:avLst/>
              </a:prstGeom>
              <a:noFill/>
              <a:ln w="9525">
                <a:noFill/>
                <a:miter lim="800000"/>
                <a:headEnd/>
                <a:tailEnd/>
              </a:ln>
            </p:spPr>
            <p:txBody>
              <a:bodyPr/>
              <a:lstStyle/>
              <a:p>
                <a:pPr algn="ctr">
                  <a:spcAft>
                    <a:spcPts val="1000"/>
                  </a:spcAft>
                </a:pPr>
                <a:r>
                  <a:rPr lang="en-US" altLang="zh-CN" b="1">
                    <a:latin typeface="Calibri" pitchFamily="34" charset="0"/>
                    <a:ea typeface="SimSun" pitchFamily="2" charset="-122"/>
                  </a:rPr>
                  <a:t>k</a:t>
                </a:r>
                <a:r>
                  <a:rPr lang="en-US" altLang="zh-CN" b="1" baseline="-25000">
                    <a:latin typeface="Book Antiqua" pitchFamily="18" charset="0"/>
                    <a:ea typeface="SimSun" pitchFamily="2" charset="-122"/>
                  </a:rPr>
                  <a:t>M</a:t>
                </a:r>
                <a:endParaRPr lang="en-US" b="1"/>
              </a:p>
            </p:txBody>
          </p:sp>
          <p:sp>
            <p:nvSpPr>
              <p:cNvPr id="24595" name="Text Box 36"/>
              <p:cNvSpPr txBox="1">
                <a:spLocks noChangeArrowheads="1"/>
              </p:cNvSpPr>
              <p:nvPr/>
            </p:nvSpPr>
            <p:spPr bwMode="auto">
              <a:xfrm>
                <a:off x="990" y="2200"/>
                <a:ext cx="477" cy="296"/>
              </a:xfrm>
              <a:prstGeom prst="rect">
                <a:avLst/>
              </a:prstGeom>
              <a:noFill/>
              <a:ln w="9525">
                <a:noFill/>
                <a:miter lim="800000"/>
                <a:headEnd/>
                <a:tailEnd/>
              </a:ln>
            </p:spPr>
            <p:txBody>
              <a:bodyPr/>
              <a:lstStyle/>
              <a:p>
                <a:pPr algn="ctr">
                  <a:spcAft>
                    <a:spcPts val="1000"/>
                  </a:spcAft>
                </a:pPr>
                <a:r>
                  <a:rPr lang="en-US" altLang="zh-CN" b="1">
                    <a:latin typeface="Calibri" pitchFamily="34" charset="0"/>
                    <a:ea typeface="SimSun" pitchFamily="2" charset="-122"/>
                  </a:rPr>
                  <a:t>k</a:t>
                </a:r>
                <a:r>
                  <a:rPr lang="en-US" altLang="zh-CN" b="1" baseline="-25000">
                    <a:latin typeface="Calibri" pitchFamily="34" charset="0"/>
                    <a:ea typeface="SimSun" pitchFamily="2" charset="-122"/>
                  </a:rPr>
                  <a:t>RF</a:t>
                </a:r>
                <a:endParaRPr lang="en-US" b="1"/>
              </a:p>
            </p:txBody>
          </p:sp>
          <p:sp>
            <p:nvSpPr>
              <p:cNvPr id="24596" name="Line 37"/>
              <p:cNvSpPr>
                <a:spLocks noChangeShapeType="1"/>
              </p:cNvSpPr>
              <p:nvPr/>
            </p:nvSpPr>
            <p:spPr bwMode="auto">
              <a:xfrm>
                <a:off x="1371" y="1071"/>
                <a:ext cx="0" cy="1973"/>
              </a:xfrm>
              <a:prstGeom prst="line">
                <a:avLst/>
              </a:prstGeom>
              <a:noFill/>
              <a:ln w="9525">
                <a:solidFill>
                  <a:srgbClr val="000000"/>
                </a:solidFill>
                <a:round/>
                <a:headEnd/>
                <a:tailEnd/>
              </a:ln>
            </p:spPr>
            <p:txBody>
              <a:bodyPr/>
              <a:lstStyle/>
              <a:p>
                <a:endParaRPr lang="en-US"/>
              </a:p>
            </p:txBody>
          </p:sp>
          <p:sp>
            <p:nvSpPr>
              <p:cNvPr id="24597" name="Line 38"/>
              <p:cNvSpPr>
                <a:spLocks noChangeShapeType="1"/>
              </p:cNvSpPr>
              <p:nvPr/>
            </p:nvSpPr>
            <p:spPr bwMode="auto">
              <a:xfrm>
                <a:off x="1371" y="3044"/>
                <a:ext cx="2102" cy="0"/>
              </a:xfrm>
              <a:prstGeom prst="line">
                <a:avLst/>
              </a:prstGeom>
              <a:noFill/>
              <a:ln w="9525">
                <a:solidFill>
                  <a:srgbClr val="000000"/>
                </a:solidFill>
                <a:round/>
                <a:headEnd/>
                <a:tailEnd/>
              </a:ln>
            </p:spPr>
            <p:txBody>
              <a:bodyPr/>
              <a:lstStyle/>
              <a:p>
                <a:endParaRPr lang="en-US"/>
              </a:p>
            </p:txBody>
          </p:sp>
          <p:sp>
            <p:nvSpPr>
              <p:cNvPr id="24598" name="Line 39"/>
              <p:cNvSpPr>
                <a:spLocks noChangeShapeType="1"/>
              </p:cNvSpPr>
              <p:nvPr/>
            </p:nvSpPr>
            <p:spPr bwMode="auto">
              <a:xfrm flipV="1">
                <a:off x="1371" y="1564"/>
                <a:ext cx="2006" cy="790"/>
              </a:xfrm>
              <a:prstGeom prst="line">
                <a:avLst/>
              </a:prstGeom>
              <a:noFill/>
              <a:ln w="19050">
                <a:solidFill>
                  <a:srgbClr val="000000"/>
                </a:solidFill>
                <a:round/>
                <a:headEnd/>
                <a:tailEnd/>
              </a:ln>
            </p:spPr>
            <p:txBody>
              <a:bodyPr/>
              <a:lstStyle/>
              <a:p>
                <a:endParaRPr lang="en-US"/>
              </a:p>
            </p:txBody>
          </p:sp>
          <p:sp>
            <p:nvSpPr>
              <p:cNvPr id="24599" name="Line 40"/>
              <p:cNvSpPr>
                <a:spLocks noChangeShapeType="1"/>
              </p:cNvSpPr>
              <p:nvPr/>
            </p:nvSpPr>
            <p:spPr bwMode="auto">
              <a:xfrm>
                <a:off x="2422" y="1959"/>
                <a:ext cx="0" cy="1085"/>
              </a:xfrm>
              <a:prstGeom prst="line">
                <a:avLst/>
              </a:prstGeom>
              <a:noFill/>
              <a:ln w="9525">
                <a:solidFill>
                  <a:srgbClr val="000000"/>
                </a:solidFill>
                <a:prstDash val="sysDot"/>
                <a:round/>
                <a:headEnd/>
                <a:tailEnd/>
              </a:ln>
            </p:spPr>
            <p:txBody>
              <a:bodyPr/>
              <a:lstStyle/>
              <a:p>
                <a:endParaRPr lang="en-US"/>
              </a:p>
            </p:txBody>
          </p:sp>
          <p:sp>
            <p:nvSpPr>
              <p:cNvPr id="24600" name="Line 41"/>
              <p:cNvSpPr>
                <a:spLocks noChangeShapeType="1"/>
              </p:cNvSpPr>
              <p:nvPr/>
            </p:nvSpPr>
            <p:spPr bwMode="auto">
              <a:xfrm flipH="1">
                <a:off x="1371" y="1937"/>
                <a:ext cx="1051" cy="0"/>
              </a:xfrm>
              <a:prstGeom prst="line">
                <a:avLst/>
              </a:prstGeom>
              <a:noFill/>
              <a:ln w="9525">
                <a:solidFill>
                  <a:srgbClr val="000000"/>
                </a:solidFill>
                <a:prstDash val="sysDot"/>
                <a:round/>
                <a:headEnd/>
                <a:tailEnd/>
              </a:ln>
            </p:spPr>
            <p:txBody>
              <a:bodyPr/>
              <a:lstStyle/>
              <a:p>
                <a:endParaRPr lang="en-US"/>
              </a:p>
            </p:txBody>
          </p:sp>
          <p:sp>
            <p:nvSpPr>
              <p:cNvPr id="24601" name="Line 42"/>
              <p:cNvSpPr>
                <a:spLocks noChangeShapeType="1"/>
              </p:cNvSpPr>
              <p:nvPr/>
            </p:nvSpPr>
            <p:spPr bwMode="auto">
              <a:xfrm>
                <a:off x="1860" y="2156"/>
                <a:ext cx="0" cy="0"/>
              </a:xfrm>
              <a:prstGeom prst="line">
                <a:avLst/>
              </a:prstGeom>
              <a:noFill/>
              <a:ln w="19050">
                <a:solidFill>
                  <a:srgbClr val="000000"/>
                </a:solidFill>
                <a:round/>
                <a:headEnd/>
                <a:tailEnd type="oval" w="sm" len="sm"/>
              </a:ln>
            </p:spPr>
            <p:txBody>
              <a:bodyPr/>
              <a:lstStyle/>
              <a:p>
                <a:endParaRPr lang="en-US"/>
              </a:p>
            </p:txBody>
          </p:sp>
          <p:sp>
            <p:nvSpPr>
              <p:cNvPr id="24602" name="Line 43"/>
              <p:cNvSpPr>
                <a:spLocks noChangeShapeType="1"/>
              </p:cNvSpPr>
              <p:nvPr/>
            </p:nvSpPr>
            <p:spPr bwMode="auto">
              <a:xfrm>
                <a:off x="2900" y="1761"/>
                <a:ext cx="0" cy="0"/>
              </a:xfrm>
              <a:prstGeom prst="line">
                <a:avLst/>
              </a:prstGeom>
              <a:noFill/>
              <a:ln w="19050">
                <a:solidFill>
                  <a:srgbClr val="000000"/>
                </a:solidFill>
                <a:round/>
                <a:headEnd/>
                <a:tailEnd type="oval" w="sm" len="sm"/>
              </a:ln>
            </p:spPr>
            <p:txBody>
              <a:bodyPr/>
              <a:lstStyle/>
              <a:p>
                <a:endParaRPr lang="en-US"/>
              </a:p>
            </p:txBody>
          </p:sp>
          <p:sp>
            <p:nvSpPr>
              <p:cNvPr id="24603" name="AutoShape 44"/>
              <p:cNvSpPr>
                <a:spLocks/>
              </p:cNvSpPr>
              <p:nvPr/>
            </p:nvSpPr>
            <p:spPr bwMode="auto">
              <a:xfrm rot="-5400000">
                <a:off x="1798" y="1888"/>
                <a:ext cx="197" cy="1051"/>
              </a:xfrm>
              <a:prstGeom prst="leftBrace">
                <a:avLst>
                  <a:gd name="adj1" fmla="val 44459"/>
                  <a:gd name="adj2" fmla="val 50000"/>
                </a:avLst>
              </a:prstGeom>
              <a:noFill/>
              <a:ln w="9525">
                <a:solidFill>
                  <a:srgbClr val="000000"/>
                </a:solidFill>
                <a:round/>
                <a:headEnd/>
                <a:tailEnd/>
              </a:ln>
            </p:spPr>
            <p:txBody>
              <a:bodyPr vert="eaVert"/>
              <a:lstStyle/>
              <a:p>
                <a:endParaRPr lang="en-GB" b="1"/>
              </a:p>
            </p:txBody>
          </p:sp>
          <p:sp>
            <p:nvSpPr>
              <p:cNvPr id="24604" name="Text Box 45"/>
              <p:cNvSpPr txBox="1">
                <a:spLocks noChangeArrowheads="1"/>
              </p:cNvSpPr>
              <p:nvPr/>
            </p:nvSpPr>
            <p:spPr bwMode="auto">
              <a:xfrm>
                <a:off x="2613" y="2354"/>
                <a:ext cx="1051" cy="592"/>
              </a:xfrm>
              <a:prstGeom prst="rect">
                <a:avLst/>
              </a:prstGeom>
              <a:noFill/>
              <a:ln w="9525">
                <a:noFill/>
                <a:miter lim="800000"/>
                <a:headEnd/>
                <a:tailEnd/>
              </a:ln>
            </p:spPr>
            <p:txBody>
              <a:bodyPr/>
              <a:lstStyle/>
              <a:p>
                <a:r>
                  <a:rPr lang="sv-SE" b="1">
                    <a:latin typeface="Tw Cen MT" pitchFamily="-107" charset="-18"/>
                    <a:ea typeface="SimSun" pitchFamily="2" charset="-122"/>
                  </a:rPr>
                  <a:t>Aset yang risikonya lebih besar dari pasar</a:t>
                </a:r>
                <a:endParaRPr lang="en-US" b="1">
                  <a:latin typeface="Tw Cen MT" pitchFamily="-107" charset="-18"/>
                </a:endParaRPr>
              </a:p>
            </p:txBody>
          </p:sp>
        </p:grpSp>
        <p:sp>
          <p:nvSpPr>
            <p:cNvPr id="24583" name="Rectangle 46"/>
            <p:cNvSpPr>
              <a:spLocks noChangeArrowheads="1"/>
            </p:cNvSpPr>
            <p:nvPr/>
          </p:nvSpPr>
          <p:spPr bwMode="auto">
            <a:xfrm>
              <a:off x="704" y="3158"/>
              <a:ext cx="2543" cy="231"/>
            </a:xfrm>
            <a:prstGeom prst="rect">
              <a:avLst/>
            </a:prstGeom>
            <a:noFill/>
            <a:ln w="9525">
              <a:noFill/>
              <a:miter lim="800000"/>
              <a:headEnd/>
              <a:tailEnd/>
            </a:ln>
          </p:spPr>
          <p:txBody>
            <a:bodyPr wrap="none" anchor="ctr">
              <a:spAutoFit/>
            </a:bodyPr>
            <a:lstStyle/>
            <a:p>
              <a:pPr algn="ctr" eaLnBrk="0" hangingPunct="0">
                <a:tabLst>
                  <a:tab pos="1079500" algn="l"/>
                </a:tabLst>
              </a:pPr>
              <a:r>
                <a:rPr lang="id-ID" sz="1800" b="1">
                  <a:latin typeface="Tw Cen MT" pitchFamily="-107" charset="-18"/>
                  <a:cs typeface="Times New Roman" pitchFamily="18" charset="0"/>
                </a:rPr>
                <a:t>Gambar 6.3 </a:t>
              </a:r>
              <a:r>
                <a:rPr lang="sv-SE" sz="1800" b="1">
                  <a:latin typeface="Tw Cen MT" pitchFamily="-107" charset="-18"/>
                  <a:cs typeface="Times New Roman" pitchFamily="18" charset="0"/>
                </a:rPr>
                <a:t>Garis Pasar Sekuritas (SML)</a:t>
              </a:r>
              <a:endParaRPr lang="sv-SE" sz="1800" b="1">
                <a:latin typeface="Tw Cen MT" pitchFamily="-107" charset="-18"/>
              </a:endParaRPr>
            </a:p>
          </p:txBody>
        </p:sp>
      </p:grpSp>
      <p:sp>
        <p:nvSpPr>
          <p:cNvPr id="24580" name="Title 1"/>
          <p:cNvSpPr>
            <a:spLocks noGrp="1"/>
          </p:cNvSpPr>
          <p:nvPr>
            <p:ph type="title"/>
          </p:nvPr>
        </p:nvSpPr>
        <p:spPr bwMode="auto">
          <a:xfrm>
            <a:off x="685800" y="381000"/>
            <a:ext cx="80010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GARIS PASAR SEKURITAS (SML)</a:t>
            </a:r>
          </a:p>
        </p:txBody>
      </p:sp>
      <p:sp>
        <p:nvSpPr>
          <p:cNvPr id="24581"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16/40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685800" y="76200"/>
            <a:ext cx="80010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600" b="1" i="1" smtClean="0">
                <a:solidFill>
                  <a:srgbClr val="5F2B13"/>
                </a:solidFill>
              </a:rPr>
              <a:t>RETURN</a:t>
            </a:r>
            <a:r>
              <a:rPr lang="en-US" sz="3600" b="1" smtClean="0">
                <a:solidFill>
                  <a:srgbClr val="5F2B13"/>
                </a:solidFill>
              </a:rPr>
              <a:t> SEKURITAS YANG DISYARATKAN</a:t>
            </a:r>
          </a:p>
        </p:txBody>
      </p:sp>
      <p:sp>
        <p:nvSpPr>
          <p:cNvPr id="5124" name="Content Placeholder 2"/>
          <p:cNvSpPr>
            <a:spLocks noGrp="1"/>
          </p:cNvSpPr>
          <p:nvPr>
            <p:ph idx="1"/>
          </p:nvPr>
        </p:nvSpPr>
        <p:spPr bwMode="auto">
          <a:xfrm>
            <a:off x="381000" y="1503363"/>
            <a:ext cx="8305800" cy="4997450"/>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600"/>
              </a:spcBef>
            </a:pPr>
            <a:r>
              <a:rPr lang="en-US" sz="2200" smtClean="0"/>
              <a:t>Berdasarkan hubungan tingkat </a:t>
            </a:r>
            <a:r>
              <a:rPr lang="en-US" sz="2200" i="1" smtClean="0"/>
              <a:t>return</a:t>
            </a:r>
            <a:r>
              <a:rPr lang="en-US" sz="2200" smtClean="0"/>
              <a:t> dengan beta, maka komponen penyusun</a:t>
            </a:r>
            <a:r>
              <a:rPr lang="en-US" sz="2200" i="1" smtClean="0"/>
              <a:t> required rate of return</a:t>
            </a:r>
            <a:r>
              <a:rPr lang="en-US" sz="2200" smtClean="0"/>
              <a:t> terdiri dari:</a:t>
            </a:r>
            <a:r>
              <a:rPr lang="id-ID" sz="2200" smtClean="0"/>
              <a:t> </a:t>
            </a:r>
            <a:r>
              <a:rPr lang="en-US" sz="2200" smtClean="0"/>
              <a:t>tingkat </a:t>
            </a:r>
            <a:r>
              <a:rPr lang="en-US" sz="2200" i="1" smtClean="0"/>
              <a:t>return</a:t>
            </a:r>
            <a:r>
              <a:rPr lang="en-US" sz="2200" smtClean="0"/>
              <a:t> bebas risiko dan premi risiko.</a:t>
            </a:r>
            <a:endParaRPr lang="en-US" sz="2200" i="1" smtClean="0"/>
          </a:p>
          <a:p>
            <a:pPr eaLnBrk="1" hangingPunct="1">
              <a:spcBef>
                <a:spcPts val="600"/>
              </a:spcBef>
            </a:pPr>
            <a:r>
              <a:rPr lang="en-US" sz="2200" smtClean="0"/>
              <a:t>Secara matematis, hubungan tersebut dapat digambarkan sebagai:</a:t>
            </a:r>
          </a:p>
          <a:p>
            <a:pPr eaLnBrk="1" hangingPunct="1">
              <a:spcBef>
                <a:spcPts val="600"/>
              </a:spcBef>
              <a:buFont typeface="Wingdings" pitchFamily="2" charset="2"/>
              <a:buNone/>
            </a:pPr>
            <a:r>
              <a:rPr lang="en-US" sz="2200" i="1" smtClean="0"/>
              <a:t>	</a:t>
            </a:r>
            <a:r>
              <a:rPr lang="en-US" sz="2200" smtClean="0"/>
              <a:t>k</a:t>
            </a:r>
            <a:r>
              <a:rPr lang="en-US" sz="2200" baseline="-25000" smtClean="0"/>
              <a:t>i</a:t>
            </a:r>
            <a:r>
              <a:rPr lang="en-US" sz="2200" smtClean="0"/>
              <a:t>  = tingkat risiko aset bebas risiko + premi risiko sekuritas	</a:t>
            </a:r>
          </a:p>
          <a:p>
            <a:pPr eaLnBrk="1" hangingPunct="1">
              <a:spcBef>
                <a:spcPts val="600"/>
              </a:spcBef>
              <a:buFont typeface="Wingdings" pitchFamily="2" charset="2"/>
              <a:buNone/>
            </a:pPr>
            <a:r>
              <a:rPr lang="en-US" sz="2200" smtClean="0"/>
              <a:t>	</a:t>
            </a:r>
          </a:p>
          <a:p>
            <a:pPr eaLnBrk="1" hangingPunct="1">
              <a:spcBef>
                <a:spcPts val="600"/>
              </a:spcBef>
              <a:buFont typeface="Wingdings" pitchFamily="2" charset="2"/>
              <a:buNone/>
            </a:pPr>
            <a:endParaRPr lang="en-US" sz="800" smtClean="0"/>
          </a:p>
          <a:p>
            <a:pPr eaLnBrk="1" hangingPunct="1">
              <a:spcBef>
                <a:spcPts val="600"/>
              </a:spcBef>
              <a:buFont typeface="Wingdings" pitchFamily="2" charset="2"/>
              <a:buNone/>
            </a:pPr>
            <a:r>
              <a:rPr lang="en-US" sz="2200" smtClean="0"/>
              <a:t>	</a:t>
            </a:r>
            <a:r>
              <a:rPr lang="id-ID" sz="2200" smtClean="0"/>
              <a:t>dalam hal ini:</a:t>
            </a:r>
            <a:endParaRPr lang="en-US" sz="2200" smtClean="0"/>
          </a:p>
          <a:p>
            <a:pPr eaLnBrk="1" hangingPunct="1">
              <a:spcBef>
                <a:spcPct val="0"/>
              </a:spcBef>
              <a:buFont typeface="Wingdings" pitchFamily="2" charset="2"/>
              <a:buNone/>
            </a:pPr>
            <a:r>
              <a:rPr lang="en-US" sz="2200" i="1" smtClean="0"/>
              <a:t>	</a:t>
            </a:r>
            <a:r>
              <a:rPr lang="en-US" sz="2200" smtClean="0"/>
              <a:t>k</a:t>
            </a:r>
            <a:r>
              <a:rPr lang="en-US" sz="2200" baseline="-25000" smtClean="0"/>
              <a:t>i</a:t>
            </a:r>
            <a:r>
              <a:rPr lang="en-US" sz="2200" i="1" smtClean="0"/>
              <a:t>	= tingkat return yang disyaratkan investor pada 				sekuritas i</a:t>
            </a:r>
          </a:p>
          <a:p>
            <a:pPr eaLnBrk="1" hangingPunct="1">
              <a:spcBef>
                <a:spcPct val="0"/>
              </a:spcBef>
              <a:buFont typeface="Wingdings" pitchFamily="2" charset="2"/>
              <a:buNone/>
            </a:pPr>
            <a:r>
              <a:rPr lang="en-US" sz="2200" i="1" smtClean="0"/>
              <a:t>	</a:t>
            </a:r>
            <a:r>
              <a:rPr lang="en-US" sz="2200" smtClean="0"/>
              <a:t>E(R</a:t>
            </a:r>
            <a:r>
              <a:rPr lang="en-US" sz="2200" baseline="-25000" smtClean="0"/>
              <a:t>M</a:t>
            </a:r>
            <a:r>
              <a:rPr lang="en-US" sz="2200" smtClean="0"/>
              <a:t>)</a:t>
            </a:r>
            <a:r>
              <a:rPr lang="en-US" sz="2200" i="1" smtClean="0"/>
              <a:t>	= return portofolio pasar yang diharapkan</a:t>
            </a:r>
          </a:p>
          <a:p>
            <a:pPr eaLnBrk="1" hangingPunct="1">
              <a:spcBef>
                <a:spcPct val="0"/>
              </a:spcBef>
              <a:buFont typeface="Wingdings" pitchFamily="2" charset="2"/>
              <a:buNone/>
            </a:pPr>
            <a:r>
              <a:rPr lang="en-US" sz="2200" i="1" smtClean="0">
                <a:sym typeface="Symbol" pitchFamily="18" charset="2"/>
              </a:rPr>
              <a:t>	</a:t>
            </a:r>
            <a:r>
              <a:rPr lang="en-US" sz="2200" smtClean="0">
                <a:sym typeface="Symbol" pitchFamily="18" charset="2"/>
              </a:rPr>
              <a:t></a:t>
            </a:r>
            <a:r>
              <a:rPr lang="en-US" sz="2200" baseline="-25000" smtClean="0"/>
              <a:t>i</a:t>
            </a:r>
            <a:r>
              <a:rPr lang="en-US" sz="2200" i="1" smtClean="0"/>
              <a:t>	= koefisien beta sekuritas i</a:t>
            </a:r>
          </a:p>
          <a:p>
            <a:pPr eaLnBrk="1" hangingPunct="1">
              <a:spcBef>
                <a:spcPct val="0"/>
              </a:spcBef>
              <a:buFont typeface="Wingdings" pitchFamily="2" charset="2"/>
              <a:buNone/>
            </a:pPr>
            <a:r>
              <a:rPr lang="en-US" sz="2200" i="1" smtClean="0"/>
              <a:t>	</a:t>
            </a:r>
            <a:r>
              <a:rPr lang="en-US" sz="2200" smtClean="0"/>
              <a:t>R</a:t>
            </a:r>
            <a:r>
              <a:rPr lang="en-US" sz="2200" baseline="-25000" smtClean="0"/>
              <a:t>F</a:t>
            </a:r>
            <a:r>
              <a:rPr lang="en-US" sz="2200" i="1" smtClean="0"/>
              <a:t>	= tingkat return bebas risiko</a:t>
            </a:r>
            <a:endParaRPr lang="en-US" sz="2200" smtClean="0"/>
          </a:p>
        </p:txBody>
      </p:sp>
      <p:sp>
        <p:nvSpPr>
          <p:cNvPr id="512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5122" name="Object 1"/>
          <p:cNvGraphicFramePr>
            <a:graphicFrameLocks noChangeAspect="1"/>
          </p:cNvGraphicFramePr>
          <p:nvPr/>
        </p:nvGraphicFramePr>
        <p:xfrm>
          <a:off x="1214438" y="3857625"/>
          <a:ext cx="2284412" cy="382588"/>
        </p:xfrm>
        <a:graphic>
          <a:graphicData uri="http://schemas.openxmlformats.org/presentationml/2006/ole">
            <p:oleObj spid="_x0000_s5122" name="Equation" r:id="rId3" imgW="1295280" imgH="215640" progId="Equation.3">
              <p:embed/>
            </p:oleObj>
          </a:graphicData>
        </a:graphic>
      </p:graphicFrame>
      <p:sp>
        <p:nvSpPr>
          <p:cNvPr id="5126"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17/40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buFont typeface="Wingdings" pitchFamily="2" charset="2"/>
              <a:buNone/>
            </a:pPr>
            <a:r>
              <a:rPr lang="en-US" sz="2400" smtClean="0"/>
              <a:t>	</a:t>
            </a:r>
            <a:r>
              <a:rPr lang="en-US" sz="2400" b="1" smtClean="0"/>
              <a:t>Contoh:</a:t>
            </a:r>
            <a:r>
              <a:rPr lang="en-US" sz="2400" smtClean="0"/>
              <a:t> </a:t>
            </a:r>
          </a:p>
          <a:p>
            <a:pPr eaLnBrk="1" hangingPunct="1">
              <a:buFont typeface="Wingdings" pitchFamily="2" charset="2"/>
              <a:buNone/>
            </a:pPr>
            <a:r>
              <a:rPr lang="en-US" sz="2400" smtClean="0"/>
              <a:t>	Diasumsikan beta saham PT Gudang Garam adalah 0,5 dan tingkat </a:t>
            </a:r>
            <a:r>
              <a:rPr lang="en-US" sz="2400" i="1" smtClean="0"/>
              <a:t>return</a:t>
            </a:r>
            <a:r>
              <a:rPr lang="en-US" sz="2400" smtClean="0"/>
              <a:t> bebas risiko (R</a:t>
            </a:r>
            <a:r>
              <a:rPr lang="en-US" sz="2400" baseline="-25000" smtClean="0"/>
              <a:t>f</a:t>
            </a:r>
            <a:r>
              <a:rPr lang="en-US" sz="2400" smtClean="0"/>
              <a:t>) adalah 1,5%. Tingkat return pasar harapan diasumsikan sebesar 2%. </a:t>
            </a:r>
          </a:p>
          <a:p>
            <a:pPr eaLnBrk="1" hangingPunct="1">
              <a:spcBef>
                <a:spcPts val="1800"/>
              </a:spcBef>
              <a:buFont typeface="Wingdings" pitchFamily="2" charset="2"/>
              <a:buNone/>
            </a:pPr>
            <a:r>
              <a:rPr lang="en-US" sz="2400" smtClean="0"/>
              <a:t>	Dengan demikian, maka tingkat keuntungan yang disyaratkan investor untuk saham PT Gudang Garam adalah:</a:t>
            </a:r>
          </a:p>
          <a:p>
            <a:pPr eaLnBrk="1" hangingPunct="1">
              <a:buFont typeface="Wingdings" pitchFamily="2" charset="2"/>
              <a:buNone/>
            </a:pPr>
            <a:r>
              <a:rPr lang="en-US" sz="2400" smtClean="0"/>
              <a:t>	</a:t>
            </a:r>
            <a:endParaRPr lang="id-ID" sz="2400" smtClean="0"/>
          </a:p>
          <a:p>
            <a:pPr eaLnBrk="1" hangingPunct="1">
              <a:buFont typeface="Wingdings" pitchFamily="2" charset="2"/>
              <a:buNone/>
            </a:pPr>
            <a:endParaRPr lang="id-ID" sz="2400" smtClean="0"/>
          </a:p>
          <a:p>
            <a:pPr eaLnBrk="1" hangingPunct="1">
              <a:buFont typeface="Wingdings" pitchFamily="2" charset="2"/>
              <a:buNone/>
            </a:pPr>
            <a:r>
              <a:rPr lang="id-ID" sz="2400" smtClean="0"/>
              <a:t>              </a:t>
            </a:r>
            <a:r>
              <a:rPr lang="en-US" sz="2400" smtClean="0"/>
              <a:t>	= 0,015 + 0,5 (0,02 – 0,015)</a:t>
            </a:r>
          </a:p>
          <a:p>
            <a:pPr eaLnBrk="1" hangingPunct="1">
              <a:buFont typeface="Wingdings" pitchFamily="2" charset="2"/>
              <a:buNone/>
            </a:pPr>
            <a:r>
              <a:rPr lang="en-US" sz="2400" smtClean="0"/>
              <a:t>	</a:t>
            </a:r>
            <a:r>
              <a:rPr lang="id-ID" sz="2400" smtClean="0"/>
              <a:t>           </a:t>
            </a:r>
            <a:r>
              <a:rPr lang="en-US" sz="2400" smtClean="0"/>
              <a:t>	= 1,75% </a:t>
            </a:r>
          </a:p>
          <a:p>
            <a:pPr eaLnBrk="1" hangingPunct="1">
              <a:buFont typeface="Wingdings" pitchFamily="2" charset="2"/>
              <a:buNone/>
            </a:pPr>
            <a:endParaRPr lang="en-US" sz="2400" smtClean="0"/>
          </a:p>
        </p:txBody>
      </p:sp>
      <p:graphicFrame>
        <p:nvGraphicFramePr>
          <p:cNvPr id="6146" name="Object 1"/>
          <p:cNvGraphicFramePr>
            <a:graphicFrameLocks noChangeAspect="1"/>
          </p:cNvGraphicFramePr>
          <p:nvPr/>
        </p:nvGraphicFramePr>
        <p:xfrm>
          <a:off x="990600" y="4559300"/>
          <a:ext cx="4191000" cy="592138"/>
        </p:xfrm>
        <a:graphic>
          <a:graphicData uri="http://schemas.openxmlformats.org/presentationml/2006/ole">
            <p:oleObj spid="_x0000_s6146" name="Equation" r:id="rId3" imgW="1625400" imgH="228600" progId="Equation.3">
              <p:embed/>
            </p:oleObj>
          </a:graphicData>
        </a:graphic>
      </p:graphicFrame>
      <p:sp>
        <p:nvSpPr>
          <p:cNvPr id="6148" name="Title 1"/>
          <p:cNvSpPr>
            <a:spLocks noGrp="1"/>
          </p:cNvSpPr>
          <p:nvPr>
            <p:ph type="title"/>
          </p:nvPr>
        </p:nvSpPr>
        <p:spPr bwMode="auto">
          <a:xfrm>
            <a:off x="685800" y="76200"/>
            <a:ext cx="8001000" cy="10366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600" b="1" i="1" smtClean="0">
                <a:solidFill>
                  <a:srgbClr val="5F2B13"/>
                </a:solidFill>
              </a:rPr>
              <a:t>RETURN</a:t>
            </a:r>
            <a:r>
              <a:rPr lang="en-US" sz="3600" b="1" smtClean="0">
                <a:solidFill>
                  <a:srgbClr val="5F2B13"/>
                </a:solidFill>
              </a:rPr>
              <a:t> SEKURITAS YANG DISYARATKAN</a:t>
            </a:r>
          </a:p>
        </p:txBody>
      </p:sp>
      <p:sp>
        <p:nvSpPr>
          <p:cNvPr id="6149"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18/40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609600" y="381000"/>
            <a:ext cx="8229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id-ID" b="1" smtClean="0">
                <a:solidFill>
                  <a:srgbClr val="5F2B13"/>
                </a:solidFill>
              </a:rPr>
              <a:t>CAKUPAN PEMBAHASAN</a:t>
            </a:r>
            <a:endParaRPr lang="en-US" b="1" smtClean="0">
              <a:solidFill>
                <a:srgbClr val="5F2B13"/>
              </a:solidFill>
            </a:endParaRPr>
          </a:p>
        </p:txBody>
      </p:sp>
      <p:sp>
        <p:nvSpPr>
          <p:cNvPr id="13315" name="Content Placeholder 2"/>
          <p:cNvSpPr>
            <a:spLocks noGrp="1"/>
          </p:cNvSpPr>
          <p:nvPr>
            <p:ph idx="1"/>
          </p:nvPr>
        </p:nvSpPr>
        <p:spPr bwMode="auto">
          <a:xfrm>
            <a:off x="612775" y="1600200"/>
            <a:ext cx="8153400" cy="4852988"/>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buClr>
                <a:srgbClr val="5F2B13"/>
              </a:buClr>
            </a:pPr>
            <a:r>
              <a:rPr lang="id-ID" sz="3000" smtClean="0"/>
              <a:t>Overview</a:t>
            </a:r>
          </a:p>
          <a:p>
            <a:pPr marL="400050" indent="-400050" eaLnBrk="1" hangingPunct="1">
              <a:buClr>
                <a:srgbClr val="5F2B13"/>
              </a:buClr>
            </a:pPr>
            <a:r>
              <a:rPr lang="en-US" sz="3000" smtClean="0"/>
              <a:t>CAPM (</a:t>
            </a:r>
            <a:r>
              <a:rPr lang="en-US" sz="3000" i="1" smtClean="0"/>
              <a:t>Capital Asset Pricing Model</a:t>
            </a:r>
            <a:r>
              <a:rPr lang="en-US" sz="3000" smtClean="0"/>
              <a:t>)</a:t>
            </a:r>
            <a:endParaRPr lang="id-ID" sz="3000" smtClean="0"/>
          </a:p>
          <a:p>
            <a:pPr marL="777875" lvl="1" indent="-457200" eaLnBrk="1" hangingPunct="1">
              <a:buClr>
                <a:srgbClr val="5F2B13"/>
              </a:buClr>
              <a:buSzPct val="90000"/>
              <a:buFont typeface="Arial" pitchFamily="34" charset="0"/>
              <a:buChar char="•"/>
            </a:pPr>
            <a:r>
              <a:rPr lang="id-ID" sz="3000" smtClean="0"/>
              <a:t>Portofolio pasar</a:t>
            </a:r>
          </a:p>
          <a:p>
            <a:pPr marL="777875" lvl="1" indent="-457200" eaLnBrk="1" hangingPunct="1">
              <a:buClr>
                <a:srgbClr val="5F2B13"/>
              </a:buClr>
              <a:buSzPct val="90000"/>
              <a:buFont typeface="Arial" pitchFamily="34" charset="0"/>
              <a:buChar char="•"/>
            </a:pPr>
            <a:r>
              <a:rPr lang="id-ID" sz="3000" smtClean="0"/>
              <a:t>Garis pasar modal</a:t>
            </a:r>
          </a:p>
          <a:p>
            <a:pPr marL="777875" lvl="1" indent="-457200" eaLnBrk="1" hangingPunct="1">
              <a:buClr>
                <a:srgbClr val="5F2B13"/>
              </a:buClr>
              <a:buSzPct val="90000"/>
              <a:buFont typeface="Arial" pitchFamily="34" charset="0"/>
              <a:buChar char="•"/>
            </a:pPr>
            <a:r>
              <a:rPr lang="id-ID" sz="3000" smtClean="0"/>
              <a:t>Garis pasar sekuritas</a:t>
            </a:r>
          </a:p>
          <a:p>
            <a:pPr marL="400050" indent="-400050" eaLnBrk="1" hangingPunct="1">
              <a:buClr>
                <a:srgbClr val="5F2B13"/>
              </a:buClr>
            </a:pPr>
            <a:r>
              <a:rPr lang="id-ID" sz="3000" smtClean="0"/>
              <a:t>Estimasi Beta</a:t>
            </a:r>
          </a:p>
          <a:p>
            <a:pPr marL="400050" indent="-400050" eaLnBrk="1" hangingPunct="1">
              <a:buClr>
                <a:srgbClr val="5F2B13"/>
              </a:buClr>
            </a:pPr>
            <a:r>
              <a:rPr lang="id-ID" sz="3000" smtClean="0"/>
              <a:t>Pengujian CAPM</a:t>
            </a:r>
          </a:p>
          <a:p>
            <a:pPr marL="400050" indent="-400050" eaLnBrk="1" hangingPunct="1">
              <a:buClr>
                <a:srgbClr val="5F2B13"/>
              </a:buClr>
            </a:pPr>
            <a:r>
              <a:rPr lang="id-ID" sz="3000" smtClean="0"/>
              <a:t>APT (</a:t>
            </a:r>
            <a:r>
              <a:rPr lang="sv-SE" sz="3000" i="1" smtClean="0"/>
              <a:t>Arbritage Pricing Theory</a:t>
            </a:r>
            <a:r>
              <a:rPr lang="id-ID" sz="3000" smtClean="0"/>
              <a:t>)</a:t>
            </a:r>
            <a:endParaRPr lang="en-US" sz="3000" smtClean="0"/>
          </a:p>
        </p:txBody>
      </p:sp>
      <p:sp>
        <p:nvSpPr>
          <p:cNvPr id="13316"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1/40</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bwMode="auto">
          <a:xfrm>
            <a:off x="685800" y="152400"/>
            <a:ext cx="8077200" cy="1524000"/>
          </a:xfrm>
          <a:prstGeom prst="rect">
            <a:avLst/>
          </a:prstGeom>
          <a:noFill/>
          <a:ln>
            <a:miter lim="800000"/>
            <a:headEnd/>
            <a:tailEnd/>
          </a:ln>
        </p:spPr>
        <p:txBody>
          <a:bodyPr/>
          <a:lstStyle/>
          <a:p>
            <a:pPr algn="l" eaLnBrk="1" hangingPunct="1"/>
            <a:r>
              <a:rPr lang="en-US" sz="3200" b="1" smtClean="0">
                <a:solidFill>
                  <a:srgbClr val="5F2B13"/>
                </a:solidFill>
              </a:rPr>
              <a:t>SEKURITAS YANG </a:t>
            </a:r>
            <a:r>
              <a:rPr lang="en-US" sz="3200" b="1" i="1" smtClean="0">
                <a:solidFill>
                  <a:srgbClr val="5F2B13"/>
                </a:solidFill>
              </a:rPr>
              <a:t>UNDERVALUED </a:t>
            </a:r>
            <a:r>
              <a:rPr lang="en-US" sz="3200" b="1" smtClean="0">
                <a:solidFill>
                  <a:srgbClr val="5F2B13"/>
                </a:solidFill>
              </a:rPr>
              <a:t>ATAU </a:t>
            </a:r>
            <a:r>
              <a:rPr lang="en-US" sz="3200" b="1" i="1" smtClean="0">
                <a:solidFill>
                  <a:srgbClr val="5F2B13"/>
                </a:solidFill>
              </a:rPr>
              <a:t>OVERVALUED</a:t>
            </a:r>
            <a:endParaRPr lang="en-US" sz="3200" b="1" smtClean="0">
              <a:solidFill>
                <a:srgbClr val="5F2B13"/>
              </a:solidFill>
            </a:endParaRPr>
          </a:p>
        </p:txBody>
      </p:sp>
      <p:sp>
        <p:nvSpPr>
          <p:cNvPr id="25603" name="Content Placeholder 2"/>
          <p:cNvSpPr>
            <a:spLocks noGrp="1"/>
          </p:cNvSpPr>
          <p:nvPr>
            <p:ph sz="quarter" idx="4294967295"/>
          </p:nvPr>
        </p:nvSpPr>
        <p:spPr bwMode="auto">
          <a:xfrm>
            <a:off x="990600" y="1600200"/>
            <a:ext cx="8153400" cy="4495800"/>
          </a:xfrm>
          <a:prstGeom prst="rect">
            <a:avLst/>
          </a:prstGeom>
          <a:noFill/>
          <a:ln>
            <a:miter lim="800000"/>
            <a:headEnd/>
            <a:tailEnd/>
          </a:ln>
        </p:spPr>
        <p:txBody>
          <a:bodyPr/>
          <a:lstStyle/>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p:txBody>
      </p:sp>
      <p:grpSp>
        <p:nvGrpSpPr>
          <p:cNvPr id="25604" name="Group 4"/>
          <p:cNvGrpSpPr>
            <a:grpSpLocks/>
          </p:cNvGrpSpPr>
          <p:nvPr/>
        </p:nvGrpSpPr>
        <p:grpSpPr bwMode="auto">
          <a:xfrm>
            <a:off x="539750" y="1595438"/>
            <a:ext cx="7918450" cy="4652962"/>
            <a:chOff x="340" y="1005"/>
            <a:chExt cx="4988" cy="2931"/>
          </a:xfrm>
        </p:grpSpPr>
        <p:grpSp>
          <p:nvGrpSpPr>
            <p:cNvPr id="25606" name="Group 2"/>
            <p:cNvGrpSpPr>
              <a:grpSpLocks/>
            </p:cNvGrpSpPr>
            <p:nvPr/>
          </p:nvGrpSpPr>
          <p:grpSpPr bwMode="auto">
            <a:xfrm>
              <a:off x="451" y="1005"/>
              <a:ext cx="4289" cy="2607"/>
              <a:chOff x="3698" y="6868"/>
              <a:chExt cx="5280" cy="4464"/>
            </a:xfrm>
          </p:grpSpPr>
          <p:sp>
            <p:nvSpPr>
              <p:cNvPr id="25608" name="Text Box 3"/>
              <p:cNvSpPr txBox="1">
                <a:spLocks noChangeArrowheads="1"/>
              </p:cNvSpPr>
              <p:nvPr/>
            </p:nvSpPr>
            <p:spPr bwMode="auto">
              <a:xfrm>
                <a:off x="7245" y="10573"/>
                <a:ext cx="709" cy="478"/>
              </a:xfrm>
              <a:prstGeom prst="rect">
                <a:avLst/>
              </a:prstGeom>
              <a:noFill/>
              <a:ln w="9525">
                <a:noFill/>
                <a:miter lim="800000"/>
                <a:headEnd/>
                <a:tailEnd/>
              </a:ln>
            </p:spPr>
            <p:txBody>
              <a:bodyPr/>
              <a:lstStyle/>
              <a:p>
                <a:pPr algn="ctr">
                  <a:spcAft>
                    <a:spcPts val="1000"/>
                  </a:spcAft>
                </a:pPr>
                <a:r>
                  <a:rPr lang="en-US" altLang="zh-CN" sz="2000" b="1">
                    <a:latin typeface="Times New Roman" pitchFamily="18" charset="0"/>
                    <a:ea typeface="SimSun" pitchFamily="2" charset="-122"/>
                    <a:sym typeface="Symbol" pitchFamily="18" charset="2"/>
                  </a:rPr>
                  <a:t></a:t>
                </a:r>
                <a:r>
                  <a:rPr lang="en-US" altLang="zh-CN" sz="2000" b="1" baseline="-25000">
                    <a:latin typeface="Book Antiqua" pitchFamily="18" charset="0"/>
                    <a:ea typeface="SimSun" pitchFamily="2" charset="-122"/>
                  </a:rPr>
                  <a:t>(B)</a:t>
                </a:r>
                <a:endParaRPr lang="en-US" sz="2000" b="1"/>
              </a:p>
            </p:txBody>
          </p:sp>
          <p:sp>
            <p:nvSpPr>
              <p:cNvPr id="25609" name="Text Box 4"/>
              <p:cNvSpPr txBox="1">
                <a:spLocks noChangeArrowheads="1"/>
              </p:cNvSpPr>
              <p:nvPr/>
            </p:nvSpPr>
            <p:spPr bwMode="auto">
              <a:xfrm>
                <a:off x="5338" y="10481"/>
                <a:ext cx="709" cy="478"/>
              </a:xfrm>
              <a:prstGeom prst="rect">
                <a:avLst/>
              </a:prstGeom>
              <a:noFill/>
              <a:ln w="9525">
                <a:noFill/>
                <a:miter lim="800000"/>
                <a:headEnd/>
                <a:tailEnd/>
              </a:ln>
            </p:spPr>
            <p:txBody>
              <a:bodyPr/>
              <a:lstStyle/>
              <a:p>
                <a:pPr algn="ctr">
                  <a:spcAft>
                    <a:spcPts val="1000"/>
                  </a:spcAft>
                </a:pPr>
                <a:r>
                  <a:rPr lang="en-US" altLang="zh-CN" sz="2000" b="1">
                    <a:latin typeface="Times New Roman" pitchFamily="18" charset="0"/>
                    <a:ea typeface="SimSun" pitchFamily="2" charset="-122"/>
                    <a:sym typeface="Symbol" pitchFamily="18" charset="2"/>
                  </a:rPr>
                  <a:t></a:t>
                </a:r>
                <a:r>
                  <a:rPr lang="en-US" altLang="zh-CN" sz="2000" b="1" baseline="-25000">
                    <a:latin typeface="Book Antiqua" pitchFamily="18" charset="0"/>
                    <a:ea typeface="SimSun" pitchFamily="2" charset="-122"/>
                  </a:rPr>
                  <a:t>(A)</a:t>
                </a:r>
                <a:endParaRPr lang="en-US" sz="2000" b="1"/>
              </a:p>
            </p:txBody>
          </p:sp>
          <p:sp>
            <p:nvSpPr>
              <p:cNvPr id="25610" name="Text Box 5"/>
              <p:cNvSpPr txBox="1">
                <a:spLocks noChangeArrowheads="1"/>
              </p:cNvSpPr>
              <p:nvPr/>
            </p:nvSpPr>
            <p:spPr bwMode="auto">
              <a:xfrm>
                <a:off x="3853" y="8190"/>
                <a:ext cx="851" cy="479"/>
              </a:xfrm>
              <a:prstGeom prst="rect">
                <a:avLst/>
              </a:prstGeom>
              <a:noFill/>
              <a:ln w="9525">
                <a:noFill/>
                <a:miter lim="800000"/>
                <a:headEnd/>
                <a:tailEnd/>
              </a:ln>
            </p:spPr>
            <p:txBody>
              <a:bodyPr/>
              <a:lstStyle/>
              <a:p>
                <a:pPr algn="r">
                  <a:spcAft>
                    <a:spcPts val="1000"/>
                  </a:spcAft>
                </a:pPr>
                <a:r>
                  <a:rPr lang="en-US" altLang="zh-CN" sz="2000" b="1">
                    <a:latin typeface="Calibri" pitchFamily="34" charset="0"/>
                    <a:ea typeface="SimSun" pitchFamily="2" charset="-122"/>
                  </a:rPr>
                  <a:t>E(R</a:t>
                </a:r>
                <a:r>
                  <a:rPr lang="en-US" altLang="zh-CN" sz="2000" b="1" baseline="-25000">
                    <a:latin typeface="Book Antiqua" pitchFamily="18" charset="0"/>
                    <a:ea typeface="SimSun" pitchFamily="2" charset="-122"/>
                  </a:rPr>
                  <a:t>B</a:t>
                </a:r>
                <a:r>
                  <a:rPr lang="en-US" altLang="zh-CN" sz="2000" b="1">
                    <a:latin typeface="Book Antiqua" pitchFamily="18" charset="0"/>
                    <a:ea typeface="SimSun" pitchFamily="2" charset="-122"/>
                  </a:rPr>
                  <a:t>’)</a:t>
                </a:r>
                <a:endParaRPr lang="en-US" sz="2000" b="1"/>
              </a:p>
            </p:txBody>
          </p:sp>
          <p:sp>
            <p:nvSpPr>
              <p:cNvPr id="25611" name="Text Box 6"/>
              <p:cNvSpPr txBox="1">
                <a:spLocks noChangeArrowheads="1"/>
              </p:cNvSpPr>
              <p:nvPr/>
            </p:nvSpPr>
            <p:spPr bwMode="auto">
              <a:xfrm>
                <a:off x="3839" y="7557"/>
                <a:ext cx="851" cy="478"/>
              </a:xfrm>
              <a:prstGeom prst="rect">
                <a:avLst/>
              </a:prstGeom>
              <a:noFill/>
              <a:ln w="9525">
                <a:noFill/>
                <a:miter lim="800000"/>
                <a:headEnd/>
                <a:tailEnd/>
              </a:ln>
            </p:spPr>
            <p:txBody>
              <a:bodyPr/>
              <a:lstStyle/>
              <a:p>
                <a:pPr algn="r">
                  <a:spcAft>
                    <a:spcPts val="1000"/>
                  </a:spcAft>
                </a:pPr>
                <a:r>
                  <a:rPr lang="en-US" altLang="zh-CN" sz="2000" b="1">
                    <a:latin typeface="Calibri" pitchFamily="34" charset="0"/>
                    <a:ea typeface="SimSun" pitchFamily="2" charset="-122"/>
                  </a:rPr>
                  <a:t>E(R</a:t>
                </a:r>
                <a:r>
                  <a:rPr lang="en-US" altLang="zh-CN" sz="2000" b="1" baseline="-25000">
                    <a:latin typeface="Calibri" pitchFamily="34" charset="0"/>
                    <a:ea typeface="SimSun" pitchFamily="2" charset="-122"/>
                  </a:rPr>
                  <a:t>B</a:t>
                </a:r>
                <a:r>
                  <a:rPr lang="en-US" altLang="zh-CN" sz="2000" b="1">
                    <a:latin typeface="Calibri" pitchFamily="34" charset="0"/>
                    <a:ea typeface="SimSun" pitchFamily="2" charset="-122"/>
                  </a:rPr>
                  <a:t>)</a:t>
                </a:r>
                <a:endParaRPr lang="en-US" sz="2000" b="1"/>
              </a:p>
            </p:txBody>
          </p:sp>
          <p:sp>
            <p:nvSpPr>
              <p:cNvPr id="25612" name="Text Box 7"/>
              <p:cNvSpPr txBox="1">
                <a:spLocks noChangeArrowheads="1"/>
              </p:cNvSpPr>
              <p:nvPr/>
            </p:nvSpPr>
            <p:spPr bwMode="auto">
              <a:xfrm>
                <a:off x="3836" y="7839"/>
                <a:ext cx="851" cy="478"/>
              </a:xfrm>
              <a:prstGeom prst="rect">
                <a:avLst/>
              </a:prstGeom>
              <a:noFill/>
              <a:ln w="9525">
                <a:noFill/>
                <a:miter lim="800000"/>
                <a:headEnd/>
                <a:tailEnd/>
              </a:ln>
            </p:spPr>
            <p:txBody>
              <a:bodyPr/>
              <a:lstStyle/>
              <a:p>
                <a:pPr algn="r">
                  <a:spcAft>
                    <a:spcPts val="1000"/>
                  </a:spcAft>
                </a:pPr>
                <a:r>
                  <a:rPr lang="en-US" altLang="zh-CN" sz="2000" b="1">
                    <a:latin typeface="Calibri" pitchFamily="34" charset="0"/>
                    <a:ea typeface="SimSun" pitchFamily="2" charset="-122"/>
                  </a:rPr>
                  <a:t>E(R</a:t>
                </a:r>
                <a:r>
                  <a:rPr lang="en-US" altLang="zh-CN" sz="2000" b="1" baseline="-25000">
                    <a:latin typeface="Book Antiqua" pitchFamily="18" charset="0"/>
                    <a:ea typeface="SimSun" pitchFamily="2" charset="-122"/>
                  </a:rPr>
                  <a:t>A</a:t>
                </a:r>
                <a:r>
                  <a:rPr lang="en-US" altLang="zh-CN" sz="2000" b="1">
                    <a:latin typeface="Book Antiqua" pitchFamily="18" charset="0"/>
                    <a:ea typeface="SimSun" pitchFamily="2" charset="-122"/>
                  </a:rPr>
                  <a:t>’)</a:t>
                </a:r>
                <a:endParaRPr lang="en-US" sz="2000" b="1"/>
              </a:p>
            </p:txBody>
          </p:sp>
          <p:sp>
            <p:nvSpPr>
              <p:cNvPr id="25613" name="Text Box 8"/>
              <p:cNvSpPr txBox="1">
                <a:spLocks noChangeArrowheads="1"/>
              </p:cNvSpPr>
              <p:nvPr/>
            </p:nvSpPr>
            <p:spPr bwMode="auto">
              <a:xfrm>
                <a:off x="3853" y="8492"/>
                <a:ext cx="851" cy="478"/>
              </a:xfrm>
              <a:prstGeom prst="rect">
                <a:avLst/>
              </a:prstGeom>
              <a:noFill/>
              <a:ln w="9525">
                <a:noFill/>
                <a:miter lim="800000"/>
                <a:headEnd/>
                <a:tailEnd/>
              </a:ln>
            </p:spPr>
            <p:txBody>
              <a:bodyPr/>
              <a:lstStyle/>
              <a:p>
                <a:pPr algn="r">
                  <a:spcAft>
                    <a:spcPts val="1000"/>
                  </a:spcAft>
                </a:pPr>
                <a:r>
                  <a:rPr lang="en-US" altLang="zh-CN" sz="2000" b="1">
                    <a:latin typeface="Calibri" pitchFamily="34" charset="0"/>
                    <a:ea typeface="SimSun" pitchFamily="2" charset="-122"/>
                  </a:rPr>
                  <a:t>E(R</a:t>
                </a:r>
                <a:r>
                  <a:rPr lang="en-US" altLang="zh-CN" sz="2000" b="1" baseline="-25000">
                    <a:latin typeface="Book Antiqua" pitchFamily="18" charset="0"/>
                    <a:ea typeface="SimSun" pitchFamily="2" charset="-122"/>
                  </a:rPr>
                  <a:t>A</a:t>
                </a:r>
                <a:r>
                  <a:rPr lang="en-US" altLang="zh-CN" sz="2000" b="1">
                    <a:latin typeface="Book Antiqua" pitchFamily="18" charset="0"/>
                    <a:ea typeface="SimSun" pitchFamily="2" charset="-122"/>
                  </a:rPr>
                  <a:t>)</a:t>
                </a:r>
                <a:endParaRPr lang="en-US" sz="2000" b="1"/>
              </a:p>
            </p:txBody>
          </p:sp>
          <p:sp>
            <p:nvSpPr>
              <p:cNvPr id="25614" name="Line 9"/>
              <p:cNvSpPr>
                <a:spLocks noChangeShapeType="1"/>
              </p:cNvSpPr>
              <p:nvPr/>
            </p:nvSpPr>
            <p:spPr bwMode="auto">
              <a:xfrm flipV="1">
                <a:off x="4629" y="7646"/>
                <a:ext cx="3545" cy="1595"/>
              </a:xfrm>
              <a:prstGeom prst="line">
                <a:avLst/>
              </a:prstGeom>
              <a:noFill/>
              <a:ln w="9525">
                <a:solidFill>
                  <a:srgbClr val="000000"/>
                </a:solidFill>
                <a:round/>
                <a:headEnd/>
                <a:tailEnd/>
              </a:ln>
            </p:spPr>
            <p:txBody>
              <a:bodyPr/>
              <a:lstStyle/>
              <a:p>
                <a:endParaRPr lang="en-US"/>
              </a:p>
            </p:txBody>
          </p:sp>
          <p:sp>
            <p:nvSpPr>
              <p:cNvPr id="25615" name="Text Box 10"/>
              <p:cNvSpPr txBox="1">
                <a:spLocks noChangeArrowheads="1"/>
              </p:cNvSpPr>
              <p:nvPr/>
            </p:nvSpPr>
            <p:spPr bwMode="auto">
              <a:xfrm>
                <a:off x="7512" y="8249"/>
                <a:ext cx="426" cy="478"/>
              </a:xfrm>
              <a:prstGeom prst="rect">
                <a:avLst/>
              </a:prstGeom>
              <a:noFill/>
              <a:ln w="9525">
                <a:noFill/>
                <a:miter lim="800000"/>
                <a:headEnd/>
                <a:tailEnd/>
              </a:ln>
            </p:spPr>
            <p:txBody>
              <a:bodyPr/>
              <a:lstStyle/>
              <a:p>
                <a:pPr>
                  <a:spcAft>
                    <a:spcPts val="1000"/>
                  </a:spcAft>
                </a:pPr>
                <a:r>
                  <a:rPr lang="en-US" altLang="zh-CN" sz="2000" b="1">
                    <a:latin typeface="Calibri" pitchFamily="34" charset="0"/>
                    <a:ea typeface="SimSun" pitchFamily="2" charset="-122"/>
                  </a:rPr>
                  <a:t>B</a:t>
                </a:r>
                <a:endParaRPr lang="en-US" sz="2000" b="1"/>
              </a:p>
            </p:txBody>
          </p:sp>
          <p:sp>
            <p:nvSpPr>
              <p:cNvPr id="25616" name="Text Box 11"/>
              <p:cNvSpPr txBox="1">
                <a:spLocks noChangeArrowheads="1"/>
              </p:cNvSpPr>
              <p:nvPr/>
            </p:nvSpPr>
            <p:spPr bwMode="auto">
              <a:xfrm>
                <a:off x="5622" y="7806"/>
                <a:ext cx="425" cy="478"/>
              </a:xfrm>
              <a:prstGeom prst="rect">
                <a:avLst/>
              </a:prstGeom>
              <a:noFill/>
              <a:ln w="9525">
                <a:noFill/>
                <a:miter lim="800000"/>
                <a:headEnd/>
                <a:tailEnd/>
              </a:ln>
            </p:spPr>
            <p:txBody>
              <a:bodyPr/>
              <a:lstStyle/>
              <a:p>
                <a:pPr>
                  <a:spcAft>
                    <a:spcPts val="1000"/>
                  </a:spcAft>
                </a:pPr>
                <a:r>
                  <a:rPr lang="en-US" altLang="zh-CN" sz="2000" b="1">
                    <a:latin typeface="Calibri" pitchFamily="34" charset="0"/>
                    <a:ea typeface="SimSun" pitchFamily="2" charset="-122"/>
                  </a:rPr>
                  <a:t>A</a:t>
                </a:r>
                <a:endParaRPr lang="en-US" sz="2000" b="1"/>
              </a:p>
            </p:txBody>
          </p:sp>
          <p:sp>
            <p:nvSpPr>
              <p:cNvPr id="25617" name="Text Box 12"/>
              <p:cNvSpPr txBox="1">
                <a:spLocks noChangeArrowheads="1"/>
              </p:cNvSpPr>
              <p:nvPr/>
            </p:nvSpPr>
            <p:spPr bwMode="auto">
              <a:xfrm>
                <a:off x="8127" y="7274"/>
                <a:ext cx="851" cy="479"/>
              </a:xfrm>
              <a:prstGeom prst="rect">
                <a:avLst/>
              </a:prstGeom>
              <a:noFill/>
              <a:ln w="9525">
                <a:noFill/>
                <a:miter lim="800000"/>
                <a:headEnd/>
                <a:tailEnd/>
              </a:ln>
            </p:spPr>
            <p:txBody>
              <a:bodyPr/>
              <a:lstStyle/>
              <a:p>
                <a:pPr algn="ctr">
                  <a:spcAft>
                    <a:spcPts val="1000"/>
                  </a:spcAft>
                </a:pPr>
                <a:r>
                  <a:rPr lang="en-US" altLang="zh-CN" sz="2000" b="1">
                    <a:latin typeface="Calibri" pitchFamily="34" charset="0"/>
                    <a:ea typeface="SimSun" pitchFamily="2" charset="-122"/>
                  </a:rPr>
                  <a:t>SML</a:t>
                </a:r>
                <a:endParaRPr lang="en-US" sz="2000" b="1"/>
              </a:p>
            </p:txBody>
          </p:sp>
          <p:sp>
            <p:nvSpPr>
              <p:cNvPr id="25618" name="Line 13"/>
              <p:cNvSpPr>
                <a:spLocks noChangeShapeType="1"/>
              </p:cNvSpPr>
              <p:nvPr/>
            </p:nvSpPr>
            <p:spPr bwMode="auto">
              <a:xfrm>
                <a:off x="4629" y="6868"/>
                <a:ext cx="0" cy="3667"/>
              </a:xfrm>
              <a:prstGeom prst="line">
                <a:avLst/>
              </a:prstGeom>
              <a:noFill/>
              <a:ln w="9525">
                <a:solidFill>
                  <a:srgbClr val="000000"/>
                </a:solidFill>
                <a:round/>
                <a:headEnd/>
                <a:tailEnd/>
              </a:ln>
            </p:spPr>
            <p:txBody>
              <a:bodyPr/>
              <a:lstStyle/>
              <a:p>
                <a:endParaRPr lang="en-US"/>
              </a:p>
            </p:txBody>
          </p:sp>
          <p:sp>
            <p:nvSpPr>
              <p:cNvPr id="25619" name="Text Box 14"/>
              <p:cNvSpPr txBox="1">
                <a:spLocks noChangeArrowheads="1"/>
              </p:cNvSpPr>
              <p:nvPr/>
            </p:nvSpPr>
            <p:spPr bwMode="auto">
              <a:xfrm>
                <a:off x="6189" y="10854"/>
                <a:ext cx="709" cy="478"/>
              </a:xfrm>
              <a:prstGeom prst="rect">
                <a:avLst/>
              </a:prstGeom>
              <a:noFill/>
              <a:ln w="9525">
                <a:noFill/>
                <a:miter lim="800000"/>
                <a:headEnd/>
                <a:tailEnd/>
              </a:ln>
            </p:spPr>
            <p:txBody>
              <a:bodyPr/>
              <a:lstStyle/>
              <a:p>
                <a:pPr algn="ctr">
                  <a:spcAft>
                    <a:spcPts val="1000"/>
                  </a:spcAft>
                </a:pPr>
                <a:r>
                  <a:rPr lang="en-US" altLang="zh-CN" sz="2000" b="1">
                    <a:latin typeface="Calibri" pitchFamily="34" charset="0"/>
                    <a:ea typeface="SimSun" pitchFamily="2" charset="-122"/>
                  </a:rPr>
                  <a:t>Beta</a:t>
                </a:r>
                <a:endParaRPr lang="en-US" sz="2000" b="1"/>
              </a:p>
            </p:txBody>
          </p:sp>
          <p:sp>
            <p:nvSpPr>
              <p:cNvPr id="25620" name="Line 15"/>
              <p:cNvSpPr>
                <a:spLocks noChangeShapeType="1"/>
              </p:cNvSpPr>
              <p:nvPr/>
            </p:nvSpPr>
            <p:spPr bwMode="auto">
              <a:xfrm>
                <a:off x="4641" y="10530"/>
                <a:ext cx="3829" cy="0"/>
              </a:xfrm>
              <a:prstGeom prst="line">
                <a:avLst/>
              </a:prstGeom>
              <a:noFill/>
              <a:ln w="9525">
                <a:solidFill>
                  <a:srgbClr val="000000"/>
                </a:solidFill>
                <a:round/>
                <a:headEnd/>
                <a:tailEnd/>
              </a:ln>
            </p:spPr>
            <p:txBody>
              <a:bodyPr/>
              <a:lstStyle/>
              <a:p>
                <a:endParaRPr lang="en-US"/>
              </a:p>
            </p:txBody>
          </p:sp>
          <p:sp>
            <p:nvSpPr>
              <p:cNvPr id="25621" name="Line 16"/>
              <p:cNvSpPr>
                <a:spLocks noChangeShapeType="1"/>
              </p:cNvSpPr>
              <p:nvPr/>
            </p:nvSpPr>
            <p:spPr bwMode="auto">
              <a:xfrm>
                <a:off x="5763" y="8125"/>
                <a:ext cx="0" cy="2391"/>
              </a:xfrm>
              <a:prstGeom prst="line">
                <a:avLst/>
              </a:prstGeom>
              <a:noFill/>
              <a:ln w="9525">
                <a:solidFill>
                  <a:srgbClr val="000000"/>
                </a:solidFill>
                <a:prstDash val="sysDot"/>
                <a:round/>
                <a:headEnd/>
                <a:tailEnd/>
              </a:ln>
            </p:spPr>
            <p:txBody>
              <a:bodyPr/>
              <a:lstStyle/>
              <a:p>
                <a:endParaRPr lang="en-US"/>
              </a:p>
            </p:txBody>
          </p:sp>
          <p:sp>
            <p:nvSpPr>
              <p:cNvPr id="25622" name="Line 17"/>
              <p:cNvSpPr>
                <a:spLocks noChangeShapeType="1"/>
              </p:cNvSpPr>
              <p:nvPr/>
            </p:nvSpPr>
            <p:spPr bwMode="auto">
              <a:xfrm>
                <a:off x="7607" y="7965"/>
                <a:ext cx="0" cy="2551"/>
              </a:xfrm>
              <a:prstGeom prst="line">
                <a:avLst/>
              </a:prstGeom>
              <a:noFill/>
              <a:ln w="9525">
                <a:solidFill>
                  <a:srgbClr val="000000"/>
                </a:solidFill>
                <a:prstDash val="sysDot"/>
                <a:round/>
                <a:headEnd/>
                <a:tailEnd/>
              </a:ln>
            </p:spPr>
            <p:txBody>
              <a:bodyPr/>
              <a:lstStyle/>
              <a:p>
                <a:endParaRPr lang="en-US"/>
              </a:p>
            </p:txBody>
          </p:sp>
          <p:sp>
            <p:nvSpPr>
              <p:cNvPr id="25623" name="Line 18"/>
              <p:cNvSpPr>
                <a:spLocks noChangeShapeType="1"/>
              </p:cNvSpPr>
              <p:nvPr/>
            </p:nvSpPr>
            <p:spPr bwMode="auto">
              <a:xfrm flipH="1">
                <a:off x="4629" y="8762"/>
                <a:ext cx="1134" cy="0"/>
              </a:xfrm>
              <a:prstGeom prst="line">
                <a:avLst/>
              </a:prstGeom>
              <a:noFill/>
              <a:ln w="9525">
                <a:solidFill>
                  <a:srgbClr val="000000"/>
                </a:solidFill>
                <a:prstDash val="sysDot"/>
                <a:round/>
                <a:headEnd/>
                <a:tailEnd/>
              </a:ln>
            </p:spPr>
            <p:txBody>
              <a:bodyPr/>
              <a:lstStyle/>
              <a:p>
                <a:endParaRPr lang="en-US"/>
              </a:p>
            </p:txBody>
          </p:sp>
          <p:sp>
            <p:nvSpPr>
              <p:cNvPr id="25624" name="Line 19"/>
              <p:cNvSpPr>
                <a:spLocks noChangeShapeType="1"/>
              </p:cNvSpPr>
              <p:nvPr/>
            </p:nvSpPr>
            <p:spPr bwMode="auto">
              <a:xfrm flipH="1">
                <a:off x="4629" y="8125"/>
                <a:ext cx="1134" cy="0"/>
              </a:xfrm>
              <a:prstGeom prst="line">
                <a:avLst/>
              </a:prstGeom>
              <a:noFill/>
              <a:ln w="9525">
                <a:solidFill>
                  <a:srgbClr val="000000"/>
                </a:solidFill>
                <a:prstDash val="sysDot"/>
                <a:round/>
                <a:headEnd/>
                <a:tailEnd/>
              </a:ln>
            </p:spPr>
            <p:txBody>
              <a:bodyPr/>
              <a:lstStyle/>
              <a:p>
                <a:endParaRPr lang="en-US"/>
              </a:p>
            </p:txBody>
          </p:sp>
          <p:sp>
            <p:nvSpPr>
              <p:cNvPr id="25625" name="Line 20"/>
              <p:cNvSpPr>
                <a:spLocks noChangeShapeType="1"/>
              </p:cNvSpPr>
              <p:nvPr/>
            </p:nvSpPr>
            <p:spPr bwMode="auto">
              <a:xfrm flipH="1">
                <a:off x="4629" y="7877"/>
                <a:ext cx="2978" cy="0"/>
              </a:xfrm>
              <a:prstGeom prst="line">
                <a:avLst/>
              </a:prstGeom>
              <a:noFill/>
              <a:ln w="9525">
                <a:solidFill>
                  <a:srgbClr val="000000"/>
                </a:solidFill>
                <a:prstDash val="sysDot"/>
                <a:round/>
                <a:headEnd/>
                <a:tailEnd/>
              </a:ln>
            </p:spPr>
            <p:txBody>
              <a:bodyPr/>
              <a:lstStyle/>
              <a:p>
                <a:endParaRPr lang="en-US"/>
              </a:p>
            </p:txBody>
          </p:sp>
          <p:sp>
            <p:nvSpPr>
              <p:cNvPr id="25626" name="Line 21"/>
              <p:cNvSpPr>
                <a:spLocks noChangeShapeType="1"/>
              </p:cNvSpPr>
              <p:nvPr/>
            </p:nvSpPr>
            <p:spPr bwMode="auto">
              <a:xfrm flipH="1">
                <a:off x="4629" y="8443"/>
                <a:ext cx="2978" cy="0"/>
              </a:xfrm>
              <a:prstGeom prst="line">
                <a:avLst/>
              </a:prstGeom>
              <a:noFill/>
              <a:ln w="9525">
                <a:solidFill>
                  <a:srgbClr val="000000"/>
                </a:solidFill>
                <a:prstDash val="sysDot"/>
                <a:round/>
                <a:headEnd/>
                <a:tailEnd/>
              </a:ln>
            </p:spPr>
            <p:txBody>
              <a:bodyPr/>
              <a:lstStyle/>
              <a:p>
                <a:endParaRPr lang="en-US"/>
              </a:p>
            </p:txBody>
          </p:sp>
          <p:sp>
            <p:nvSpPr>
              <p:cNvPr id="46" name="Text Box 22"/>
              <p:cNvSpPr txBox="1">
                <a:spLocks noChangeArrowheads="1"/>
              </p:cNvSpPr>
              <p:nvPr/>
            </p:nvSpPr>
            <p:spPr bwMode="auto">
              <a:xfrm>
                <a:off x="3698" y="7137"/>
                <a:ext cx="567" cy="3188"/>
              </a:xfrm>
              <a:prstGeom prst="rect">
                <a:avLst/>
              </a:prstGeom>
              <a:noFill/>
              <a:ln w="9525">
                <a:noFill/>
                <a:miter lim="800000"/>
                <a:headEnd/>
                <a:tailEnd/>
              </a:ln>
            </p:spPr>
            <p:txBody>
              <a:bodyPr vert="vert270"/>
              <a:lstStyle/>
              <a:p>
                <a:pPr algn="ctr">
                  <a:spcAft>
                    <a:spcPts val="1000"/>
                  </a:spcAft>
                  <a:defRPr/>
                </a:pPr>
                <a:r>
                  <a:rPr lang="en-US" altLang="zh-CN" sz="1700" b="1" dirty="0">
                    <a:latin typeface="Trebuchet MS"/>
                    <a:ea typeface="SimSun" pitchFamily="2" charset="-122"/>
                    <a:cs typeface="Trebuchet MS"/>
                  </a:rPr>
                  <a:t>Return yang </a:t>
                </a:r>
                <a:r>
                  <a:rPr lang="en-US" altLang="zh-CN" sz="1700" b="1" dirty="0" err="1">
                    <a:latin typeface="Trebuchet MS"/>
                    <a:ea typeface="SimSun" pitchFamily="2" charset="-122"/>
                    <a:cs typeface="Trebuchet MS"/>
                  </a:rPr>
                  <a:t>diharapkan</a:t>
                </a:r>
                <a:endParaRPr lang="en-US" sz="1700" b="1" dirty="0">
                  <a:latin typeface="Trebuchet MS"/>
                  <a:cs typeface="Trebuchet MS"/>
                </a:endParaRPr>
              </a:p>
            </p:txBody>
          </p:sp>
        </p:grpSp>
        <p:sp>
          <p:nvSpPr>
            <p:cNvPr id="25607" name="Rectangle 26"/>
            <p:cNvSpPr>
              <a:spLocks noChangeArrowheads="1"/>
            </p:cNvSpPr>
            <p:nvPr/>
          </p:nvSpPr>
          <p:spPr bwMode="auto">
            <a:xfrm>
              <a:off x="340" y="3570"/>
              <a:ext cx="4988" cy="366"/>
            </a:xfrm>
            <a:prstGeom prst="rect">
              <a:avLst/>
            </a:prstGeom>
            <a:noFill/>
            <a:ln w="9525">
              <a:noFill/>
              <a:miter lim="800000"/>
              <a:headEnd/>
              <a:tailEnd/>
            </a:ln>
          </p:spPr>
          <p:txBody>
            <a:bodyPr>
              <a:spAutoFit/>
            </a:bodyPr>
            <a:lstStyle/>
            <a:p>
              <a:r>
                <a:rPr lang="id-ID"/>
                <a:t>Gambar 6.4. </a:t>
              </a:r>
              <a:r>
                <a:rPr lang="sv-SE"/>
                <a:t>Menilai sekuritas yang </a:t>
              </a:r>
              <a:r>
                <a:rPr lang="sv-SE" i="1"/>
                <a:t>undervalued </a:t>
              </a:r>
              <a:r>
                <a:rPr lang="sv-SE"/>
                <a:t>atau </a:t>
              </a:r>
              <a:r>
                <a:rPr lang="sv-SE" i="1"/>
                <a:t>overvalued </a:t>
              </a:r>
              <a:r>
                <a:rPr lang="sv-SE"/>
                <a:t>dengan menggunakan SML</a:t>
              </a:r>
              <a:endParaRPr lang="en-GB"/>
            </a:p>
          </p:txBody>
        </p:sp>
      </p:grpSp>
      <p:sp>
        <p:nvSpPr>
          <p:cNvPr id="25605"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19/40</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bwMode="auto">
          <a:xfrm>
            <a:off x="381000" y="1781175"/>
            <a:ext cx="8385175" cy="5076825"/>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1800"/>
              </a:spcBef>
            </a:pPr>
            <a:r>
              <a:rPr lang="id-ID" smtClean="0"/>
              <a:t>Secara teoritis, h</a:t>
            </a:r>
            <a:r>
              <a:rPr lang="en-US" smtClean="0"/>
              <a:t>arga sekuritas seharusnya berada pada SML karena titik-titik pada SML menunjukkan tingkat </a:t>
            </a:r>
            <a:r>
              <a:rPr lang="en-US" i="1" smtClean="0"/>
              <a:t>return</a:t>
            </a:r>
            <a:r>
              <a:rPr lang="id-ID" smtClean="0"/>
              <a:t> </a:t>
            </a:r>
            <a:r>
              <a:rPr lang="en-US" smtClean="0"/>
              <a:t>harapan pada suatu tingkat risiko sistematis tertentu.</a:t>
            </a:r>
          </a:p>
          <a:p>
            <a:pPr eaLnBrk="1" hangingPunct="1">
              <a:spcBef>
                <a:spcPts val="1800"/>
              </a:spcBef>
            </a:pPr>
            <a:r>
              <a:rPr lang="en-US" smtClean="0"/>
              <a:t>Jika tingkat </a:t>
            </a:r>
            <a:r>
              <a:rPr lang="en-US" i="1" smtClean="0"/>
              <a:t>return</a:t>
            </a:r>
            <a:r>
              <a:rPr lang="en-US" smtClean="0"/>
              <a:t> harapan tidak berada pada SML, maka sekuritas tersebut </a:t>
            </a:r>
            <a:r>
              <a:rPr lang="en-US" i="1" smtClean="0"/>
              <a:t>undervalued </a:t>
            </a:r>
            <a:r>
              <a:rPr lang="en-US" smtClean="0"/>
              <a:t>atau </a:t>
            </a:r>
            <a:r>
              <a:rPr lang="en-US" i="1" smtClean="0"/>
              <a:t>overvalued</a:t>
            </a:r>
            <a:r>
              <a:rPr lang="en-US" smtClean="0"/>
              <a:t>. </a:t>
            </a:r>
          </a:p>
        </p:txBody>
      </p:sp>
      <p:sp>
        <p:nvSpPr>
          <p:cNvPr id="26627" name="Title 1"/>
          <p:cNvSpPr>
            <a:spLocks noGrp="1"/>
          </p:cNvSpPr>
          <p:nvPr>
            <p:ph type="title" idx="4294967295"/>
          </p:nvPr>
        </p:nvSpPr>
        <p:spPr bwMode="auto">
          <a:xfrm>
            <a:off x="685800" y="152400"/>
            <a:ext cx="8077200" cy="1066800"/>
          </a:xfrm>
          <a:prstGeom prst="rect">
            <a:avLst/>
          </a:prstGeom>
          <a:noFill/>
          <a:ln>
            <a:miter lim="800000"/>
            <a:headEnd/>
            <a:tailEnd/>
          </a:ln>
        </p:spPr>
        <p:txBody>
          <a:bodyPr/>
          <a:lstStyle/>
          <a:p>
            <a:pPr algn="l" eaLnBrk="1" hangingPunct="1"/>
            <a:r>
              <a:rPr lang="en-US" sz="3200" b="1" smtClean="0">
                <a:solidFill>
                  <a:srgbClr val="5F2B13"/>
                </a:solidFill>
              </a:rPr>
              <a:t>SEKURITAS YANG </a:t>
            </a:r>
            <a:r>
              <a:rPr lang="en-US" sz="3200" b="1" i="1" smtClean="0">
                <a:solidFill>
                  <a:srgbClr val="5F2B13"/>
                </a:solidFill>
              </a:rPr>
              <a:t>UNDERVALUED </a:t>
            </a:r>
            <a:r>
              <a:rPr lang="en-US" sz="3200" b="1" smtClean="0">
                <a:solidFill>
                  <a:srgbClr val="5F2B13"/>
                </a:solidFill>
              </a:rPr>
              <a:t>ATAU </a:t>
            </a:r>
            <a:r>
              <a:rPr lang="en-US" sz="3200" b="1" i="1" smtClean="0">
                <a:solidFill>
                  <a:srgbClr val="5F2B13"/>
                </a:solidFill>
              </a:rPr>
              <a:t>OVERVALUED</a:t>
            </a:r>
            <a:endParaRPr lang="en-US" sz="3200" b="1" smtClean="0">
              <a:solidFill>
                <a:srgbClr val="5F2B13"/>
              </a:solidFill>
            </a:endParaRPr>
          </a:p>
        </p:txBody>
      </p:sp>
      <p:sp>
        <p:nvSpPr>
          <p:cNvPr id="2662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20/40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lnSpc>
                <a:spcPct val="90000"/>
              </a:lnSpc>
              <a:spcBef>
                <a:spcPts val="1800"/>
              </a:spcBef>
            </a:pPr>
            <a:r>
              <a:rPr lang="en-US" smtClean="0"/>
              <a:t>Pada </a:t>
            </a:r>
            <a:r>
              <a:rPr lang="id-ID" smtClean="0"/>
              <a:t>G</a:t>
            </a:r>
            <a:r>
              <a:rPr lang="en-US" smtClean="0"/>
              <a:t>ambar </a:t>
            </a:r>
            <a:r>
              <a:rPr lang="id-ID" smtClean="0"/>
              <a:t>6.4.</a:t>
            </a:r>
            <a:r>
              <a:rPr lang="en-US" smtClean="0"/>
              <a:t> telihat bahwa sekuritas A terletak di atas SML dan dinilai sebagai sekuritas yang ternilai rendah (</a:t>
            </a:r>
            <a:r>
              <a:rPr lang="en-US" i="1" smtClean="0"/>
              <a:t>undervalued</a:t>
            </a:r>
            <a:r>
              <a:rPr lang="en-US" smtClean="0"/>
              <a:t>) karena tingkat </a:t>
            </a:r>
            <a:r>
              <a:rPr lang="en-US" i="1" smtClean="0"/>
              <a:t>return</a:t>
            </a:r>
            <a:r>
              <a:rPr lang="en-US" smtClean="0"/>
              <a:t> harapan E(R</a:t>
            </a:r>
            <a:r>
              <a:rPr lang="en-US" baseline="-25000" smtClean="0"/>
              <a:t>A</a:t>
            </a:r>
            <a:r>
              <a:rPr lang="en-US" smtClean="0"/>
              <a:t>’) &gt; retun yang disyaratkan investor E(R</a:t>
            </a:r>
            <a:r>
              <a:rPr lang="en-US" baseline="-25000" smtClean="0"/>
              <a:t>A</a:t>
            </a:r>
            <a:r>
              <a:rPr lang="en-US" smtClean="0"/>
              <a:t>).</a:t>
            </a:r>
          </a:p>
          <a:p>
            <a:pPr eaLnBrk="1" hangingPunct="1">
              <a:lnSpc>
                <a:spcPct val="90000"/>
              </a:lnSpc>
              <a:spcBef>
                <a:spcPts val="1800"/>
              </a:spcBef>
            </a:pPr>
            <a:r>
              <a:rPr lang="en-US" smtClean="0"/>
              <a:t>Sedangkan sekuritas B terletak di bawah SML, sehingga sekuritas B dikatakan ternilai lebih</a:t>
            </a:r>
            <a:r>
              <a:rPr lang="en-US" i="1" smtClean="0"/>
              <a:t> </a:t>
            </a:r>
            <a:r>
              <a:rPr lang="en-US" smtClean="0"/>
              <a:t>(</a:t>
            </a:r>
            <a:r>
              <a:rPr lang="en-US" i="1" smtClean="0"/>
              <a:t>overvalued</a:t>
            </a:r>
            <a:r>
              <a:rPr lang="en-US" smtClean="0"/>
              <a:t>).</a:t>
            </a:r>
          </a:p>
          <a:p>
            <a:pPr eaLnBrk="1" hangingPunct="1">
              <a:lnSpc>
                <a:spcPct val="90000"/>
              </a:lnSpc>
            </a:pPr>
            <a:endParaRPr lang="en-US" smtClean="0"/>
          </a:p>
        </p:txBody>
      </p:sp>
      <p:sp>
        <p:nvSpPr>
          <p:cNvPr id="27651" name="Title 1"/>
          <p:cNvSpPr>
            <a:spLocks noGrp="1"/>
          </p:cNvSpPr>
          <p:nvPr>
            <p:ph type="title" idx="4294967295"/>
          </p:nvPr>
        </p:nvSpPr>
        <p:spPr bwMode="auto">
          <a:xfrm>
            <a:off x="685800" y="152400"/>
            <a:ext cx="8077200" cy="1066800"/>
          </a:xfrm>
          <a:prstGeom prst="rect">
            <a:avLst/>
          </a:prstGeom>
          <a:noFill/>
          <a:ln>
            <a:miter lim="800000"/>
            <a:headEnd/>
            <a:tailEnd/>
          </a:ln>
        </p:spPr>
        <p:txBody>
          <a:bodyPr/>
          <a:lstStyle/>
          <a:p>
            <a:pPr algn="l" eaLnBrk="1" hangingPunct="1"/>
            <a:r>
              <a:rPr lang="en-US" sz="3200" b="1" smtClean="0">
                <a:solidFill>
                  <a:srgbClr val="5F2B13"/>
                </a:solidFill>
              </a:rPr>
              <a:t>SEKURITAS YANG </a:t>
            </a:r>
            <a:r>
              <a:rPr lang="en-US" sz="3200" b="1" i="1" smtClean="0">
                <a:solidFill>
                  <a:srgbClr val="5F2B13"/>
                </a:solidFill>
              </a:rPr>
              <a:t>UNDERVALUED </a:t>
            </a:r>
            <a:r>
              <a:rPr lang="en-US" sz="3200" b="1" smtClean="0">
                <a:solidFill>
                  <a:srgbClr val="5F2B13"/>
                </a:solidFill>
              </a:rPr>
              <a:t>ATAU </a:t>
            </a:r>
            <a:r>
              <a:rPr lang="en-US" sz="3200" b="1" i="1" smtClean="0">
                <a:solidFill>
                  <a:srgbClr val="5F2B13"/>
                </a:solidFill>
              </a:rPr>
              <a:t>OVERVALUED</a:t>
            </a:r>
            <a:endParaRPr lang="en-US" sz="3200" b="1" smtClean="0">
              <a:solidFill>
                <a:srgbClr val="5F2B13"/>
              </a:solidFill>
            </a:endParaRPr>
          </a:p>
        </p:txBody>
      </p:sp>
      <p:sp>
        <p:nvSpPr>
          <p:cNvPr id="27652"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21/40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685800" y="381000"/>
            <a:ext cx="80010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CONTOH PENGGUNAAN CAPM</a:t>
            </a:r>
          </a:p>
        </p:txBody>
      </p:sp>
      <p:sp>
        <p:nvSpPr>
          <p:cNvPr id="28675" name="Content Placeholder 2"/>
          <p:cNvSpPr>
            <a:spLocks noGrp="1"/>
          </p:cNvSpPr>
          <p:nvPr>
            <p:ph idx="1"/>
          </p:nvPr>
        </p:nvSpPr>
        <p:spPr bwMode="auto">
          <a:xfrm>
            <a:off x="612775" y="1447800"/>
            <a:ext cx="8153400" cy="5149850"/>
          </a:xfrm>
          <a:noFill/>
          <a:ln>
            <a:miter lim="800000"/>
            <a:headEnd/>
            <a:tailEnd/>
          </a:ln>
        </p:spPr>
        <p:txBody>
          <a:bodyPr wrap="square" lIns="91440" tIns="45720" rIns="91440" bIns="45720" numCol="1" anchor="t" anchorCtr="0" compatLnSpc="1">
            <a:prstTxWarp prst="textNoShape">
              <a:avLst/>
            </a:prstTxWarp>
          </a:bodyPr>
          <a:lstStyle/>
          <a:p>
            <a:pPr marL="514350" indent="-514350" eaLnBrk="1" hangingPunct="1">
              <a:buFont typeface="Tw Cen MT" pitchFamily="-107" charset="-18"/>
              <a:buAutoNum type="arabicPeriod"/>
            </a:pPr>
            <a:r>
              <a:rPr lang="en-US" sz="2200" smtClean="0"/>
              <a:t>Anggap tingkat </a:t>
            </a:r>
            <a:r>
              <a:rPr lang="en-US" sz="2200" i="1" smtClean="0"/>
              <a:t>return</a:t>
            </a:r>
            <a:r>
              <a:rPr lang="en-US" sz="2200" smtClean="0"/>
              <a:t> bebas risiko adalah 10 persen. </a:t>
            </a:r>
            <a:r>
              <a:rPr lang="en-US" sz="2200" i="1" smtClean="0"/>
              <a:t>Return</a:t>
            </a:r>
            <a:r>
              <a:rPr lang="en-US" sz="2200" smtClean="0"/>
              <a:t> harapan pasar adalah 18 persen. Jika saham YOY mempunyai beta 0,8, berapakah </a:t>
            </a:r>
            <a:r>
              <a:rPr lang="en-US" sz="2200" i="1" smtClean="0"/>
              <a:t>return</a:t>
            </a:r>
            <a:r>
              <a:rPr lang="en-US" sz="2200" smtClean="0"/>
              <a:t> disyaratkan berdasarkan CAPM?</a:t>
            </a:r>
          </a:p>
          <a:p>
            <a:pPr marL="514350" indent="-514350" eaLnBrk="1" hangingPunct="1">
              <a:buFont typeface="Wingdings" pitchFamily="2" charset="2"/>
              <a:buNone/>
            </a:pPr>
            <a:r>
              <a:rPr lang="en-US" sz="2200" smtClean="0"/>
              <a:t>	k</a:t>
            </a:r>
            <a:r>
              <a:rPr lang="en-US" sz="2200" baseline="-25000" smtClean="0"/>
              <a:t>i	</a:t>
            </a:r>
            <a:r>
              <a:rPr lang="en-US" sz="2200" smtClean="0"/>
              <a:t>= 10% + 0,8 x (18%-10%)</a:t>
            </a:r>
          </a:p>
          <a:p>
            <a:pPr marL="514350" indent="-514350" eaLnBrk="1" hangingPunct="1">
              <a:buFont typeface="Wingdings" pitchFamily="2" charset="2"/>
              <a:buNone/>
            </a:pPr>
            <a:r>
              <a:rPr lang="en-US" sz="2200" smtClean="0"/>
              <a:t>		= 16,4%</a:t>
            </a:r>
          </a:p>
          <a:p>
            <a:pPr marL="514350" indent="-514350" eaLnBrk="1" hangingPunct="1">
              <a:spcBef>
                <a:spcPts val="1800"/>
              </a:spcBef>
              <a:buFont typeface="Tw Cen MT" pitchFamily="-107" charset="-18"/>
              <a:buAutoNum type="arabicPeriod" startAt="2"/>
            </a:pPr>
            <a:r>
              <a:rPr lang="en-US" sz="2200" smtClean="0"/>
              <a:t>Anggap tingkat </a:t>
            </a:r>
            <a:r>
              <a:rPr lang="en-US" sz="2200" i="1" smtClean="0"/>
              <a:t>return</a:t>
            </a:r>
            <a:r>
              <a:rPr lang="en-US" sz="2200" smtClean="0"/>
              <a:t> bebas risiko adalah 10 persen. </a:t>
            </a:r>
            <a:r>
              <a:rPr lang="en-US" sz="2200" i="1" smtClean="0"/>
              <a:t>Return</a:t>
            </a:r>
            <a:r>
              <a:rPr lang="en-US" sz="2200" smtClean="0"/>
              <a:t> harapan pasar adalah 18 persen. Jika saham lain yaitu saham GFG mempunyai </a:t>
            </a:r>
            <a:r>
              <a:rPr lang="en-US" sz="2200" i="1" smtClean="0"/>
              <a:t>return</a:t>
            </a:r>
            <a:r>
              <a:rPr lang="en-US" sz="2200" smtClean="0"/>
              <a:t> disyaratkan 20 persen, berapakah betanya?</a:t>
            </a:r>
          </a:p>
          <a:p>
            <a:pPr marL="514350" indent="-514350" eaLnBrk="1" hangingPunct="1">
              <a:buFont typeface="Wingdings" pitchFamily="2" charset="2"/>
              <a:buNone/>
            </a:pPr>
            <a:r>
              <a:rPr lang="en-US" sz="2200" smtClean="0"/>
              <a:t>	20% 	= 10% + </a:t>
            </a:r>
            <a:r>
              <a:rPr lang="el-GR" sz="2200" smtClean="0"/>
              <a:t>β</a:t>
            </a:r>
            <a:r>
              <a:rPr lang="en-US" sz="2200" baseline="-25000" smtClean="0">
                <a:latin typeface="Calibri" pitchFamily="34" charset="0"/>
              </a:rPr>
              <a:t>i</a:t>
            </a:r>
            <a:r>
              <a:rPr lang="en-US" sz="2200" smtClean="0"/>
              <a:t> x (18%-10%)</a:t>
            </a:r>
          </a:p>
          <a:p>
            <a:pPr marL="514350" indent="-514350" eaLnBrk="1" hangingPunct="1">
              <a:buFont typeface="Wingdings" pitchFamily="2" charset="2"/>
              <a:buNone/>
            </a:pPr>
            <a:r>
              <a:rPr lang="en-US" sz="2200" smtClean="0"/>
              <a:t>	10%	= </a:t>
            </a:r>
            <a:r>
              <a:rPr lang="el-GR" sz="2200" smtClean="0"/>
              <a:t>β</a:t>
            </a:r>
            <a:r>
              <a:rPr lang="en-US" sz="2200" baseline="-25000" smtClean="0">
                <a:latin typeface="Calibri" pitchFamily="34" charset="0"/>
              </a:rPr>
              <a:t>i</a:t>
            </a:r>
            <a:r>
              <a:rPr lang="en-US" sz="2200" smtClean="0"/>
              <a:t> x 8%</a:t>
            </a:r>
          </a:p>
          <a:p>
            <a:pPr marL="514350" indent="-514350" eaLnBrk="1" hangingPunct="1">
              <a:buFont typeface="Wingdings" pitchFamily="2" charset="2"/>
              <a:buNone/>
            </a:pPr>
            <a:r>
              <a:rPr lang="en-US" sz="2200" smtClean="0"/>
              <a:t>	</a:t>
            </a:r>
            <a:r>
              <a:rPr lang="el-GR" sz="2200" smtClean="0"/>
              <a:t> β</a:t>
            </a:r>
            <a:r>
              <a:rPr lang="en-US" sz="2200" baseline="-25000" smtClean="0">
                <a:latin typeface="Calibri" pitchFamily="34" charset="0"/>
              </a:rPr>
              <a:t>i</a:t>
            </a:r>
            <a:r>
              <a:rPr lang="en-US" sz="2200" smtClean="0"/>
              <a:t> 		= 1,25</a:t>
            </a:r>
          </a:p>
        </p:txBody>
      </p:sp>
      <p:sp>
        <p:nvSpPr>
          <p:cNvPr id="28676"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22/40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bwMode="auto">
          <a:xfrm>
            <a:off x="762000" y="381000"/>
            <a:ext cx="79248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ESTIMASI BETA</a:t>
            </a:r>
          </a:p>
        </p:txBody>
      </p:sp>
      <p:sp>
        <p:nvSpPr>
          <p:cNvPr id="7172" name="Content Placeholder 2"/>
          <p:cNvSpPr>
            <a:spLocks noGrp="1"/>
          </p:cNvSpPr>
          <p:nvPr>
            <p:ph idx="1"/>
          </p:nvPr>
        </p:nvSpPr>
        <p:spPr bwMode="auto">
          <a:xfrm>
            <a:off x="457200" y="1447800"/>
            <a:ext cx="8153400" cy="4997450"/>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r>
              <a:rPr lang="en-US" sz="2800" smtClean="0"/>
              <a:t>Untuk mengestimasi besarnya koefisien beta, digunakan </a:t>
            </a:r>
            <a:r>
              <a:rPr lang="en-US" sz="2800" i="1" smtClean="0"/>
              <a:t>market model</a:t>
            </a:r>
            <a:r>
              <a:rPr lang="en-US" sz="2800" smtClean="0"/>
              <a:t> berikut:</a:t>
            </a:r>
          </a:p>
          <a:p>
            <a:pPr marL="400050" indent="-400050" algn="just" eaLnBrk="1" hangingPunct="1">
              <a:spcBef>
                <a:spcPct val="0"/>
              </a:spcBef>
              <a:buFont typeface="Wingdings" pitchFamily="2" charset="2"/>
              <a:buNone/>
            </a:pPr>
            <a:endParaRPr lang="en-US" sz="2800" smtClean="0"/>
          </a:p>
          <a:p>
            <a:pPr marL="400050" indent="-400050" algn="just" eaLnBrk="1" hangingPunct="1">
              <a:spcBef>
                <a:spcPct val="0"/>
              </a:spcBef>
              <a:buFont typeface="Wingdings" pitchFamily="2" charset="2"/>
              <a:buNone/>
            </a:pPr>
            <a:endParaRPr lang="en-US" sz="2800" smtClean="0"/>
          </a:p>
          <a:p>
            <a:pPr marL="400050" indent="-400050" algn="just" eaLnBrk="1" hangingPunct="1">
              <a:spcBef>
                <a:spcPct val="0"/>
              </a:spcBef>
              <a:buFont typeface="Wingdings" pitchFamily="2" charset="2"/>
              <a:buNone/>
            </a:pPr>
            <a:r>
              <a:rPr lang="en-US" sz="2800" smtClean="0">
                <a:latin typeface="Garamond" pitchFamily="18" charset="0"/>
                <a:cs typeface="Times New Roman" pitchFamily="18" charset="0"/>
              </a:rPr>
              <a:t>	</a:t>
            </a:r>
            <a:r>
              <a:rPr lang="id-ID" sz="2800" smtClean="0">
                <a:cs typeface="Times New Roman" pitchFamily="18" charset="0"/>
              </a:rPr>
              <a:t>dalam hal ini</a:t>
            </a:r>
            <a:r>
              <a:rPr lang="en-US" sz="2800" smtClean="0">
                <a:cs typeface="Times New Roman" pitchFamily="18" charset="0"/>
              </a:rPr>
              <a:t>:</a:t>
            </a:r>
          </a:p>
          <a:p>
            <a:pPr marL="400050" indent="-400050" algn="just" eaLnBrk="1" hangingPunct="1">
              <a:spcBef>
                <a:spcPct val="0"/>
              </a:spcBef>
              <a:buFont typeface="Wingdings" pitchFamily="2" charset="2"/>
              <a:buNone/>
            </a:pPr>
            <a:r>
              <a:rPr lang="en-US" sz="2800" smtClean="0">
                <a:cs typeface="Times New Roman" pitchFamily="18" charset="0"/>
              </a:rPr>
              <a:t>		R</a:t>
            </a:r>
            <a:r>
              <a:rPr lang="en-US" sz="2800" baseline="-25000" smtClean="0">
                <a:cs typeface="Times New Roman" pitchFamily="18" charset="0"/>
              </a:rPr>
              <a:t>i</a:t>
            </a:r>
            <a:r>
              <a:rPr lang="id-ID" sz="2800" smtClean="0">
                <a:cs typeface="Times New Roman" pitchFamily="18" charset="0"/>
              </a:rPr>
              <a:t> 	</a:t>
            </a:r>
            <a:r>
              <a:rPr lang="en-US" sz="2800" smtClean="0">
                <a:cs typeface="Times New Roman" pitchFamily="18" charset="0"/>
              </a:rPr>
              <a:t>= </a:t>
            </a:r>
            <a:r>
              <a:rPr lang="en-US" sz="2800" i="1" smtClean="0">
                <a:cs typeface="Times New Roman" pitchFamily="18" charset="0"/>
              </a:rPr>
              <a:t>return</a:t>
            </a:r>
            <a:r>
              <a:rPr lang="en-US" sz="2800" smtClean="0">
                <a:cs typeface="Times New Roman" pitchFamily="18" charset="0"/>
              </a:rPr>
              <a:t> sekuritas i</a:t>
            </a:r>
          </a:p>
          <a:p>
            <a:pPr marL="400050" indent="-400050" algn="just" eaLnBrk="1" hangingPunct="1">
              <a:spcBef>
                <a:spcPct val="0"/>
              </a:spcBef>
              <a:buFont typeface="Wingdings" pitchFamily="2" charset="2"/>
              <a:buNone/>
            </a:pPr>
            <a:r>
              <a:rPr lang="en-US" sz="2800" smtClean="0">
                <a:cs typeface="Times New Roman" pitchFamily="18" charset="0"/>
              </a:rPr>
              <a:t>		</a:t>
            </a:r>
            <a:r>
              <a:rPr lang="id-ID" sz="2800" smtClean="0">
                <a:cs typeface="Times New Roman" pitchFamily="18" charset="0"/>
              </a:rPr>
              <a:t>R</a:t>
            </a:r>
            <a:r>
              <a:rPr lang="id-ID" sz="2800" baseline="-25000" smtClean="0">
                <a:cs typeface="Times New Roman" pitchFamily="18" charset="0"/>
              </a:rPr>
              <a:t>M	</a:t>
            </a:r>
            <a:r>
              <a:rPr lang="en-US" sz="2800" smtClean="0">
                <a:cs typeface="Times New Roman" pitchFamily="18" charset="0"/>
              </a:rPr>
              <a:t>= </a:t>
            </a:r>
            <a:r>
              <a:rPr lang="en-US" sz="2800" i="1" smtClean="0">
                <a:cs typeface="Times New Roman" pitchFamily="18" charset="0"/>
              </a:rPr>
              <a:t>return</a:t>
            </a:r>
            <a:r>
              <a:rPr lang="en-US" sz="2800" smtClean="0">
                <a:cs typeface="Times New Roman" pitchFamily="18" charset="0"/>
              </a:rPr>
              <a:t> indeks pasar</a:t>
            </a:r>
          </a:p>
          <a:p>
            <a:pPr marL="400050" indent="-400050" algn="just" eaLnBrk="1" hangingPunct="1">
              <a:spcBef>
                <a:spcPct val="0"/>
              </a:spcBef>
              <a:buFont typeface="Wingdings" pitchFamily="2" charset="2"/>
              <a:buNone/>
            </a:pPr>
            <a:r>
              <a:rPr lang="en-US" sz="2800" smtClean="0">
                <a:cs typeface="Times New Roman" pitchFamily="18" charset="0"/>
              </a:rPr>
              <a:t>		</a:t>
            </a:r>
            <a:r>
              <a:rPr lang="el-GR" sz="2800" smtClean="0">
                <a:latin typeface="Tw Cen MT" pitchFamily="-107" charset="-18"/>
                <a:cs typeface="Times New Roman" pitchFamily="18" charset="0"/>
              </a:rPr>
              <a:t>α</a:t>
            </a:r>
            <a:r>
              <a:rPr lang="id-ID" sz="2800" baseline="-25000" smtClean="0">
                <a:cs typeface="Times New Roman" pitchFamily="18" charset="0"/>
              </a:rPr>
              <a:t>i</a:t>
            </a:r>
            <a:r>
              <a:rPr lang="id-ID" sz="2800" smtClean="0">
                <a:cs typeface="Times New Roman" pitchFamily="18" charset="0"/>
              </a:rPr>
              <a:t> 	</a:t>
            </a:r>
            <a:r>
              <a:rPr lang="en-US" sz="2800" smtClean="0">
                <a:cs typeface="Times New Roman" pitchFamily="18" charset="0"/>
              </a:rPr>
              <a:t>= intersep</a:t>
            </a:r>
          </a:p>
          <a:p>
            <a:pPr marL="400050" indent="-400050" algn="just" eaLnBrk="1" hangingPunct="1">
              <a:spcBef>
                <a:spcPct val="0"/>
              </a:spcBef>
              <a:buFont typeface="Wingdings" pitchFamily="2" charset="2"/>
              <a:buNone/>
            </a:pPr>
            <a:r>
              <a:rPr lang="en-US" sz="2800" smtClean="0">
                <a:cs typeface="Times New Roman" pitchFamily="18" charset="0"/>
              </a:rPr>
              <a:t>		</a:t>
            </a:r>
            <a:r>
              <a:rPr lang="el-GR" sz="2800" smtClean="0">
                <a:latin typeface="Tw Cen MT" pitchFamily="-107" charset="-18"/>
                <a:cs typeface="Times New Roman" pitchFamily="18" charset="0"/>
              </a:rPr>
              <a:t>β</a:t>
            </a:r>
            <a:r>
              <a:rPr lang="id-ID" sz="2800" baseline="-25000" smtClean="0">
                <a:cs typeface="Times New Roman" pitchFamily="18" charset="0"/>
              </a:rPr>
              <a:t>i</a:t>
            </a:r>
            <a:r>
              <a:rPr lang="id-ID" sz="2800" smtClean="0">
                <a:cs typeface="Times New Roman" pitchFamily="18" charset="0"/>
              </a:rPr>
              <a:t> 	</a:t>
            </a:r>
            <a:r>
              <a:rPr lang="en-US" sz="2800" smtClean="0">
                <a:cs typeface="Times New Roman" pitchFamily="18" charset="0"/>
              </a:rPr>
              <a:t>= slope</a:t>
            </a:r>
          </a:p>
          <a:p>
            <a:pPr marL="400050" indent="-400050" algn="just" eaLnBrk="1" hangingPunct="1">
              <a:spcBef>
                <a:spcPct val="0"/>
              </a:spcBef>
              <a:buFont typeface="Wingdings" pitchFamily="2" charset="2"/>
              <a:buNone/>
            </a:pPr>
            <a:r>
              <a:rPr lang="en-US" sz="2800" smtClean="0">
                <a:cs typeface="Times New Roman" pitchFamily="18" charset="0"/>
              </a:rPr>
              <a:t>		</a:t>
            </a:r>
            <a:r>
              <a:rPr lang="el-GR" sz="2800" smtClean="0">
                <a:latin typeface="Tw Cen MT" pitchFamily="-107" charset="-18"/>
                <a:cs typeface="Times New Roman" pitchFamily="18" charset="0"/>
              </a:rPr>
              <a:t>ε</a:t>
            </a:r>
            <a:r>
              <a:rPr lang="id-ID" sz="2800" baseline="-25000" smtClean="0">
                <a:cs typeface="Times New Roman" pitchFamily="18" charset="0"/>
              </a:rPr>
              <a:t>i</a:t>
            </a:r>
            <a:r>
              <a:rPr lang="id-ID" sz="2800" smtClean="0">
                <a:cs typeface="Times New Roman" pitchFamily="18" charset="0"/>
              </a:rPr>
              <a:t> 	</a:t>
            </a:r>
            <a:r>
              <a:rPr lang="en-US" sz="2800" smtClean="0">
                <a:cs typeface="Times New Roman" pitchFamily="18" charset="0"/>
              </a:rPr>
              <a:t>= </a:t>
            </a:r>
            <a:r>
              <a:rPr lang="en-US" sz="2800" i="1" smtClean="0">
                <a:cs typeface="Times New Roman" pitchFamily="18" charset="0"/>
              </a:rPr>
              <a:t>random residual error</a:t>
            </a:r>
            <a:endParaRPr lang="en-US" sz="2800" smtClean="0">
              <a:cs typeface="Times New Roman" pitchFamily="18" charset="0"/>
            </a:endParaRPr>
          </a:p>
        </p:txBody>
      </p:sp>
      <p:sp>
        <p:nvSpPr>
          <p:cNvPr id="71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7170" name="Object 4"/>
          <p:cNvGraphicFramePr>
            <a:graphicFrameLocks noChangeAspect="1"/>
          </p:cNvGraphicFramePr>
          <p:nvPr/>
        </p:nvGraphicFramePr>
        <p:xfrm>
          <a:off x="2357438" y="2428875"/>
          <a:ext cx="4083050" cy="681038"/>
        </p:xfrm>
        <a:graphic>
          <a:graphicData uri="http://schemas.openxmlformats.org/presentationml/2006/ole">
            <p:oleObj spid="_x0000_s7170" name="Equation" r:id="rId3" imgW="1143000" imgH="215640" progId="Equation.3">
              <p:embed/>
            </p:oleObj>
          </a:graphicData>
        </a:graphic>
      </p:graphicFrame>
      <p:sp>
        <p:nvSpPr>
          <p:cNvPr id="717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7175"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7176"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7177"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717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23/40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bwMode="auto">
          <a:xfrm>
            <a:off x="457200" y="1752600"/>
            <a:ext cx="8001000" cy="4525963"/>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r>
              <a:rPr lang="id-ID" sz="2800" smtClean="0"/>
              <a:t>M</a:t>
            </a:r>
            <a:r>
              <a:rPr lang="en-US" sz="2800" i="1" smtClean="0"/>
              <a:t>arket model</a:t>
            </a:r>
            <a:r>
              <a:rPr lang="en-US" sz="2800" smtClean="0"/>
              <a:t> bisa diestimasi dengan meregres</a:t>
            </a:r>
            <a:r>
              <a:rPr lang="id-ID" sz="2800" smtClean="0"/>
              <a:t> </a:t>
            </a:r>
            <a:r>
              <a:rPr lang="en-US" sz="2800" i="1" smtClean="0"/>
              <a:t>return</a:t>
            </a:r>
            <a:r>
              <a:rPr lang="en-US" sz="2800" smtClean="0"/>
              <a:t> sekuritas yang akan dinilai dengan return indeks pasar.</a:t>
            </a:r>
          </a:p>
          <a:p>
            <a:pPr marL="400050" indent="-400050" eaLnBrk="1" hangingPunct="1"/>
            <a:r>
              <a:rPr lang="en-US" sz="2800" smtClean="0"/>
              <a:t>Regresi tersebut akan menghasilkan nilai: </a:t>
            </a:r>
          </a:p>
          <a:p>
            <a:pPr marL="747713" lvl="1" indent="-381000" eaLnBrk="1" hangingPunct="1">
              <a:buSzPct val="90000"/>
              <a:buFont typeface="Wingdings 2" pitchFamily="18" charset="2"/>
              <a:buAutoNum type="arabicPeriod"/>
            </a:pPr>
            <a:r>
              <a:rPr lang="en-US" smtClean="0">
                <a:sym typeface="Symbol" pitchFamily="18" charset="2"/>
              </a:rPr>
              <a:t></a:t>
            </a:r>
            <a:r>
              <a:rPr lang="en-US" baseline="-25000" smtClean="0"/>
              <a:t>i</a:t>
            </a:r>
            <a:r>
              <a:rPr lang="en-US" smtClean="0"/>
              <a:t> (</a:t>
            </a:r>
            <a:r>
              <a:rPr lang="en-US" i="1" smtClean="0"/>
              <a:t>ukuran return sekuritas i yang tidak terkait dengan return pasar</a:t>
            </a:r>
            <a:r>
              <a:rPr lang="en-US" smtClean="0"/>
              <a:t>)</a:t>
            </a:r>
          </a:p>
          <a:p>
            <a:pPr marL="747713" lvl="1" indent="-381000" eaLnBrk="1" hangingPunct="1">
              <a:buSzPct val="90000"/>
              <a:buFont typeface="Trebuchet MS" pitchFamily="34" charset="0"/>
              <a:buAutoNum type="arabicPeriod"/>
            </a:pPr>
            <a:r>
              <a:rPr lang="en-US" smtClean="0">
                <a:sym typeface="Symbol" pitchFamily="18" charset="2"/>
              </a:rPr>
              <a:t></a:t>
            </a:r>
            <a:r>
              <a:rPr lang="en-US" baseline="-25000" smtClean="0"/>
              <a:t>i</a:t>
            </a:r>
            <a:r>
              <a:rPr lang="en-US" smtClean="0"/>
              <a:t> (</a:t>
            </a:r>
            <a:r>
              <a:rPr lang="en-US" i="1" smtClean="0"/>
              <a:t>peningkatan return yang diharapkan pada sekuritas i untuk setiap</a:t>
            </a:r>
            <a:r>
              <a:rPr lang="id-ID" i="1" smtClean="0"/>
              <a:t> </a:t>
            </a:r>
            <a:r>
              <a:rPr lang="en-US" i="1" smtClean="0"/>
              <a:t>kenaikan return pasar sebesar 1%</a:t>
            </a:r>
            <a:r>
              <a:rPr lang="en-US" smtClean="0"/>
              <a:t>)</a:t>
            </a:r>
          </a:p>
          <a:p>
            <a:pPr marL="400050" indent="-400050" eaLnBrk="1" hangingPunct="1">
              <a:buFont typeface="Trebuchet MS" pitchFamily="34" charset="0"/>
              <a:buAutoNum type="arabicPeriod"/>
            </a:pPr>
            <a:endParaRPr lang="en-US" sz="2800" smtClean="0"/>
          </a:p>
        </p:txBody>
      </p:sp>
      <p:sp>
        <p:nvSpPr>
          <p:cNvPr id="29699" name="Title 1"/>
          <p:cNvSpPr>
            <a:spLocks noGrp="1"/>
          </p:cNvSpPr>
          <p:nvPr>
            <p:ph type="title"/>
          </p:nvPr>
        </p:nvSpPr>
        <p:spPr bwMode="auto">
          <a:xfrm>
            <a:off x="762000" y="381000"/>
            <a:ext cx="7924800" cy="9144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ESTIMASI BETA</a:t>
            </a:r>
          </a:p>
        </p:txBody>
      </p:sp>
      <p:sp>
        <p:nvSpPr>
          <p:cNvPr id="29700"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24/40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609600" y="457200"/>
            <a:ext cx="80010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700" b="1" smtClean="0">
                <a:solidFill>
                  <a:srgbClr val="5F2B13"/>
                </a:solidFill>
              </a:rPr>
              <a:t>CONTOH PENGESTIMASIAN BETA (1)</a:t>
            </a:r>
          </a:p>
        </p:txBody>
      </p:sp>
      <p:sp>
        <p:nvSpPr>
          <p:cNvPr id="30723" name="Content Placeholder 2"/>
          <p:cNvSpPr>
            <a:spLocks noGrp="1"/>
          </p:cNvSpPr>
          <p:nvPr>
            <p:ph idx="1"/>
          </p:nvPr>
        </p:nvSpPr>
        <p:spPr bwMode="auto">
          <a:xfrm>
            <a:off x="612775" y="1428750"/>
            <a:ext cx="8153400" cy="449580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200" smtClean="0"/>
              <a:t>Investor mempunyai data </a:t>
            </a:r>
            <a:r>
              <a:rPr lang="en-US" sz="2200" i="1" smtClean="0"/>
              <a:t>return</a:t>
            </a:r>
            <a:r>
              <a:rPr lang="en-US" sz="2200" smtClean="0"/>
              <a:t> saham UUU dan </a:t>
            </a:r>
            <a:r>
              <a:rPr lang="en-US" sz="2200" i="1" smtClean="0"/>
              <a:t>return</a:t>
            </a:r>
            <a:r>
              <a:rPr lang="en-US" sz="2200" smtClean="0"/>
              <a:t> pasar selama lima bulan terakhir </a:t>
            </a:r>
            <a:r>
              <a:rPr lang="id-ID" sz="2200" smtClean="0"/>
              <a:t>sebagai </a:t>
            </a:r>
            <a:r>
              <a:rPr lang="en-US" sz="2200" smtClean="0"/>
              <a:t>berikut:</a:t>
            </a:r>
          </a:p>
          <a:p>
            <a:pPr eaLnBrk="1" hangingPunct="1"/>
            <a:endParaRPr lang="en-US" sz="2200" smtClean="0"/>
          </a:p>
          <a:p>
            <a:pPr eaLnBrk="1" hangingPunct="1"/>
            <a:endParaRPr lang="en-US" sz="2200" smtClean="0"/>
          </a:p>
          <a:p>
            <a:pPr eaLnBrk="1" hangingPunct="1"/>
            <a:endParaRPr lang="en-US" sz="2200" smtClean="0"/>
          </a:p>
          <a:p>
            <a:pPr eaLnBrk="1" hangingPunct="1"/>
            <a:endParaRPr lang="en-US" sz="2200" smtClean="0"/>
          </a:p>
          <a:p>
            <a:pPr eaLnBrk="1" hangingPunct="1"/>
            <a:r>
              <a:rPr lang="en-US" sz="2200" smtClean="0"/>
              <a:t>Tabel berikut akan digunakan untuk mempermudah perhitungan:</a:t>
            </a:r>
          </a:p>
          <a:p>
            <a:pPr eaLnBrk="1" hangingPunct="1"/>
            <a:endParaRPr lang="en-US" sz="2200" smtClean="0"/>
          </a:p>
          <a:p>
            <a:pPr eaLnBrk="1" hangingPunct="1"/>
            <a:endParaRPr lang="en-US" sz="2200" smtClean="0"/>
          </a:p>
          <a:p>
            <a:pPr eaLnBrk="1" hangingPunct="1"/>
            <a:endParaRPr lang="en-US" sz="1800" smtClean="0"/>
          </a:p>
          <a:p>
            <a:pPr eaLnBrk="1" hangingPunct="1"/>
            <a:endParaRPr lang="en-US" sz="1800" smtClean="0"/>
          </a:p>
          <a:p>
            <a:pPr eaLnBrk="1" hangingPunct="1"/>
            <a:endParaRPr lang="en-US" sz="1800" smtClean="0"/>
          </a:p>
          <a:p>
            <a:pPr eaLnBrk="1" hangingPunct="1"/>
            <a:endParaRPr lang="en-US" sz="1800" smtClean="0"/>
          </a:p>
          <a:p>
            <a:pPr eaLnBrk="1" hangingPunct="1"/>
            <a:endParaRPr lang="en-US" sz="1800" smtClean="0"/>
          </a:p>
        </p:txBody>
      </p:sp>
      <p:graphicFrame>
        <p:nvGraphicFramePr>
          <p:cNvPr id="30813" name="Group 93"/>
          <p:cNvGraphicFramePr>
            <a:graphicFrameLocks noGrp="1"/>
          </p:cNvGraphicFramePr>
          <p:nvPr/>
        </p:nvGraphicFramePr>
        <p:xfrm>
          <a:off x="1000125" y="2332038"/>
          <a:ext cx="3716338" cy="1279525"/>
        </p:xfrm>
        <a:graphic>
          <a:graphicData uri="http://schemas.openxmlformats.org/drawingml/2006/table">
            <a:tbl>
              <a:tblPr/>
              <a:tblGrid>
                <a:gridCol w="915988"/>
                <a:gridCol w="1658937"/>
                <a:gridCol w="1141413"/>
              </a:tblGrid>
              <a:tr h="95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w Cen MT" pitchFamily="-107" charset="-18"/>
                          <a:cs typeface="Times New Roman" pitchFamily="-107" charset="0"/>
                        </a:rPr>
                        <a:t>Bulan</a:t>
                      </a:r>
                      <a:endParaRPr kumimoji="0" lang="en-US" sz="1400" b="1" i="0" u="none" strike="noStrike" cap="none" normalizeH="0" baseline="0" dirty="0" smtClean="0">
                        <a:ln>
                          <a:noFill/>
                        </a:ln>
                        <a:solidFill>
                          <a:schemeClr val="tx1"/>
                        </a:solidFill>
                        <a:effectLst/>
                        <a:latin typeface="Tw Cen MT" pitchFamily="-107" charset="-18"/>
                        <a:cs typeface="Times New Roman" pitchFamily="-107" charset="0"/>
                      </a:endParaRP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w Cen MT" pitchFamily="-107" charset="-18"/>
                          <a:cs typeface="Times New Roman" pitchFamily="-107" charset="0"/>
                        </a:rPr>
                        <a:t>Return </a:t>
                      </a:r>
                      <a:r>
                        <a:rPr kumimoji="0" lang="en-US" sz="1400" b="1" i="0" u="none" strike="noStrike" cap="none" normalizeH="0" baseline="0" dirty="0" err="1" smtClean="0">
                          <a:ln>
                            <a:noFill/>
                          </a:ln>
                          <a:solidFill>
                            <a:schemeClr val="tx1"/>
                          </a:solidFill>
                          <a:effectLst/>
                          <a:latin typeface="Tw Cen MT" pitchFamily="-107" charset="-18"/>
                          <a:cs typeface="Times New Roman" pitchFamily="-107" charset="0"/>
                        </a:rPr>
                        <a:t>saham</a:t>
                      </a:r>
                      <a:r>
                        <a:rPr kumimoji="0" lang="en-US" sz="1400" b="1" i="0" u="none" strike="noStrike" cap="none" normalizeH="0" baseline="0" dirty="0" smtClean="0">
                          <a:ln>
                            <a:noFill/>
                          </a:ln>
                          <a:solidFill>
                            <a:schemeClr val="tx1"/>
                          </a:solidFill>
                          <a:effectLst/>
                          <a:latin typeface="Tw Cen MT" pitchFamily="-107" charset="-18"/>
                          <a:cs typeface="Times New Roman" pitchFamily="-107" charset="0"/>
                        </a:rPr>
                        <a:t> UUU</a:t>
                      </a: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w Cen MT" pitchFamily="-107" charset="-18"/>
                          <a:cs typeface="Times New Roman" pitchFamily="-107" charset="0"/>
                        </a:rPr>
                        <a:t>Return </a:t>
                      </a:r>
                      <a:r>
                        <a:rPr kumimoji="0" lang="en-US" sz="1400" b="1" i="0" u="none" strike="noStrike" cap="none" normalizeH="0" baseline="0" dirty="0" err="1" smtClean="0">
                          <a:ln>
                            <a:noFill/>
                          </a:ln>
                          <a:solidFill>
                            <a:schemeClr val="tx1"/>
                          </a:solidFill>
                          <a:effectLst/>
                          <a:latin typeface="Tw Cen MT" pitchFamily="-107" charset="-18"/>
                          <a:cs typeface="Times New Roman" pitchFamily="-107" charset="0"/>
                        </a:rPr>
                        <a:t>pasar</a:t>
                      </a:r>
                      <a:endParaRPr kumimoji="0" lang="en-US" sz="1400" b="1" i="0" u="none" strike="noStrike" cap="none" normalizeH="0" baseline="0" dirty="0" smtClean="0">
                        <a:ln>
                          <a:noFill/>
                        </a:ln>
                        <a:solidFill>
                          <a:schemeClr val="tx1"/>
                        </a:solidFill>
                        <a:effectLst/>
                        <a:latin typeface="Tw Cen MT" pitchFamily="-107" charset="-18"/>
                        <a:cs typeface="Times New Roman" pitchFamily="-107" charset="0"/>
                      </a:endParaRP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Juni</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0,4</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0,3</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84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Juli</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r>
              <a:tr h="95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Agustus</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r>
              <a:tr h="95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September</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a:t>
                      </a:r>
                    </a:p>
                  </a:txBody>
                  <a:tcPr marL="68580" marR="68580" marT="0" marB="0" anchor="b" horzOverflow="overflow">
                    <a:lnL>
                      <a:noFill/>
                    </a:lnL>
                    <a:lnR>
                      <a:noFill/>
                    </a:lnR>
                    <a:lnT>
                      <a:noFill/>
                    </a:lnT>
                    <a:lnB>
                      <a:noFill/>
                    </a:lnB>
                    <a:lnTlToBr>
                      <a:noFill/>
                    </a:lnTlToBr>
                    <a:lnBlToTr>
                      <a:noFill/>
                    </a:lnBlToTr>
                    <a:noFill/>
                  </a:tcPr>
                </a:tc>
              </a:tr>
              <a:tr h="952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Oktober</a:t>
                      </a:r>
                    </a:p>
                  </a:txBody>
                  <a:tcPr marL="68580" marR="68580" marT="0" marB="0"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0,4</a:t>
                      </a:r>
                    </a:p>
                  </a:txBody>
                  <a:tcPr marL="68580" marR="68580" marT="0" marB="0" anchor="b"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a:t>
                      </a:r>
                    </a:p>
                  </a:txBody>
                  <a:tcPr marL="68580" marR="68580" marT="0" marB="0" anchor="b"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0816" name="Group 96"/>
          <p:cNvGraphicFramePr>
            <a:graphicFrameLocks noGrp="1"/>
          </p:cNvGraphicFramePr>
          <p:nvPr/>
        </p:nvGraphicFramePr>
        <p:xfrm>
          <a:off x="1071563" y="4645025"/>
          <a:ext cx="6740525" cy="1920875"/>
        </p:xfrm>
        <a:graphic>
          <a:graphicData uri="http://schemas.openxmlformats.org/drawingml/2006/table">
            <a:tbl>
              <a:tblPr/>
              <a:tblGrid>
                <a:gridCol w="971550"/>
                <a:gridCol w="849312"/>
                <a:gridCol w="850900"/>
                <a:gridCol w="850900"/>
                <a:gridCol w="763588"/>
                <a:gridCol w="844550"/>
                <a:gridCol w="760412"/>
                <a:gridCol w="849313"/>
              </a:tblGrid>
              <a:tr h="1825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w Cen MT" pitchFamily="-107" charset="-18"/>
                          <a:cs typeface="Times New Roman" pitchFamily="-107" charset="0"/>
                        </a:rPr>
                        <a:t>Bulan</a:t>
                      </a:r>
                      <a:endParaRPr kumimoji="0" lang="en-US" sz="1400" b="0" i="0" u="none" strike="noStrike" cap="none" normalizeH="0" baseline="0" dirty="0" smtClean="0">
                        <a:ln>
                          <a:noFill/>
                        </a:ln>
                        <a:solidFill>
                          <a:schemeClr val="tx1"/>
                        </a:solidFill>
                        <a:effectLst/>
                        <a:latin typeface="Tw Cen MT" pitchFamily="-107" charset="-18"/>
                        <a:cs typeface="Times New Roman" pitchFamily="-107" charset="0"/>
                      </a:endParaRPr>
                    </a:p>
                  </a:txBody>
                  <a:tcPr marL="68580" marR="68580" marT="0" marB="0" anchor="ctr"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w Cen MT" pitchFamily="-107" charset="-18"/>
                          <a:cs typeface="Times New Roman" pitchFamily="-107" charset="0"/>
                        </a:rPr>
                        <a:t>Return</a:t>
                      </a: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w Cen MT" pitchFamily="-107" charset="-18"/>
                          <a:cs typeface="Times New Roman" pitchFamily="-107" charset="0"/>
                        </a:rPr>
                        <a:t>Deviasi</a:t>
                      </a:r>
                      <a:r>
                        <a:rPr kumimoji="0" lang="en-US" sz="1400" b="0" i="0" u="none" strike="noStrike" cap="none" normalizeH="0" baseline="0" dirty="0" smtClean="0">
                          <a:ln>
                            <a:noFill/>
                          </a:ln>
                          <a:solidFill>
                            <a:schemeClr val="tx1"/>
                          </a:solidFill>
                          <a:effectLst/>
                          <a:latin typeface="Tw Cen MT" pitchFamily="-107" charset="-18"/>
                          <a:cs typeface="Times New Roman" pitchFamily="-107" charset="0"/>
                        </a:rPr>
                        <a:t> return</a:t>
                      </a: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Deviasi kuadrat</a:t>
                      </a:r>
                    </a:p>
                  </a:txBody>
                  <a:tcPr marL="68580" marR="68580" marT="0" marB="0"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Perkalian Deviasi</a:t>
                      </a:r>
                    </a:p>
                  </a:txBody>
                  <a:tcPr marL="68580" marR="68580" marT="0" marB="0" anchor="ctr" horzOverflow="overflow">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Saham UUU</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Pasar</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Saham UUU</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Pasar</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Saham UUU</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Pasar</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Juni</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0,4</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0,3</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0,23</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0,21</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0,0529</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0,0441</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0,0483</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Juli</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0,0049</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0,0001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-0,0007</a:t>
                      </a:r>
                    </a:p>
                  </a:txBody>
                  <a:tcPr marL="68580" marR="68580" marT="0" marB="0" anchor="b" horzOverflow="overflow">
                    <a:lnL>
                      <a:noFill/>
                    </a:lnL>
                    <a:lnR>
                      <a:noFill/>
                    </a:lnR>
                    <a:lnT>
                      <a:noFill/>
                    </a:lnT>
                    <a:lnB>
                      <a:noFill/>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Agustus</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-0,22</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-0,19</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0,0484</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0,0361</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0,0418</a:t>
                      </a:r>
                    </a:p>
                  </a:txBody>
                  <a:tcPr marL="68580" marR="68580" marT="0" marB="0" anchor="b" horzOverflow="overflow">
                    <a:lnL>
                      <a:noFill/>
                    </a:lnL>
                    <a:lnR>
                      <a:noFill/>
                    </a:lnR>
                    <a:lnT>
                      <a:noFill/>
                    </a:lnT>
                    <a:lnB>
                      <a:noFill/>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September</a:t>
                      </a: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-0,17</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-0,14</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0,0289</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0,0196</a:t>
                      </a: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0,0238</a:t>
                      </a:r>
                    </a:p>
                  </a:txBody>
                  <a:tcPr marL="68580" marR="68580" marT="0" marB="0" anchor="b" horzOverflow="overflow">
                    <a:lnL>
                      <a:noFill/>
                    </a:lnL>
                    <a:lnR>
                      <a:noFill/>
                    </a:lnR>
                    <a:lnT>
                      <a:noFill/>
                    </a:lnT>
                    <a:lnB>
                      <a:noFill/>
                    </a:lnB>
                    <a:lnTlToBr>
                      <a:noFill/>
                    </a:lnTlToBr>
                    <a:lnBlToTr>
                      <a:noFill/>
                    </a:lnBlToTr>
                    <a:noFill/>
                  </a:tcPr>
                </a:tc>
              </a:tr>
              <a:tr h="1825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Oktober</a:t>
                      </a: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0,4</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0,23</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0,11</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0,0529</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0,0121</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0,0253</a:t>
                      </a: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Jumlah</a:t>
                      </a: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0,85</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0,45</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0,188</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0,1120</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107" charset="-18"/>
                          <a:cs typeface="Times New Roman" pitchFamily="-107" charset="0"/>
                        </a:rPr>
                        <a:t>0,1385</a:t>
                      </a: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811"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25/40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400" smtClean="0"/>
              <a:t>Berdasarkan tabel di</a:t>
            </a:r>
            <a:r>
              <a:rPr lang="id-ID" sz="2400" smtClean="0"/>
              <a:t> </a:t>
            </a:r>
            <a:r>
              <a:rPr lang="en-US" sz="2400" smtClean="0"/>
              <a:t>atas, perhitungan berikut dapat dibuat:</a:t>
            </a:r>
          </a:p>
          <a:p>
            <a:pPr eaLnBrk="1" hangingPunct="1">
              <a:spcBef>
                <a:spcPts val="1800"/>
              </a:spcBef>
              <a:buFont typeface="Wingdings" pitchFamily="2" charset="2"/>
              <a:buNone/>
            </a:pPr>
            <a:r>
              <a:rPr lang="en-US" sz="2200" smtClean="0"/>
              <a:t> 	Rata-rata </a:t>
            </a:r>
            <a:r>
              <a:rPr lang="en-US" sz="2200" i="1" smtClean="0"/>
              <a:t>return</a:t>
            </a:r>
            <a:r>
              <a:rPr lang="en-US" sz="2200" smtClean="0"/>
              <a:t> saham UUU 		= 0,85 / 5 = 0,17.</a:t>
            </a:r>
          </a:p>
          <a:p>
            <a:pPr eaLnBrk="1" hangingPunct="1">
              <a:buFont typeface="Wingdings" pitchFamily="2" charset="2"/>
              <a:buNone/>
            </a:pPr>
            <a:r>
              <a:rPr lang="en-US" sz="2200" smtClean="0"/>
              <a:t>	Varians return saham UUU 		= 0,188 / 4 = 0,047.</a:t>
            </a:r>
          </a:p>
          <a:p>
            <a:pPr eaLnBrk="1" hangingPunct="1">
              <a:buFont typeface="Wingdings" pitchFamily="2" charset="2"/>
              <a:buNone/>
            </a:pPr>
            <a:r>
              <a:rPr lang="en-US" sz="2200" smtClean="0"/>
              <a:t>	Deviasi standar return saham UUU =  </a:t>
            </a:r>
            <a:r>
              <a:rPr lang="en-US" sz="2200" smtClean="0">
                <a:sym typeface="Symbol" pitchFamily="18" charset="2"/>
              </a:rPr>
              <a:t></a:t>
            </a:r>
            <a:r>
              <a:rPr lang="en-US" sz="2200" smtClean="0"/>
              <a:t>0,047 = 0,216795.</a:t>
            </a:r>
          </a:p>
          <a:p>
            <a:pPr eaLnBrk="1" hangingPunct="1">
              <a:spcBef>
                <a:spcPts val="2400"/>
              </a:spcBef>
              <a:buFont typeface="Wingdings" pitchFamily="2" charset="2"/>
              <a:buNone/>
            </a:pPr>
            <a:r>
              <a:rPr lang="en-US" sz="2200" smtClean="0"/>
              <a:t> 	Rata-rata return pasar 			= 0,45 / 5 = 0,15.</a:t>
            </a:r>
          </a:p>
          <a:p>
            <a:pPr eaLnBrk="1" hangingPunct="1">
              <a:buFont typeface="Wingdings" pitchFamily="2" charset="2"/>
              <a:buNone/>
            </a:pPr>
            <a:r>
              <a:rPr lang="en-US" sz="2200" smtClean="0"/>
              <a:t>	Varians return pasar 		</a:t>
            </a:r>
            <a:r>
              <a:rPr lang="id-ID" sz="2200" smtClean="0"/>
              <a:t>           </a:t>
            </a:r>
            <a:r>
              <a:rPr lang="en-US" sz="2200" smtClean="0"/>
              <a:t>= 0,112 / 4 = 0,028.</a:t>
            </a:r>
          </a:p>
          <a:p>
            <a:pPr eaLnBrk="1" hangingPunct="1">
              <a:buFont typeface="Wingdings" pitchFamily="2" charset="2"/>
              <a:buNone/>
            </a:pPr>
            <a:r>
              <a:rPr lang="en-US" sz="2200" smtClean="0"/>
              <a:t>	Deviasi standar return saham UUU = </a:t>
            </a:r>
            <a:r>
              <a:rPr lang="en-US" sz="2200" smtClean="0">
                <a:sym typeface="Symbol" pitchFamily="18" charset="2"/>
              </a:rPr>
              <a:t></a:t>
            </a:r>
            <a:r>
              <a:rPr lang="en-US" sz="2200" smtClean="0"/>
              <a:t>0,028 = 0,167332.</a:t>
            </a:r>
          </a:p>
          <a:p>
            <a:pPr eaLnBrk="1" hangingPunct="1">
              <a:spcBef>
                <a:spcPts val="2400"/>
              </a:spcBef>
              <a:buFont typeface="Wingdings" pitchFamily="2" charset="2"/>
              <a:buNone/>
            </a:pPr>
            <a:r>
              <a:rPr lang="en-US" sz="2200" smtClean="0"/>
              <a:t> 	Covarians = 0,1385 / 4 = 0,034625.</a:t>
            </a:r>
          </a:p>
          <a:p>
            <a:pPr eaLnBrk="1" hangingPunct="1">
              <a:buFont typeface="Wingdings" pitchFamily="2" charset="2"/>
              <a:buNone/>
            </a:pPr>
            <a:r>
              <a:rPr lang="en-US" sz="2200" smtClean="0"/>
              <a:t> </a:t>
            </a:r>
          </a:p>
        </p:txBody>
      </p:sp>
      <p:sp>
        <p:nvSpPr>
          <p:cNvPr id="31747" name="Title 1"/>
          <p:cNvSpPr>
            <a:spLocks noGrp="1"/>
          </p:cNvSpPr>
          <p:nvPr>
            <p:ph type="title"/>
          </p:nvPr>
        </p:nvSpPr>
        <p:spPr bwMode="auto">
          <a:xfrm>
            <a:off x="609600" y="457200"/>
            <a:ext cx="8001000" cy="9144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700" b="1" smtClean="0">
                <a:solidFill>
                  <a:srgbClr val="5F2B13"/>
                </a:solidFill>
              </a:rPr>
              <a:t>CONTOH PENGESTIMASIAN BETA (2)</a:t>
            </a:r>
          </a:p>
        </p:txBody>
      </p:sp>
      <p:sp>
        <p:nvSpPr>
          <p:cNvPr id="3174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26/40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sz="quarter" idx="4294967295"/>
          </p:nvPr>
        </p:nvSpPr>
        <p:spPr bwMode="auto">
          <a:xfrm>
            <a:off x="533400" y="1600200"/>
            <a:ext cx="8153400" cy="4781550"/>
          </a:xfrm>
          <a:prstGeom prst="rect">
            <a:avLst/>
          </a:prstGeom>
          <a:noFill/>
          <a:ln>
            <a:miter lim="800000"/>
            <a:headEnd/>
            <a:tailEnd/>
          </a:ln>
        </p:spPr>
        <p:txBody>
          <a:bodyPr/>
          <a:lstStyle/>
          <a:p>
            <a:pPr eaLnBrk="1" hangingPunct="1"/>
            <a:r>
              <a:rPr lang="en-US" sz="2400" smtClean="0"/>
              <a:t>Dengan menggunakan persamaan </a:t>
            </a:r>
            <a:endParaRPr lang="id-ID" sz="2400" smtClean="0"/>
          </a:p>
          <a:p>
            <a:pPr eaLnBrk="1" hangingPunct="1">
              <a:spcBef>
                <a:spcPts val="1800"/>
              </a:spcBef>
              <a:buFont typeface="Wingdings" pitchFamily="2" charset="2"/>
              <a:buNone/>
            </a:pPr>
            <a:r>
              <a:rPr lang="en-US" sz="2400" smtClean="0"/>
              <a:t>              </a:t>
            </a:r>
            <a:r>
              <a:rPr lang="id-ID" sz="2400" smtClean="0"/>
              <a:t>       </a:t>
            </a:r>
          </a:p>
          <a:p>
            <a:pPr eaLnBrk="1" hangingPunct="1">
              <a:buFont typeface="Wingdings" pitchFamily="2" charset="2"/>
              <a:buNone/>
            </a:pPr>
            <a:r>
              <a:rPr lang="id-ID" sz="2400" smtClean="0"/>
              <a:t>    </a:t>
            </a:r>
          </a:p>
          <a:p>
            <a:pPr eaLnBrk="1" hangingPunct="1">
              <a:buFont typeface="Wingdings" pitchFamily="2" charset="2"/>
              <a:buNone/>
            </a:pPr>
            <a:r>
              <a:rPr lang="id-ID" sz="2400" smtClean="0"/>
              <a:t>    </a:t>
            </a:r>
            <a:r>
              <a:rPr lang="en-US" sz="2400" smtClean="0"/>
              <a:t>beta saham UUU dihitung </a:t>
            </a:r>
            <a:r>
              <a:rPr lang="id-ID" sz="2400" smtClean="0"/>
              <a:t>sebagai </a:t>
            </a:r>
            <a:r>
              <a:rPr lang="en-US" sz="2400" smtClean="0"/>
              <a:t>berikut:</a:t>
            </a:r>
          </a:p>
          <a:p>
            <a:pPr eaLnBrk="1" hangingPunct="1">
              <a:spcBef>
                <a:spcPts val="1500"/>
              </a:spcBef>
              <a:buFont typeface="Wingdings" pitchFamily="2" charset="2"/>
              <a:buNone/>
            </a:pPr>
            <a:r>
              <a:rPr lang="en-US" sz="2400" b="1" smtClean="0"/>
              <a:t> 	</a:t>
            </a:r>
            <a:r>
              <a:rPr lang="id-ID" sz="2400" b="1" smtClean="0"/>
              <a:t>         </a:t>
            </a:r>
            <a:r>
              <a:rPr lang="en-US" sz="2400" smtClean="0">
                <a:sym typeface="Symbol" pitchFamily="18" charset="2"/>
              </a:rPr>
              <a:t></a:t>
            </a:r>
            <a:r>
              <a:rPr lang="en-US" sz="2400" baseline="-25000" smtClean="0"/>
              <a:t>UUU</a:t>
            </a:r>
            <a:r>
              <a:rPr lang="en-US" sz="2400" smtClean="0"/>
              <a:t> = 0,034625 / 0,028 = 1,236607.</a:t>
            </a:r>
            <a:endParaRPr lang="en-US" sz="2400" b="1" smtClean="0"/>
          </a:p>
          <a:p>
            <a:pPr eaLnBrk="1" hangingPunct="1">
              <a:spcBef>
                <a:spcPts val="1800"/>
              </a:spcBef>
            </a:pPr>
            <a:r>
              <a:rPr lang="en-US" sz="2400" smtClean="0"/>
              <a:t>Sedangkan intersepnya dihitung dengan mengurangkan rata-rata </a:t>
            </a:r>
            <a:r>
              <a:rPr lang="en-US" sz="2400" i="1" smtClean="0"/>
              <a:t>return</a:t>
            </a:r>
            <a:r>
              <a:rPr lang="en-US" sz="2400" smtClean="0"/>
              <a:t> sekuritas dari perkalian beta dengan rata-rata </a:t>
            </a:r>
            <a:r>
              <a:rPr lang="en-US" sz="2400" i="1" smtClean="0"/>
              <a:t>return</a:t>
            </a:r>
            <a:r>
              <a:rPr lang="en-US" sz="2400" smtClean="0"/>
              <a:t> pasar.</a:t>
            </a:r>
          </a:p>
          <a:p>
            <a:pPr eaLnBrk="1" hangingPunct="1">
              <a:buFont typeface="Wingdings" pitchFamily="2" charset="2"/>
              <a:buNone/>
            </a:pPr>
            <a:r>
              <a:rPr lang="en-US" sz="2400" smtClean="0"/>
              <a:t> </a:t>
            </a:r>
            <a:r>
              <a:rPr lang="en-US" sz="2400" smtClean="0">
                <a:sym typeface="Symbol" pitchFamily="18" charset="2"/>
              </a:rPr>
              <a:t>	</a:t>
            </a:r>
            <a:r>
              <a:rPr lang="id-ID" sz="2400" smtClean="0">
                <a:sym typeface="Symbol" pitchFamily="18" charset="2"/>
              </a:rPr>
              <a:t>         </a:t>
            </a:r>
            <a:r>
              <a:rPr lang="en-US" sz="2400" smtClean="0">
                <a:sym typeface="Symbol" pitchFamily="18" charset="2"/>
              </a:rPr>
              <a:t></a:t>
            </a:r>
            <a:r>
              <a:rPr lang="en-US" sz="2400" baseline="-25000" smtClean="0"/>
              <a:t>1</a:t>
            </a:r>
            <a:r>
              <a:rPr lang="en-US" sz="2400" smtClean="0"/>
              <a:t> = 0,17 – (1,236607) (0,15) = 0,059.</a:t>
            </a:r>
          </a:p>
          <a:p>
            <a:pPr eaLnBrk="1" hangingPunct="1">
              <a:buFont typeface="Wingdings" pitchFamily="2" charset="2"/>
              <a:buNone/>
            </a:pPr>
            <a:endParaRPr lang="en-US" sz="2400" smtClean="0"/>
          </a:p>
        </p:txBody>
      </p:sp>
      <p:graphicFrame>
        <p:nvGraphicFramePr>
          <p:cNvPr id="8194" name="Object 3"/>
          <p:cNvGraphicFramePr>
            <a:graphicFrameLocks noChangeAspect="1"/>
          </p:cNvGraphicFramePr>
          <p:nvPr/>
        </p:nvGraphicFramePr>
        <p:xfrm>
          <a:off x="1835150" y="2133600"/>
          <a:ext cx="1152525" cy="906463"/>
        </p:xfrm>
        <a:graphic>
          <a:graphicData uri="http://schemas.openxmlformats.org/presentationml/2006/ole">
            <p:oleObj spid="_x0000_s8194" name="Equation" r:id="rId3" imgW="685800" imgH="431640" progId="Equation.3">
              <p:embed/>
            </p:oleObj>
          </a:graphicData>
        </a:graphic>
      </p:graphicFrame>
      <p:sp>
        <p:nvSpPr>
          <p:cNvPr id="8196" name="Title 1"/>
          <p:cNvSpPr txBox="1">
            <a:spLocks/>
          </p:cNvSpPr>
          <p:nvPr/>
        </p:nvSpPr>
        <p:spPr bwMode="auto">
          <a:xfrm>
            <a:off x="609600" y="457200"/>
            <a:ext cx="8001000" cy="914400"/>
          </a:xfrm>
          <a:prstGeom prst="rect">
            <a:avLst/>
          </a:prstGeom>
          <a:noFill/>
          <a:ln w="9525">
            <a:noFill/>
            <a:miter lim="800000"/>
            <a:headEnd/>
            <a:tailEnd/>
          </a:ln>
        </p:spPr>
        <p:txBody>
          <a:bodyPr/>
          <a:lstStyle/>
          <a:p>
            <a:pPr defTabSz="457200"/>
            <a:r>
              <a:rPr lang="en-US" sz="3700" b="1">
                <a:solidFill>
                  <a:srgbClr val="5F2B13"/>
                </a:solidFill>
                <a:latin typeface="Trebuchet MS" pitchFamily="34" charset="0"/>
                <a:ea typeface="MS PGothic" pitchFamily="34" charset="-128"/>
              </a:rPr>
              <a:t>CONTOH PENGESTIMASIAN BETA (3)</a:t>
            </a:r>
          </a:p>
        </p:txBody>
      </p:sp>
      <p:sp>
        <p:nvSpPr>
          <p:cNvPr id="8197"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27/40</a:t>
            </a: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bwMode="auto">
          <a:xfrm>
            <a:off x="609600" y="152400"/>
            <a:ext cx="8077200" cy="8842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200" b="1" smtClean="0">
                <a:solidFill>
                  <a:srgbClr val="5F2B13"/>
                </a:solidFill>
              </a:rPr>
              <a:t>ANALISIS DENGAN MODEL </a:t>
            </a:r>
            <a:r>
              <a:rPr lang="en-US" sz="3200" b="1" i="1" smtClean="0">
                <a:solidFill>
                  <a:srgbClr val="5F2B13"/>
                </a:solidFill>
              </a:rPr>
              <a:t>EXCESS RETURN </a:t>
            </a:r>
            <a:r>
              <a:rPr lang="en-US" sz="3200" b="1" smtClean="0">
                <a:solidFill>
                  <a:srgbClr val="5F2B13"/>
                </a:solidFill>
              </a:rPr>
              <a:t>(1)</a:t>
            </a:r>
          </a:p>
        </p:txBody>
      </p:sp>
      <p:sp>
        <p:nvSpPr>
          <p:cNvPr id="9220"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sv-SE" sz="2100" smtClean="0"/>
              <a:t>Persamaan regresi </a:t>
            </a:r>
            <a:r>
              <a:rPr lang="sv-SE" sz="2100" i="1" smtClean="0"/>
              <a:t>market model</a:t>
            </a:r>
            <a:r>
              <a:rPr lang="sv-SE" sz="2100" smtClean="0"/>
              <a:t> dapat dimodifikasi menjadi:</a:t>
            </a:r>
          </a:p>
          <a:p>
            <a:pPr eaLnBrk="1" hangingPunct="1"/>
            <a:endParaRPr lang="sv-SE" sz="2100" smtClean="0"/>
          </a:p>
          <a:p>
            <a:pPr eaLnBrk="1" hangingPunct="1">
              <a:buFont typeface="Wingdings" pitchFamily="2" charset="2"/>
              <a:buNone/>
            </a:pPr>
            <a:r>
              <a:rPr lang="en-US" sz="2100" smtClean="0">
                <a:sym typeface="Symbol" pitchFamily="18" charset="2"/>
              </a:rPr>
              <a:t>	</a:t>
            </a:r>
            <a:r>
              <a:rPr lang="sv-SE" sz="2100" smtClean="0"/>
              <a:t>, slope dari garis karakteristik, akan menunjukkan sensitivitas </a:t>
            </a:r>
            <a:r>
              <a:rPr lang="sv-SE" sz="2100" i="1" smtClean="0"/>
              <a:t>excess return </a:t>
            </a:r>
            <a:r>
              <a:rPr lang="sv-SE" sz="2100" smtClean="0"/>
              <a:t>sekuritas terhadap portofolio pasar. </a:t>
            </a:r>
          </a:p>
          <a:p>
            <a:pPr eaLnBrk="1" hangingPunct="1"/>
            <a:r>
              <a:rPr lang="sv-SE" sz="2100" smtClean="0"/>
              <a:t>Meneruskan contoh saham UUU, anggap RF = 5 persen. </a:t>
            </a:r>
            <a:r>
              <a:rPr lang="en-US" sz="2100" smtClean="0"/>
              <a:t>Maka </a:t>
            </a:r>
            <a:r>
              <a:rPr lang="en-US" sz="2100" i="1" smtClean="0"/>
              <a:t>return</a:t>
            </a:r>
            <a:r>
              <a:rPr lang="en-US" sz="2100" smtClean="0"/>
              <a:t> saham UUU dan </a:t>
            </a:r>
            <a:r>
              <a:rPr lang="en-US" sz="2100" i="1" smtClean="0"/>
              <a:t>return</a:t>
            </a:r>
            <a:r>
              <a:rPr lang="en-US" sz="2100" smtClean="0"/>
              <a:t> pasar dapat diubah menjadi seperti pada tabel berikut. </a:t>
            </a:r>
            <a:endParaRPr lang="sv-SE" sz="2100" smtClean="0"/>
          </a:p>
          <a:p>
            <a:pPr eaLnBrk="1" hangingPunct="1"/>
            <a:endParaRPr lang="en-US" sz="2100" smtClean="0"/>
          </a:p>
        </p:txBody>
      </p:sp>
      <p:sp>
        <p:nvSpPr>
          <p:cNvPr id="922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9218" name="Object 5"/>
          <p:cNvGraphicFramePr>
            <a:graphicFrameLocks noChangeAspect="1"/>
          </p:cNvGraphicFramePr>
          <p:nvPr/>
        </p:nvGraphicFramePr>
        <p:xfrm>
          <a:off x="1101725" y="2049463"/>
          <a:ext cx="3557588" cy="385762"/>
        </p:xfrm>
        <a:graphic>
          <a:graphicData uri="http://schemas.openxmlformats.org/presentationml/2006/ole">
            <p:oleObj spid="_x0000_s9218" name="Equation" r:id="rId3" imgW="1955520" imgH="215640" progId="Equation.3">
              <p:embed/>
            </p:oleObj>
          </a:graphicData>
        </a:graphic>
      </p:graphicFrame>
      <p:graphicFrame>
        <p:nvGraphicFramePr>
          <p:cNvPr id="7208" name="Group 40"/>
          <p:cNvGraphicFramePr>
            <a:graphicFrameLocks noGrp="1"/>
          </p:cNvGraphicFramePr>
          <p:nvPr/>
        </p:nvGraphicFramePr>
        <p:xfrm>
          <a:off x="1116013" y="4197350"/>
          <a:ext cx="4141787" cy="2432050"/>
        </p:xfrm>
        <a:graphic>
          <a:graphicData uri="http://schemas.openxmlformats.org/drawingml/2006/table">
            <a:tbl>
              <a:tblPr/>
              <a:tblGrid>
                <a:gridCol w="1293812"/>
                <a:gridCol w="1230313"/>
                <a:gridCol w="1617662"/>
              </a:tblGrid>
              <a:tr h="344488">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w Cen MT" pitchFamily="-107" charset="-18"/>
                          <a:cs typeface="Times New Roman" pitchFamily="-107" charset="0"/>
                        </a:rPr>
                        <a:t>Bulan</a:t>
                      </a:r>
                      <a:endParaRPr kumimoji="0" lang="en-US" sz="1600" b="0" i="0" u="none" strike="noStrike" cap="none" normalizeH="0" baseline="0" dirty="0" smtClean="0">
                        <a:ln>
                          <a:noFill/>
                        </a:ln>
                        <a:solidFill>
                          <a:schemeClr val="tx1"/>
                        </a:solidFill>
                        <a:effectLst/>
                        <a:latin typeface="Tw Cen MT" pitchFamily="-107" charset="-18"/>
                        <a:cs typeface="Arial" charset="0"/>
                      </a:endParaRPr>
                    </a:p>
                  </a:txBody>
                  <a:tcPr marL="103545" marR="103545" marT="51772" marB="5177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w Cen MT" pitchFamily="-107" charset="-18"/>
                          <a:cs typeface="Times New Roman" pitchFamily="-107" charset="0"/>
                        </a:rPr>
                        <a:t>Return</a:t>
                      </a:r>
                      <a:endParaRPr kumimoji="0" lang="en-US" sz="1600" b="0" i="0" u="none" strike="noStrike" cap="none" normalizeH="0" baseline="0" dirty="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344488">
                <a:tc vMerge="1">
                  <a:txBody>
                    <a:bodyPr/>
                    <a:lstStyle/>
                    <a:p>
                      <a:endParaRPr lang="id-ID"/>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Saham UUU</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Pasar</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Juni</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0,35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0,25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Juli</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0,05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0,05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Agustus</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-0,1</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-0,15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September</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-0,05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-0,1</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Oktober</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0,35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w Cen MT" pitchFamily="-107" charset="-18"/>
                          <a:cs typeface="Times New Roman" pitchFamily="-107" charset="0"/>
                        </a:rPr>
                        <a:t>0,15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marL="103545" marR="103545" marT="51772" marB="51772"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54"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28/40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bwMode="auto">
          <a:xfrm>
            <a:off x="762000" y="381000"/>
            <a:ext cx="8153400" cy="990600"/>
          </a:xfrm>
          <a:prstGeom prst="rect">
            <a:avLst/>
          </a:prstGeom>
          <a:noFill/>
          <a:ln>
            <a:miter lim="800000"/>
            <a:headEnd/>
            <a:tailEnd/>
          </a:ln>
        </p:spPr>
        <p:txBody>
          <a:bodyPr/>
          <a:lstStyle/>
          <a:p>
            <a:pPr algn="l" eaLnBrk="1" hangingPunct="1"/>
            <a:r>
              <a:rPr lang="id-ID" b="1" smtClean="0">
                <a:solidFill>
                  <a:srgbClr val="5F2B13"/>
                </a:solidFill>
              </a:rPr>
              <a:t>OVERVIEW</a:t>
            </a:r>
            <a:endParaRPr lang="en-US" smtClean="0">
              <a:solidFill>
                <a:srgbClr val="5F2B13"/>
              </a:solidFill>
            </a:endParaRPr>
          </a:p>
        </p:txBody>
      </p:sp>
      <p:sp>
        <p:nvSpPr>
          <p:cNvPr id="14339" name="Content Placeholder 2"/>
          <p:cNvSpPr>
            <a:spLocks noGrp="1"/>
          </p:cNvSpPr>
          <p:nvPr>
            <p:ph sz="quarter" idx="4294967295"/>
          </p:nvPr>
        </p:nvSpPr>
        <p:spPr bwMode="auto">
          <a:xfrm>
            <a:off x="457200" y="1295400"/>
            <a:ext cx="7848600" cy="5562600"/>
          </a:xfrm>
          <a:prstGeom prst="rect">
            <a:avLst/>
          </a:prstGeom>
          <a:noFill/>
          <a:ln>
            <a:miter lim="800000"/>
            <a:headEnd/>
            <a:tailEnd/>
          </a:ln>
        </p:spPr>
        <p:txBody>
          <a:bodyPr/>
          <a:lstStyle/>
          <a:p>
            <a:pPr marL="400050" indent="-400050" eaLnBrk="1" hangingPunct="1">
              <a:spcBef>
                <a:spcPts val="1800"/>
              </a:spcBef>
              <a:buClr>
                <a:srgbClr val="5F2B13"/>
              </a:buClr>
            </a:pPr>
            <a:r>
              <a:rPr lang="id-ID" sz="2800" smtClean="0"/>
              <a:t>M</a:t>
            </a:r>
            <a:r>
              <a:rPr lang="en-US" sz="2800" smtClean="0"/>
              <a:t>odel </a:t>
            </a:r>
            <a:r>
              <a:rPr lang="id-ID" sz="2800" smtClean="0"/>
              <a:t>dapat digunakan sebagai alat untuk memahami </a:t>
            </a:r>
            <a:r>
              <a:rPr lang="en-US" sz="2800" smtClean="0"/>
              <a:t>suatu permasalahan yang kompleks</a:t>
            </a:r>
            <a:r>
              <a:rPr lang="id-ID" sz="2800" smtClean="0"/>
              <a:t> dalam </a:t>
            </a:r>
            <a:r>
              <a:rPr lang="en-US" sz="2800" smtClean="0"/>
              <a:t>gambaran yang lebih sederhana</a:t>
            </a:r>
            <a:r>
              <a:rPr lang="id-ID" sz="2800" smtClean="0"/>
              <a:t>.</a:t>
            </a:r>
          </a:p>
          <a:p>
            <a:pPr marL="400050" indent="-400050" eaLnBrk="1" hangingPunct="1">
              <a:spcBef>
                <a:spcPts val="1800"/>
              </a:spcBef>
              <a:buClr>
                <a:srgbClr val="5F2B13"/>
              </a:buClr>
            </a:pPr>
            <a:r>
              <a:rPr lang="id-ID" sz="2800" smtClean="0"/>
              <a:t>U</a:t>
            </a:r>
            <a:r>
              <a:rPr lang="en-US" sz="2800" smtClean="0"/>
              <a:t>ntuk memahami bagaimana</a:t>
            </a:r>
            <a:r>
              <a:rPr lang="id-ID" sz="2800" smtClean="0"/>
              <a:t>kah</a:t>
            </a:r>
            <a:r>
              <a:rPr lang="en-US" sz="2800" smtClean="0"/>
              <a:t> </a:t>
            </a:r>
            <a:r>
              <a:rPr lang="id-ID" sz="2800" smtClean="0"/>
              <a:t>p</a:t>
            </a:r>
            <a:r>
              <a:rPr lang="en-US" sz="2800" smtClean="0"/>
              <a:t>enentuan risiko yang relevan </a:t>
            </a:r>
            <a:r>
              <a:rPr lang="id-ID" sz="2800" smtClean="0"/>
              <a:t>pada</a:t>
            </a:r>
            <a:r>
              <a:rPr lang="en-US" sz="2800" smtClean="0"/>
              <a:t> suatu aset, </a:t>
            </a:r>
            <a:r>
              <a:rPr lang="id-ID" sz="2800" smtClean="0"/>
              <a:t>dan</a:t>
            </a:r>
            <a:r>
              <a:rPr lang="en-US" sz="2800" smtClean="0"/>
              <a:t> bagaimana</a:t>
            </a:r>
            <a:r>
              <a:rPr lang="id-ID" sz="2800" smtClean="0"/>
              <a:t>kah</a:t>
            </a:r>
            <a:r>
              <a:rPr lang="en-US" sz="2800" smtClean="0"/>
              <a:t> hubungan </a:t>
            </a:r>
            <a:r>
              <a:rPr lang="id-ID" sz="2800" smtClean="0"/>
              <a:t>antara </a:t>
            </a:r>
            <a:r>
              <a:rPr lang="en-US" sz="2800" smtClean="0"/>
              <a:t>risiko dan </a:t>
            </a:r>
            <a:r>
              <a:rPr lang="en-US" sz="2800" i="1" smtClean="0"/>
              <a:t>return</a:t>
            </a:r>
            <a:r>
              <a:rPr lang="en-US" sz="2800" smtClean="0"/>
              <a:t> yang diharapkan</a:t>
            </a:r>
            <a:r>
              <a:rPr lang="id-ID" sz="2800" smtClean="0"/>
              <a:t>, diperlukan suatu model keseimbangan, yaitu:</a:t>
            </a:r>
          </a:p>
          <a:p>
            <a:pPr marL="777875" lvl="1" indent="-457200" eaLnBrk="1" hangingPunct="1">
              <a:buClr>
                <a:srgbClr val="5F2B13"/>
              </a:buClr>
              <a:buSzPct val="90000"/>
              <a:buFont typeface="Arial" pitchFamily="34" charset="0"/>
              <a:buChar char="•"/>
            </a:pPr>
            <a:r>
              <a:rPr lang="id-ID" smtClean="0"/>
              <a:t>Model hubungan risiko-</a:t>
            </a:r>
            <a:r>
              <a:rPr lang="id-ID" i="1" smtClean="0"/>
              <a:t>return</a:t>
            </a:r>
            <a:r>
              <a:rPr lang="en-US" smtClean="0"/>
              <a:t> aset ketika pasar dalam kondisi </a:t>
            </a:r>
            <a:r>
              <a:rPr lang="id-ID" smtClean="0"/>
              <a:t>ke</a:t>
            </a:r>
            <a:r>
              <a:rPr lang="en-US" smtClean="0"/>
              <a:t>seimbang</a:t>
            </a:r>
            <a:r>
              <a:rPr lang="id-ID" smtClean="0"/>
              <a:t>an.</a:t>
            </a:r>
          </a:p>
        </p:txBody>
      </p:sp>
      <p:sp>
        <p:nvSpPr>
          <p:cNvPr id="14340"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2/40</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p:cNvSpPr>
          <p:nvPr>
            <p:ph idx="1"/>
          </p:nvPr>
        </p:nvSpPr>
        <p:spPr bwMode="auto">
          <a:xfrm>
            <a:off x="612775" y="1600200"/>
            <a:ext cx="8153400" cy="452596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400" smtClean="0"/>
              <a:t>Apabila menggunakan regresi linier sederhana, printout SPSS ditunjukkan pada gambar berikut. Hasilnya adalah sama dengan cara sebelumnya, yaitu beta = 1,236607.</a:t>
            </a:r>
          </a:p>
        </p:txBody>
      </p:sp>
      <p:sp>
        <p:nvSpPr>
          <p:cNvPr id="32771" name="Rectangle 4"/>
          <p:cNvSpPr>
            <a:spLocks noChangeArrowheads="1"/>
          </p:cNvSpPr>
          <p:nvPr/>
        </p:nvSpPr>
        <p:spPr bwMode="auto">
          <a:xfrm>
            <a:off x="3389313" y="2990850"/>
            <a:ext cx="1830387" cy="396875"/>
          </a:xfrm>
          <a:prstGeom prst="rect">
            <a:avLst/>
          </a:prstGeom>
          <a:noFill/>
          <a:ln w="9525">
            <a:noFill/>
            <a:miter lim="800000"/>
            <a:headEnd/>
            <a:tailEnd/>
          </a:ln>
        </p:spPr>
        <p:txBody>
          <a:bodyPr anchor="ctr">
            <a:spAutoFit/>
          </a:bodyPr>
          <a:lstStyle/>
          <a:p>
            <a:pPr algn="ctr" eaLnBrk="0" hangingPunct="0">
              <a:tabLst>
                <a:tab pos="2524125" algn="ctr"/>
              </a:tabLst>
            </a:pPr>
            <a:r>
              <a:rPr lang="en-US" sz="2000" b="1">
                <a:solidFill>
                  <a:srgbClr val="000000"/>
                </a:solidFill>
                <a:latin typeface="Tw Cen MT" pitchFamily="-107" charset="-18"/>
                <a:cs typeface="Times New Roman" pitchFamily="18" charset="0"/>
              </a:rPr>
              <a:t>Coefficients(a)</a:t>
            </a:r>
            <a:endParaRPr lang="en-US" sz="2000" b="1">
              <a:latin typeface="Tw Cen MT" pitchFamily="-107" charset="-18"/>
            </a:endParaRPr>
          </a:p>
        </p:txBody>
      </p:sp>
      <p:graphicFrame>
        <p:nvGraphicFramePr>
          <p:cNvPr id="31801" name="Group 57"/>
          <p:cNvGraphicFramePr>
            <a:graphicFrameLocks noGrp="1"/>
          </p:cNvGraphicFramePr>
          <p:nvPr/>
        </p:nvGraphicFramePr>
        <p:xfrm>
          <a:off x="1187450" y="3544888"/>
          <a:ext cx="6459538" cy="1828800"/>
        </p:xfrm>
        <a:graphic>
          <a:graphicData uri="http://schemas.openxmlformats.org/drawingml/2006/table">
            <a:tbl>
              <a:tblPr/>
              <a:tblGrid>
                <a:gridCol w="700088"/>
                <a:gridCol w="1150937"/>
                <a:gridCol w="792163"/>
                <a:gridCol w="865187"/>
                <a:gridCol w="1387475"/>
                <a:gridCol w="782638"/>
                <a:gridCol w="781050"/>
              </a:tblGrid>
              <a:tr h="457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Model</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Unstandardized Coefficients</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Standardized Coefficients</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t</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Sig.</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FFFFFF"/>
                    </a:solidFill>
                  </a:tcPr>
                </a:tc>
              </a:tr>
              <a:tr h="457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B</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Std. Error</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Beta</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b"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1</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(Constant)</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.071</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.035</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2.040</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.134</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 </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RET_M</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1.237</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.223</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.954</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5.542</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w Cen MT" pitchFamily="-107" charset="-18"/>
                          <a:cs typeface="Times New Roman" pitchFamily="-107" charset="0"/>
                        </a:rPr>
                        <a:t>.012</a:t>
                      </a:r>
                      <a:endParaRPr kumimoji="0" lang="en-US" sz="1600" b="0" i="0" u="none" strike="noStrike" cap="none" normalizeH="0" baseline="0" smtClean="0">
                        <a:ln>
                          <a:noFill/>
                        </a:ln>
                        <a:solidFill>
                          <a:schemeClr val="tx1"/>
                        </a:solidFill>
                        <a:effectLst/>
                        <a:latin typeface="Tw Cen MT" pitchFamily="-107" charset="-18"/>
                        <a:cs typeface="Arial" charset="0"/>
                      </a:endParaRPr>
                    </a:p>
                  </a:txBody>
                  <a:tcPr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2813" name="Rectangle 158"/>
          <p:cNvSpPr>
            <a:spLocks noChangeArrowheads="1"/>
          </p:cNvSpPr>
          <p:nvPr/>
        </p:nvSpPr>
        <p:spPr bwMode="auto">
          <a:xfrm>
            <a:off x="1150938" y="5540375"/>
            <a:ext cx="2916237" cy="336550"/>
          </a:xfrm>
          <a:prstGeom prst="rect">
            <a:avLst/>
          </a:prstGeom>
          <a:noFill/>
          <a:ln w="9525">
            <a:noFill/>
            <a:miter lim="800000"/>
            <a:headEnd/>
            <a:tailEnd/>
          </a:ln>
        </p:spPr>
        <p:txBody>
          <a:bodyPr wrap="none" anchor="ctr">
            <a:spAutoFit/>
          </a:bodyPr>
          <a:lstStyle/>
          <a:p>
            <a:pPr eaLnBrk="0" hangingPunct="0"/>
            <a:r>
              <a:rPr lang="en-US">
                <a:solidFill>
                  <a:srgbClr val="000000"/>
                </a:solidFill>
                <a:latin typeface="Tw Cen MT" pitchFamily="-107" charset="-18"/>
                <a:cs typeface="Times New Roman" pitchFamily="18" charset="0"/>
              </a:rPr>
              <a:t>a  Dependent Variable: RET_UUU</a:t>
            </a:r>
            <a:endParaRPr lang="en-US">
              <a:latin typeface="Tw Cen MT" pitchFamily="-107" charset="-18"/>
            </a:endParaRPr>
          </a:p>
        </p:txBody>
      </p:sp>
      <p:sp>
        <p:nvSpPr>
          <p:cNvPr id="32814" name="Title 1"/>
          <p:cNvSpPr>
            <a:spLocks noGrp="1"/>
          </p:cNvSpPr>
          <p:nvPr>
            <p:ph type="title"/>
          </p:nvPr>
        </p:nvSpPr>
        <p:spPr bwMode="auto">
          <a:xfrm>
            <a:off x="609600" y="152400"/>
            <a:ext cx="8077200" cy="8842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200" b="1" smtClean="0">
                <a:solidFill>
                  <a:srgbClr val="5F2B13"/>
                </a:solidFill>
              </a:rPr>
              <a:t>ANALISIS DENGAN MODEL </a:t>
            </a:r>
            <a:r>
              <a:rPr lang="en-US" sz="3200" b="1" i="1" smtClean="0">
                <a:solidFill>
                  <a:srgbClr val="5F2B13"/>
                </a:solidFill>
              </a:rPr>
              <a:t>EXCESS RETURN </a:t>
            </a:r>
            <a:r>
              <a:rPr lang="en-US" sz="3200" b="1" smtClean="0">
                <a:solidFill>
                  <a:srgbClr val="5F2B13"/>
                </a:solidFill>
              </a:rPr>
              <a:t>(2)</a:t>
            </a:r>
          </a:p>
        </p:txBody>
      </p:sp>
      <p:sp>
        <p:nvSpPr>
          <p:cNvPr id="32815"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29/40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609600" y="228600"/>
            <a:ext cx="8153400" cy="9906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sv-SE" sz="3200" b="1" smtClean="0">
                <a:solidFill>
                  <a:srgbClr val="5F2B13"/>
                </a:solidFill>
              </a:rPr>
              <a:t>FAKTOR-FAKTOR YANG MEMPENGARUHI KEAKURATAN ESTIMASI BETA</a:t>
            </a:r>
            <a:endParaRPr lang="en-US" sz="3200" b="1" smtClean="0">
              <a:solidFill>
                <a:srgbClr val="5F2B13"/>
              </a:solidFill>
            </a:endParaRPr>
          </a:p>
        </p:txBody>
      </p:sp>
      <p:sp>
        <p:nvSpPr>
          <p:cNvPr id="33795" name="Rectangle 3"/>
          <p:cNvSpPr>
            <a:spLocks noGrp="1"/>
          </p:cNvSpPr>
          <p:nvPr>
            <p:ph idx="1"/>
          </p:nvPr>
        </p:nvSpPr>
        <p:spPr bwMode="auto">
          <a:xfrm>
            <a:off x="457200" y="1600200"/>
            <a:ext cx="8153400" cy="4525963"/>
          </a:xfrm>
          <a:noFill/>
          <a:ln>
            <a:miter lim="800000"/>
            <a:headEnd/>
            <a:tailEnd/>
          </a:ln>
        </p:spPr>
        <p:txBody>
          <a:bodyPr wrap="square" lIns="91440" tIns="45720" rIns="91440" bIns="45720" numCol="1" anchor="t" anchorCtr="0" compatLnSpc="1">
            <a:prstTxWarp prst="textNoShape">
              <a:avLst/>
            </a:prstTxWarp>
          </a:bodyPr>
          <a:lstStyle/>
          <a:p>
            <a:pPr marL="552450" indent="-552450" eaLnBrk="1" hangingPunct="1">
              <a:lnSpc>
                <a:spcPct val="80000"/>
              </a:lnSpc>
              <a:spcBef>
                <a:spcPts val="1800"/>
              </a:spcBef>
              <a:buFont typeface="Wingdings" pitchFamily="2" charset="2"/>
              <a:buAutoNum type="arabicPeriod"/>
            </a:pPr>
            <a:r>
              <a:rPr lang="sv-SE" sz="2400" smtClean="0"/>
              <a:t>Estimasi  beta tersebut menggunakan data historis. Hal ini secara implisit berarti bahwa kita menganggap apa yang terjadi pada beta masa lalu, akan sama dengan apa yang terjadi pada beta masa datang. </a:t>
            </a:r>
          </a:p>
          <a:p>
            <a:pPr marL="552450" indent="-552450" eaLnBrk="1" hangingPunct="1">
              <a:lnSpc>
                <a:spcPct val="80000"/>
              </a:lnSpc>
              <a:spcBef>
                <a:spcPts val="1800"/>
              </a:spcBef>
              <a:buFont typeface="Wingdings" pitchFamily="2" charset="2"/>
              <a:buAutoNum type="arabicPeriod"/>
            </a:pPr>
            <a:r>
              <a:rPr lang="sv-SE" sz="2400" smtClean="0"/>
              <a:t>Garis karakteristik dapat dibentuk oleh berbagai observasi dan periode waktu yang berbeda, dan tidak ada satu pun periode dan observasi yang dianggap tepat. Dengan demikian, estimasi beta untuk satu sekuritas dapat berbeda karena observasi dan periode waktunya yang digunakan berbeda.</a:t>
            </a:r>
          </a:p>
          <a:p>
            <a:pPr marL="552450" indent="-552450" eaLnBrk="1" hangingPunct="1">
              <a:lnSpc>
                <a:spcPct val="80000"/>
              </a:lnSpc>
              <a:spcBef>
                <a:spcPts val="1800"/>
              </a:spcBef>
              <a:buFont typeface="Wingdings" pitchFamily="2" charset="2"/>
              <a:buAutoNum type="arabicPeriod"/>
            </a:pPr>
            <a:r>
              <a:rPr lang="sv-SE" sz="2400" smtClean="0"/>
              <a:t>Nilai </a:t>
            </a:r>
            <a:r>
              <a:rPr lang="en-US" sz="2400" smtClean="0">
                <a:sym typeface="Symbol" pitchFamily="18" charset="2"/>
              </a:rPr>
              <a:t></a:t>
            </a:r>
            <a:r>
              <a:rPr lang="sv-SE" sz="2400" smtClean="0"/>
              <a:t> dan </a:t>
            </a:r>
            <a:r>
              <a:rPr lang="en-US" sz="2400" smtClean="0">
                <a:sym typeface="Symbol" pitchFamily="18" charset="2"/>
              </a:rPr>
              <a:t></a:t>
            </a:r>
            <a:r>
              <a:rPr lang="sv-SE" sz="2400" smtClean="0"/>
              <a:t> yang diperoleh dari hasil regresi tersebut tidak terlepas dari adanya </a:t>
            </a:r>
            <a:r>
              <a:rPr lang="sv-SE" sz="2400" i="1" smtClean="0"/>
              <a:t>error</a:t>
            </a:r>
            <a:r>
              <a:rPr lang="sv-SE" sz="2400" smtClean="0"/>
              <a:t>, sehingga bisa jadi estimasi beta tidak akurat karena </a:t>
            </a:r>
            <a:r>
              <a:rPr lang="en-US" sz="2400" smtClean="0">
                <a:sym typeface="Symbol" pitchFamily="18" charset="2"/>
              </a:rPr>
              <a:t></a:t>
            </a:r>
            <a:r>
              <a:rPr lang="sv-SE" sz="2400" smtClean="0"/>
              <a:t> dan </a:t>
            </a:r>
            <a:r>
              <a:rPr lang="en-US" sz="2400" smtClean="0">
                <a:sym typeface="Symbol" pitchFamily="18" charset="2"/>
              </a:rPr>
              <a:t></a:t>
            </a:r>
            <a:r>
              <a:rPr lang="sv-SE" sz="2400" smtClean="0"/>
              <a:t> tidak menunjukkan nilai yang sebenarnya.</a:t>
            </a:r>
            <a:endParaRPr lang="en-US" sz="2400" smtClean="0"/>
          </a:p>
        </p:txBody>
      </p:sp>
      <p:sp>
        <p:nvSpPr>
          <p:cNvPr id="33796"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30/40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bwMode="auto">
          <a:xfrm>
            <a:off x="685800" y="381000"/>
            <a:ext cx="8153400" cy="990600"/>
          </a:xfrm>
          <a:prstGeom prst="rect">
            <a:avLst/>
          </a:prstGeom>
          <a:noFill/>
          <a:ln>
            <a:miter lim="800000"/>
            <a:headEnd/>
            <a:tailEnd/>
          </a:ln>
        </p:spPr>
        <p:txBody>
          <a:bodyPr/>
          <a:lstStyle/>
          <a:p>
            <a:pPr algn="l" eaLnBrk="1" hangingPunct="1"/>
            <a:r>
              <a:rPr lang="en-US" b="1" smtClean="0">
                <a:solidFill>
                  <a:srgbClr val="5F2B13"/>
                </a:solidFill>
              </a:rPr>
              <a:t>BETA PORTOFOLIO</a:t>
            </a:r>
          </a:p>
        </p:txBody>
      </p:sp>
      <p:sp>
        <p:nvSpPr>
          <p:cNvPr id="34819" name="Rectangle 3"/>
          <p:cNvSpPr>
            <a:spLocks noGrp="1"/>
          </p:cNvSpPr>
          <p:nvPr>
            <p:ph type="body" idx="4294967295"/>
          </p:nvPr>
        </p:nvSpPr>
        <p:spPr bwMode="auto">
          <a:xfrm>
            <a:off x="609600" y="1676400"/>
            <a:ext cx="8153400" cy="5257800"/>
          </a:xfrm>
          <a:prstGeom prst="rect">
            <a:avLst/>
          </a:prstGeom>
          <a:noFill/>
          <a:ln>
            <a:miter lim="800000"/>
            <a:headEnd/>
            <a:tailEnd/>
          </a:ln>
        </p:spPr>
        <p:txBody>
          <a:bodyPr/>
          <a:lstStyle/>
          <a:p>
            <a:pPr eaLnBrk="1" hangingPunct="1">
              <a:lnSpc>
                <a:spcPct val="80000"/>
              </a:lnSpc>
            </a:pPr>
            <a:r>
              <a:rPr lang="id-ID" sz="2400" smtClean="0"/>
              <a:t>C</a:t>
            </a:r>
            <a:r>
              <a:rPr lang="en-US" sz="2400" smtClean="0"/>
              <a:t>ontoh, </a:t>
            </a:r>
            <a:r>
              <a:rPr lang="id-ID" sz="2400" smtClean="0"/>
              <a:t>diketahui </a:t>
            </a:r>
            <a:r>
              <a:rPr lang="en-US" sz="2400" smtClean="0"/>
              <a:t>informasi berikut </a:t>
            </a:r>
            <a:r>
              <a:rPr lang="id-ID" sz="2400" smtClean="0"/>
              <a:t>ini</a:t>
            </a:r>
            <a:r>
              <a:rPr lang="en-US" sz="2400" smtClean="0"/>
              <a:t>:</a:t>
            </a:r>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2400" smtClean="0"/>
          </a:p>
          <a:p>
            <a:pPr eaLnBrk="1" hangingPunct="1">
              <a:buFont typeface="Wingdings" pitchFamily="2" charset="2"/>
              <a:buNone/>
            </a:pPr>
            <a:r>
              <a:rPr lang="id-ID" sz="2400" smtClean="0"/>
              <a:t>    Tentukan </a:t>
            </a:r>
            <a:r>
              <a:rPr lang="id-ID" sz="2400" i="1" smtClean="0"/>
              <a:t>return</a:t>
            </a:r>
            <a:r>
              <a:rPr lang="id-ID" sz="2400" smtClean="0"/>
              <a:t> harapan dan risiko suatu portofolio terdiri dari empat saham FF, GG, HH, dan II.</a:t>
            </a:r>
            <a:endParaRPr lang="en-US" sz="2400" smtClean="0"/>
          </a:p>
        </p:txBody>
      </p:sp>
      <p:graphicFrame>
        <p:nvGraphicFramePr>
          <p:cNvPr id="58419" name="Group 51"/>
          <p:cNvGraphicFramePr>
            <a:graphicFrameLocks noGrp="1"/>
          </p:cNvGraphicFramePr>
          <p:nvPr/>
        </p:nvGraphicFramePr>
        <p:xfrm>
          <a:off x="1044575" y="2127250"/>
          <a:ext cx="7005638" cy="2794000"/>
        </p:xfrm>
        <a:graphic>
          <a:graphicData uri="http://schemas.openxmlformats.org/drawingml/2006/table">
            <a:tbl>
              <a:tblPr/>
              <a:tblGrid>
                <a:gridCol w="1751013"/>
                <a:gridCol w="2084387"/>
                <a:gridCol w="1751013"/>
                <a:gridCol w="1419225"/>
              </a:tblGrid>
              <a:tr h="952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Tw Cen MT" pitchFamily="-107" charset="-18"/>
                          <a:cs typeface="Times New Roman" pitchFamily="-107" charset="0"/>
                        </a:rPr>
                        <a:t>Sekuritas</a:t>
                      </a:r>
                      <a:endParaRPr kumimoji="0" lang="en-US" sz="2800" b="1" i="0" u="none" strike="noStrike" cap="none" normalizeH="0" baseline="0" dirty="0" smtClean="0">
                        <a:ln>
                          <a:noFill/>
                        </a:ln>
                        <a:solidFill>
                          <a:schemeClr val="tx1"/>
                        </a:solidFill>
                        <a:effectLst/>
                        <a:latin typeface="Tw Cen MT" pitchFamily="-107" charset="-18"/>
                        <a:cs typeface="Arial" charset="0"/>
                      </a:endParaRPr>
                    </a:p>
                  </a:txBody>
                  <a:tcPr marL="105908" marR="105908" marT="52954" marB="5295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w Cen MT" pitchFamily="-107" charset="-18"/>
                          <a:cs typeface="Times New Roman" pitchFamily="-107" charset="0"/>
                        </a:rPr>
                        <a:t>Banyaknya investasi</a:t>
                      </a:r>
                      <a:endParaRPr kumimoji="0" lang="en-US" sz="2800" b="1"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w Cen MT" pitchFamily="-107" charset="-18"/>
                          <a:cs typeface="Times New Roman" pitchFamily="-107" charset="0"/>
                        </a:rPr>
                        <a:t>Return </a:t>
                      </a:r>
                      <a:r>
                        <a:rPr kumimoji="0" lang="en-US" sz="2800" b="1" i="0" u="none" strike="noStrike" cap="none" normalizeH="0" baseline="0" dirty="0" err="1" smtClean="0">
                          <a:ln>
                            <a:noFill/>
                          </a:ln>
                          <a:solidFill>
                            <a:schemeClr val="tx1"/>
                          </a:solidFill>
                          <a:effectLst/>
                          <a:latin typeface="Tw Cen MT" pitchFamily="-107" charset="-18"/>
                          <a:cs typeface="Times New Roman" pitchFamily="-107" charset="0"/>
                        </a:rPr>
                        <a:t>harapan</a:t>
                      </a:r>
                      <a:endParaRPr kumimoji="0" lang="en-US" sz="2800" b="1" i="0" u="none" strike="noStrike" cap="none" normalizeH="0" baseline="0" dirty="0" smtClean="0">
                        <a:ln>
                          <a:noFill/>
                        </a:ln>
                        <a:solidFill>
                          <a:schemeClr val="tx1"/>
                        </a:solidFill>
                        <a:effectLst/>
                        <a:latin typeface="Tw Cen MT" pitchFamily="-107" charset="-18"/>
                        <a:cs typeface="Arial" charset="0"/>
                      </a:endParaRPr>
                    </a:p>
                  </a:txBody>
                  <a:tcPr marL="105908" marR="105908" marT="52954" marB="5295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w Cen MT" pitchFamily="-107" charset="-18"/>
                          <a:cs typeface="Times New Roman" pitchFamily="-107" charset="0"/>
                        </a:rPr>
                        <a:t>Beta</a:t>
                      </a:r>
                      <a:endParaRPr kumimoji="0" lang="en-US" sz="2800" b="1"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FF</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Rp20 juta</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0,10</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0,90</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GG</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Rp5 juta</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0,12</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0,95</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HH</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Rp10 juta</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0,15</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1,20</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II</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Rp15 juta</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smtClean="0">
                          <a:ln>
                            <a:noFill/>
                          </a:ln>
                          <a:solidFill>
                            <a:schemeClr val="tx1"/>
                          </a:solidFill>
                          <a:effectLst/>
                          <a:latin typeface="Tw Cen MT" pitchFamily="-107" charset="-18"/>
                          <a:cs typeface="Times New Roman" pitchFamily="-107" charset="0"/>
                        </a:rPr>
                        <a:t>0,17</a:t>
                      </a:r>
                      <a:endParaRPr kumimoji="0" lang="en-US" sz="2300" b="0" i="0" u="none" strike="noStrike" cap="none" normalizeH="0" baseline="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w Cen MT" pitchFamily="-107" charset="-18"/>
                          <a:cs typeface="Times New Roman" pitchFamily="-107" charset="0"/>
                        </a:rPr>
                        <a:t>1,30</a:t>
                      </a:r>
                      <a:endParaRPr kumimoji="0" lang="en-US" sz="2300" b="0" i="0" u="none" strike="noStrike" cap="none" normalizeH="0" baseline="0" dirty="0" smtClean="0">
                        <a:ln>
                          <a:noFill/>
                        </a:ln>
                        <a:solidFill>
                          <a:schemeClr val="tx1"/>
                        </a:solidFill>
                        <a:effectLst/>
                        <a:latin typeface="Tw Cen MT" pitchFamily="-107" charset="-18"/>
                        <a:cs typeface="Arial" charset="0"/>
                      </a:endParaRPr>
                    </a:p>
                  </a:txBody>
                  <a:tcPr marL="105908" marR="105908" marT="52954" marB="52954"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52"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31/40</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type="body" idx="4294967295"/>
          </p:nvPr>
        </p:nvSpPr>
        <p:spPr bwMode="auto">
          <a:xfrm>
            <a:off x="457200" y="1447800"/>
            <a:ext cx="8153400" cy="5410200"/>
          </a:xfrm>
          <a:prstGeom prst="rect">
            <a:avLst/>
          </a:prstGeom>
          <a:noFill/>
          <a:ln>
            <a:miter lim="800000"/>
            <a:headEnd/>
            <a:tailEnd/>
          </a:ln>
        </p:spPr>
        <p:txBody>
          <a:bodyPr/>
          <a:lstStyle/>
          <a:p>
            <a:pPr eaLnBrk="1" hangingPunct="1">
              <a:spcBef>
                <a:spcPts val="1500"/>
              </a:spcBef>
            </a:pPr>
            <a:r>
              <a:rPr lang="en-US" sz="2200" smtClean="0"/>
              <a:t>Bobot portofolio dihitung terlebih dahulu. </a:t>
            </a:r>
            <a:endParaRPr lang="id-ID" sz="2200" smtClean="0"/>
          </a:p>
          <a:p>
            <a:pPr eaLnBrk="1" hangingPunct="1">
              <a:spcBef>
                <a:spcPts val="100"/>
              </a:spcBef>
              <a:buFont typeface="Wingdings" pitchFamily="2" charset="2"/>
              <a:buNone/>
            </a:pPr>
            <a:r>
              <a:rPr lang="id-ID" sz="2200" smtClean="0"/>
              <a:t>    </a:t>
            </a:r>
            <a:r>
              <a:rPr lang="en-US" sz="2200" smtClean="0"/>
              <a:t>Jumlah dana yang diinvestasi adalah Rp50 juta, maka sebanyak Rp20 juta/Rp50 juta = 40</a:t>
            </a:r>
            <a:r>
              <a:rPr lang="id-ID" sz="2200" smtClean="0"/>
              <a:t>%</a:t>
            </a:r>
            <a:r>
              <a:rPr lang="en-US" sz="2200" smtClean="0"/>
              <a:t> diinvesta</a:t>
            </a:r>
            <a:r>
              <a:rPr lang="id-ID" sz="2200" smtClean="0"/>
              <a:t>s</a:t>
            </a:r>
            <a:r>
              <a:rPr lang="en-US" sz="2200" smtClean="0"/>
              <a:t>i pada FF. Dengan cara </a:t>
            </a:r>
            <a:r>
              <a:rPr lang="id-ID" sz="2200" smtClean="0"/>
              <a:t>yang sama</a:t>
            </a:r>
            <a:r>
              <a:rPr lang="en-US" sz="2200" smtClean="0"/>
              <a:t>, </a:t>
            </a:r>
            <a:r>
              <a:rPr lang="id-ID" sz="2200" smtClean="0"/>
              <a:t>dana yang diinvestasi pada GG, HH, dan II, secara berurutan sebesar </a:t>
            </a:r>
            <a:r>
              <a:rPr lang="en-US" sz="2200" smtClean="0"/>
              <a:t>10</a:t>
            </a:r>
            <a:r>
              <a:rPr lang="id-ID" sz="2200" smtClean="0"/>
              <a:t>%, </a:t>
            </a:r>
            <a:r>
              <a:rPr lang="en-US" sz="2200" smtClean="0"/>
              <a:t>20</a:t>
            </a:r>
            <a:r>
              <a:rPr lang="id-ID" sz="2200" smtClean="0"/>
              <a:t>%, dan </a:t>
            </a:r>
            <a:r>
              <a:rPr lang="en-US" sz="2200" smtClean="0"/>
              <a:t>30</a:t>
            </a:r>
            <a:r>
              <a:rPr lang="id-ID" sz="2200" smtClean="0"/>
              <a:t>%.</a:t>
            </a:r>
            <a:endParaRPr lang="en-US" sz="2200" smtClean="0"/>
          </a:p>
          <a:p>
            <a:pPr eaLnBrk="1" hangingPunct="1">
              <a:spcBef>
                <a:spcPts val="1500"/>
              </a:spcBef>
            </a:pPr>
            <a:r>
              <a:rPr lang="en-US" sz="2200" b="1" i="1" smtClean="0"/>
              <a:t>Return</a:t>
            </a:r>
            <a:r>
              <a:rPr lang="en-US" sz="2200" b="1" smtClean="0"/>
              <a:t> harapan portofolio: </a:t>
            </a:r>
          </a:p>
          <a:p>
            <a:pPr eaLnBrk="1" hangingPunct="1">
              <a:spcBef>
                <a:spcPts val="600"/>
              </a:spcBef>
              <a:buFont typeface="Wingdings" pitchFamily="2" charset="2"/>
              <a:buNone/>
            </a:pPr>
            <a:r>
              <a:rPr lang="en-US" sz="2200" smtClean="0"/>
              <a:t>	E(Rp) = (0,4) (0,10) + (0,1)(0,12) + (0,2)(0,15) + (0,3) (0,17) </a:t>
            </a:r>
            <a:endParaRPr lang="id-ID" sz="2200" smtClean="0"/>
          </a:p>
          <a:p>
            <a:pPr eaLnBrk="1" hangingPunct="1">
              <a:spcBef>
                <a:spcPts val="600"/>
              </a:spcBef>
              <a:buFont typeface="Wingdings" pitchFamily="2" charset="2"/>
              <a:buNone/>
            </a:pPr>
            <a:r>
              <a:rPr lang="id-ID" sz="2200" smtClean="0"/>
              <a:t>             </a:t>
            </a:r>
            <a:r>
              <a:rPr lang="en-US" sz="2200" smtClean="0"/>
              <a:t>= 0,133 atau 13,3 persen.</a:t>
            </a:r>
          </a:p>
          <a:p>
            <a:pPr eaLnBrk="1" hangingPunct="1">
              <a:spcBef>
                <a:spcPts val="1500"/>
              </a:spcBef>
            </a:pPr>
            <a:r>
              <a:rPr lang="en-US" sz="2200" b="1" smtClean="0"/>
              <a:t>Beta portofolio:</a:t>
            </a:r>
          </a:p>
          <a:p>
            <a:pPr eaLnBrk="1" hangingPunct="1">
              <a:spcBef>
                <a:spcPts val="600"/>
              </a:spcBef>
              <a:buFont typeface="Wingdings" pitchFamily="2" charset="2"/>
              <a:buNone/>
            </a:pPr>
            <a:r>
              <a:rPr lang="en-US" sz="2200" smtClean="0">
                <a:sym typeface="Symbol" pitchFamily="18" charset="2"/>
              </a:rPr>
              <a:t>	</a:t>
            </a:r>
            <a:r>
              <a:rPr lang="en-US" sz="2200" smtClean="0"/>
              <a:t>P 	= (0,4) (</a:t>
            </a:r>
            <a:r>
              <a:rPr lang="en-US" sz="2200" smtClean="0">
                <a:sym typeface="Symbol" pitchFamily="18" charset="2"/>
              </a:rPr>
              <a:t></a:t>
            </a:r>
            <a:r>
              <a:rPr lang="en-US" sz="2200" smtClean="0"/>
              <a:t>FF) + (0,1)( </a:t>
            </a:r>
            <a:r>
              <a:rPr lang="en-US" sz="2200" smtClean="0">
                <a:sym typeface="Symbol" pitchFamily="18" charset="2"/>
              </a:rPr>
              <a:t></a:t>
            </a:r>
            <a:r>
              <a:rPr lang="en-US" sz="2200" smtClean="0"/>
              <a:t>GG) + (0,2)( </a:t>
            </a:r>
            <a:r>
              <a:rPr lang="en-US" sz="2200" smtClean="0">
                <a:sym typeface="Symbol" pitchFamily="18" charset="2"/>
              </a:rPr>
              <a:t></a:t>
            </a:r>
            <a:r>
              <a:rPr lang="en-US" sz="2200" smtClean="0"/>
              <a:t>HH) + (0,3) (</a:t>
            </a:r>
            <a:r>
              <a:rPr lang="en-US" sz="2200" smtClean="0">
                <a:sym typeface="Symbol" pitchFamily="18" charset="2"/>
              </a:rPr>
              <a:t></a:t>
            </a:r>
            <a:r>
              <a:rPr lang="en-US" sz="2200" smtClean="0"/>
              <a:t>II)</a:t>
            </a:r>
          </a:p>
          <a:p>
            <a:pPr eaLnBrk="1" hangingPunct="1">
              <a:spcBef>
                <a:spcPts val="600"/>
              </a:spcBef>
              <a:buFont typeface="Wingdings" pitchFamily="2" charset="2"/>
              <a:buNone/>
            </a:pPr>
            <a:r>
              <a:rPr lang="en-US" sz="2200" smtClean="0"/>
              <a:t>           = (0,4) (0,9) + (0,1)(0,95) + (0,2)(1,2) + (0,3) (0,13)</a:t>
            </a:r>
          </a:p>
          <a:p>
            <a:pPr eaLnBrk="1" hangingPunct="1">
              <a:spcBef>
                <a:spcPts val="600"/>
              </a:spcBef>
              <a:buFont typeface="Wingdings" pitchFamily="2" charset="2"/>
              <a:buNone/>
            </a:pPr>
            <a:r>
              <a:rPr lang="en-US" sz="2200" smtClean="0"/>
              <a:t>           = 1,085.</a:t>
            </a:r>
          </a:p>
        </p:txBody>
      </p:sp>
      <p:sp>
        <p:nvSpPr>
          <p:cNvPr id="35843" name="Rectangle 2"/>
          <p:cNvSpPr txBox="1">
            <a:spLocks/>
          </p:cNvSpPr>
          <p:nvPr/>
        </p:nvSpPr>
        <p:spPr bwMode="auto">
          <a:xfrm>
            <a:off x="685800" y="381000"/>
            <a:ext cx="8153400" cy="990600"/>
          </a:xfrm>
          <a:prstGeom prst="rect">
            <a:avLst/>
          </a:prstGeom>
          <a:noFill/>
          <a:ln w="9525">
            <a:noFill/>
            <a:miter lim="800000"/>
            <a:headEnd/>
            <a:tailEnd/>
          </a:ln>
        </p:spPr>
        <p:txBody>
          <a:bodyPr/>
          <a:lstStyle/>
          <a:p>
            <a:pPr defTabSz="457200"/>
            <a:r>
              <a:rPr lang="en-US" sz="4400" b="1">
                <a:solidFill>
                  <a:srgbClr val="5F2B13"/>
                </a:solidFill>
                <a:latin typeface="Trebuchet MS" pitchFamily="34" charset="0"/>
                <a:ea typeface="MS PGothic" pitchFamily="34" charset="-128"/>
              </a:rPr>
              <a:t>BETA PORTOFOLIO</a:t>
            </a:r>
          </a:p>
        </p:txBody>
      </p:sp>
      <p:sp>
        <p:nvSpPr>
          <p:cNvPr id="35844"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32/40</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bwMode="auto">
          <a:xfrm>
            <a:off x="762000" y="381000"/>
            <a:ext cx="8153400" cy="990600"/>
          </a:xfrm>
          <a:prstGeom prst="rect">
            <a:avLst/>
          </a:prstGeom>
          <a:noFill/>
          <a:ln>
            <a:miter lim="800000"/>
            <a:headEnd/>
            <a:tailEnd/>
          </a:ln>
        </p:spPr>
        <p:txBody>
          <a:bodyPr/>
          <a:lstStyle/>
          <a:p>
            <a:pPr algn="l" eaLnBrk="1" hangingPunct="1"/>
            <a:r>
              <a:rPr lang="en-US" b="1" smtClean="0">
                <a:solidFill>
                  <a:srgbClr val="5F2B13"/>
                </a:solidFill>
              </a:rPr>
              <a:t>PENGUJIAN CAPM</a:t>
            </a:r>
          </a:p>
        </p:txBody>
      </p:sp>
      <p:sp>
        <p:nvSpPr>
          <p:cNvPr id="36867" name="Content Placeholder 2"/>
          <p:cNvSpPr>
            <a:spLocks noGrp="1"/>
          </p:cNvSpPr>
          <p:nvPr>
            <p:ph sz="quarter" idx="4294967295"/>
          </p:nvPr>
        </p:nvSpPr>
        <p:spPr bwMode="auto">
          <a:xfrm>
            <a:off x="457200" y="1905000"/>
            <a:ext cx="8153400" cy="4495800"/>
          </a:xfrm>
          <a:prstGeom prst="rect">
            <a:avLst/>
          </a:prstGeom>
          <a:noFill/>
          <a:ln>
            <a:miter lim="800000"/>
            <a:headEnd/>
            <a:tailEnd/>
          </a:ln>
        </p:spPr>
        <p:txBody>
          <a:bodyPr/>
          <a:lstStyle/>
          <a:p>
            <a:pPr marL="400050" indent="-400050" eaLnBrk="1" hangingPunct="1"/>
            <a:r>
              <a:rPr lang="en-US" sz="2800" smtClean="0"/>
              <a:t>Kesimpulan yang bisa diambil dari penjelasan mengenai CAPM</a:t>
            </a:r>
            <a:r>
              <a:rPr lang="id-ID" sz="2800" smtClean="0"/>
              <a:t>,</a:t>
            </a:r>
            <a:r>
              <a:rPr lang="en-US" sz="2800" smtClean="0"/>
              <a:t> adalah:</a:t>
            </a:r>
          </a:p>
          <a:p>
            <a:pPr marL="835025" lvl="1" indent="-514350" eaLnBrk="1" hangingPunct="1">
              <a:spcBef>
                <a:spcPts val="1200"/>
              </a:spcBef>
              <a:buSzPct val="90000"/>
              <a:buFont typeface="Tw Cen MT" pitchFamily="-107" charset="-18"/>
              <a:buAutoNum type="arabicPeriod"/>
            </a:pPr>
            <a:r>
              <a:rPr lang="en-US" smtClean="0"/>
              <a:t>Risiko dan return berhubungan positif, artinya semakin besar risiko maka semakin besar pula </a:t>
            </a:r>
            <a:r>
              <a:rPr lang="en-US" i="1" smtClean="0"/>
              <a:t>return-</a:t>
            </a:r>
            <a:r>
              <a:rPr lang="en-US" smtClean="0"/>
              <a:t>nya.</a:t>
            </a:r>
          </a:p>
          <a:p>
            <a:pPr marL="835025" lvl="1" indent="-514350" eaLnBrk="1" hangingPunct="1">
              <a:spcBef>
                <a:spcPts val="1200"/>
              </a:spcBef>
              <a:buSzPct val="90000"/>
              <a:buFont typeface="Tw Cen MT" pitchFamily="-107" charset="-18"/>
              <a:buAutoNum type="arabicPeriod"/>
            </a:pPr>
            <a:r>
              <a:rPr lang="en-US" smtClean="0"/>
              <a:t>Ukuran risiko sekuritas yang relevan adalah ukuran ‘kontribusi’ risiko sekuritas terhadap risiko portofolio. </a:t>
            </a:r>
          </a:p>
        </p:txBody>
      </p:sp>
      <p:sp>
        <p:nvSpPr>
          <p:cNvPr id="3686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3686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3687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36871"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33/40</a:t>
            </a: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xfrm>
            <a:off x="381000" y="1600200"/>
            <a:ext cx="8229600" cy="4525963"/>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r>
              <a:rPr lang="en-US" sz="2400" smtClean="0"/>
              <a:t>Pengujian CAPM dapat menggunakan persamaan berikut:</a:t>
            </a:r>
          </a:p>
          <a:p>
            <a:pPr marL="400050" indent="-400050" eaLnBrk="1" hangingPunct="1">
              <a:buFont typeface="Wingdings" pitchFamily="2" charset="2"/>
              <a:buNone/>
            </a:pPr>
            <a:r>
              <a:rPr lang="en-US" sz="2400" smtClean="0"/>
              <a:t>						</a:t>
            </a:r>
          </a:p>
          <a:p>
            <a:pPr marL="400050" indent="-400050" eaLnBrk="1" hangingPunct="1">
              <a:spcBef>
                <a:spcPts val="1800"/>
              </a:spcBef>
              <a:spcAft>
                <a:spcPts val="1200"/>
              </a:spcAft>
              <a:buFont typeface="Wingdings" pitchFamily="2" charset="2"/>
              <a:buNone/>
            </a:pPr>
            <a:r>
              <a:rPr lang="en-US" sz="2400" smtClean="0"/>
              <a:t>	d</a:t>
            </a:r>
            <a:r>
              <a:rPr lang="id-ID" sz="2400" smtClean="0"/>
              <a:t>alam hal ini</a:t>
            </a:r>
            <a:r>
              <a:rPr lang="en-US" sz="2400" smtClean="0"/>
              <a:t>:</a:t>
            </a:r>
          </a:p>
          <a:p>
            <a:pPr marL="400050" indent="-400050" eaLnBrk="1" hangingPunct="1">
              <a:buFont typeface="Wingdings" pitchFamily="2" charset="2"/>
              <a:buNone/>
            </a:pPr>
            <a:r>
              <a:rPr lang="en-US" sz="2400" smtClean="0"/>
              <a:t>		</a:t>
            </a:r>
            <a:r>
              <a:rPr lang="id-ID" sz="2400" smtClean="0"/>
              <a:t>R</a:t>
            </a:r>
            <a:r>
              <a:rPr lang="id-ID" sz="2400" baseline="-25000" smtClean="0"/>
              <a:t>i</a:t>
            </a:r>
            <a:r>
              <a:rPr lang="id-ID" sz="2400" smtClean="0"/>
              <a:t>  </a:t>
            </a:r>
            <a:r>
              <a:rPr lang="en-US" sz="2400" smtClean="0"/>
              <a:t>= rata-rata </a:t>
            </a:r>
            <a:r>
              <a:rPr lang="en-US" sz="2400" i="1" smtClean="0"/>
              <a:t>return</a:t>
            </a:r>
            <a:r>
              <a:rPr lang="en-US" sz="2400" smtClean="0"/>
              <a:t> sekuritas i dalam periode 				  tertentu</a:t>
            </a:r>
          </a:p>
          <a:p>
            <a:pPr marL="400050" indent="-400050" eaLnBrk="1" hangingPunct="1">
              <a:buFont typeface="Wingdings" pitchFamily="2" charset="2"/>
              <a:buNone/>
            </a:pPr>
            <a:r>
              <a:rPr lang="en-US" sz="2400" smtClean="0"/>
              <a:t>		</a:t>
            </a:r>
            <a:r>
              <a:rPr lang="el-GR" sz="2400" smtClean="0">
                <a:latin typeface="Garamond" pitchFamily="18" charset="0"/>
              </a:rPr>
              <a:t>β</a:t>
            </a:r>
            <a:r>
              <a:rPr lang="id-ID" sz="2400" baseline="-25000" smtClean="0">
                <a:latin typeface="Garamond" pitchFamily="18" charset="0"/>
              </a:rPr>
              <a:t>i</a:t>
            </a:r>
            <a:r>
              <a:rPr lang="id-ID" sz="2400" smtClean="0">
                <a:latin typeface="Garamond" pitchFamily="18" charset="0"/>
              </a:rPr>
              <a:t>  </a:t>
            </a:r>
            <a:r>
              <a:rPr lang="en-US" sz="2400" smtClean="0"/>
              <a:t>= estimasi beta untuk sekuritas i</a:t>
            </a:r>
          </a:p>
          <a:p>
            <a:pPr marL="400050" indent="-400050" eaLnBrk="1" hangingPunct="1">
              <a:spcBef>
                <a:spcPts val="1800"/>
              </a:spcBef>
              <a:buFont typeface="Wingdings" pitchFamily="2" charset="2"/>
              <a:buNone/>
            </a:pPr>
            <a:r>
              <a:rPr lang="en-US" sz="2400" smtClean="0"/>
              <a:t> 	Jika CAPM valid, maka nilai a1 akan mendekati nilai rata-rata </a:t>
            </a:r>
            <a:r>
              <a:rPr lang="en-US" sz="2400" i="1" smtClean="0"/>
              <a:t>return</a:t>
            </a:r>
            <a:r>
              <a:rPr lang="en-US" sz="2400" smtClean="0"/>
              <a:t> bebas risiko selama periode pengujian</a:t>
            </a:r>
            <a:r>
              <a:rPr lang="id-ID" sz="2400" smtClean="0"/>
              <a:t>,</a:t>
            </a:r>
            <a:r>
              <a:rPr lang="en-US" sz="2400" smtClean="0"/>
              <a:t> dan nilai a2 akan mendekati rata-rata premi risiko pasar selama periode tersebut. </a:t>
            </a:r>
            <a:endParaRPr lang="en-US" sz="2500" smtClean="0"/>
          </a:p>
        </p:txBody>
      </p:sp>
      <p:sp>
        <p:nvSpPr>
          <p:cNvPr id="1024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10242" name="Object 1"/>
          <p:cNvGraphicFramePr>
            <a:graphicFrameLocks noChangeAspect="1"/>
          </p:cNvGraphicFramePr>
          <p:nvPr/>
        </p:nvGraphicFramePr>
        <p:xfrm>
          <a:off x="2335213" y="2235200"/>
          <a:ext cx="3074987" cy="695325"/>
        </p:xfrm>
        <a:graphic>
          <a:graphicData uri="http://schemas.openxmlformats.org/presentationml/2006/ole">
            <p:oleObj spid="_x0000_s10242" name="Equation" r:id="rId3" imgW="952200" imgH="215640" progId="Equation.3">
              <p:embed/>
            </p:oleObj>
          </a:graphicData>
        </a:graphic>
      </p:graphicFrame>
      <p:sp>
        <p:nvSpPr>
          <p:cNvPr id="1024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0247" name="Title 1"/>
          <p:cNvSpPr>
            <a:spLocks noGrp="1"/>
          </p:cNvSpPr>
          <p:nvPr>
            <p:ph type="title" idx="4294967295"/>
          </p:nvPr>
        </p:nvSpPr>
        <p:spPr bwMode="auto">
          <a:xfrm>
            <a:off x="762000" y="381000"/>
            <a:ext cx="8153400" cy="990600"/>
          </a:xfrm>
          <a:prstGeom prst="rect">
            <a:avLst/>
          </a:prstGeom>
          <a:noFill/>
          <a:ln>
            <a:miter lim="800000"/>
            <a:headEnd/>
            <a:tailEnd/>
          </a:ln>
        </p:spPr>
        <p:txBody>
          <a:bodyPr/>
          <a:lstStyle/>
          <a:p>
            <a:pPr algn="l" eaLnBrk="1" hangingPunct="1"/>
            <a:r>
              <a:rPr lang="en-US" b="1" smtClean="0">
                <a:solidFill>
                  <a:srgbClr val="5F2B13"/>
                </a:solidFill>
              </a:rPr>
              <a:t>PENGUJIAN CAPM</a:t>
            </a:r>
          </a:p>
        </p:txBody>
      </p:sp>
      <p:sp>
        <p:nvSpPr>
          <p:cNvPr id="1024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34/40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xfrm>
            <a:off x="609600" y="533400"/>
            <a:ext cx="8305800" cy="762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700" b="1" smtClean="0">
                <a:solidFill>
                  <a:srgbClr val="5F2B13"/>
                </a:solidFill>
              </a:rPr>
              <a:t>TEORI PENETAPAN HARGA ARBITRASI</a:t>
            </a:r>
          </a:p>
        </p:txBody>
      </p:sp>
      <p:sp>
        <p:nvSpPr>
          <p:cNvPr id="37891" name="Content Placeholder 2"/>
          <p:cNvSpPr>
            <a:spLocks noGrp="1"/>
          </p:cNvSpPr>
          <p:nvPr>
            <p:ph idx="1"/>
          </p:nvPr>
        </p:nvSpPr>
        <p:spPr bwMode="auto">
          <a:xfrm>
            <a:off x="612775" y="1670050"/>
            <a:ext cx="8153400" cy="4495800"/>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1800"/>
              </a:spcBef>
            </a:pPr>
            <a:r>
              <a:rPr lang="en-US" sz="2400" smtClean="0"/>
              <a:t>Salah satu alternatif model keseimbangan</a:t>
            </a:r>
            <a:r>
              <a:rPr lang="id-ID" sz="2400" smtClean="0"/>
              <a:t>,</a:t>
            </a:r>
            <a:r>
              <a:rPr lang="en-US" sz="2400" smtClean="0"/>
              <a:t> selain CAPM</a:t>
            </a:r>
            <a:r>
              <a:rPr lang="id-ID" sz="2400" smtClean="0"/>
              <a:t>,</a:t>
            </a:r>
            <a:r>
              <a:rPr lang="en-US" sz="2400" smtClean="0"/>
              <a:t> adalah </a:t>
            </a:r>
            <a:r>
              <a:rPr lang="en-US" sz="2400" i="1" smtClean="0"/>
              <a:t>Arbritage Pricing Theory </a:t>
            </a:r>
            <a:r>
              <a:rPr lang="en-US" sz="2400" smtClean="0"/>
              <a:t>(APT).</a:t>
            </a:r>
          </a:p>
          <a:p>
            <a:pPr eaLnBrk="1" hangingPunct="1">
              <a:spcBef>
                <a:spcPts val="1800"/>
              </a:spcBef>
            </a:pPr>
            <a:r>
              <a:rPr lang="en-US" sz="2400" smtClean="0"/>
              <a:t>Estimasi </a:t>
            </a:r>
            <a:r>
              <a:rPr lang="en-US" sz="2400" i="1" smtClean="0"/>
              <a:t>return</a:t>
            </a:r>
            <a:r>
              <a:rPr lang="en-US" sz="2400" smtClean="0"/>
              <a:t> harapan dari suatu sekuritas</a:t>
            </a:r>
            <a:r>
              <a:rPr lang="id-ID" sz="2400" smtClean="0"/>
              <a:t>,</a:t>
            </a:r>
            <a:r>
              <a:rPr lang="en-US" sz="2400" smtClean="0"/>
              <a:t> dengan menggunakan APT, tidak terlalu dipengaruhi portofolio pasar seperti hanya dalam CAPM.</a:t>
            </a:r>
          </a:p>
          <a:p>
            <a:pPr eaLnBrk="1" hangingPunct="1">
              <a:spcBef>
                <a:spcPts val="1800"/>
              </a:spcBef>
            </a:pPr>
            <a:r>
              <a:rPr lang="en-US" sz="2400" smtClean="0"/>
              <a:t>Pada APT, </a:t>
            </a:r>
            <a:r>
              <a:rPr lang="en-US" sz="2400" i="1" smtClean="0"/>
              <a:t>return</a:t>
            </a:r>
            <a:r>
              <a:rPr lang="en-US" sz="2400" smtClean="0"/>
              <a:t> sekuritas tidak hanya dipengaruhi oleh portofolio pasar karena ada asumsi bahwa </a:t>
            </a:r>
            <a:r>
              <a:rPr lang="en-US" sz="2400" i="1" smtClean="0"/>
              <a:t>return</a:t>
            </a:r>
            <a:r>
              <a:rPr lang="en-US" sz="2400" smtClean="0"/>
              <a:t> harapan dari suatu sekuritas bisa dipengaruhi oleh beberapa sumber risiko </a:t>
            </a:r>
            <a:r>
              <a:rPr lang="id-ID" sz="2400" smtClean="0"/>
              <a:t>yang </a:t>
            </a:r>
            <a:r>
              <a:rPr lang="en-US" sz="2400" smtClean="0"/>
              <a:t>lainnya.</a:t>
            </a:r>
          </a:p>
          <a:p>
            <a:pPr eaLnBrk="1" hangingPunct="1">
              <a:spcBef>
                <a:spcPts val="1800"/>
              </a:spcBef>
            </a:pPr>
            <a:endParaRPr lang="en-US" sz="2400" smtClean="0"/>
          </a:p>
        </p:txBody>
      </p:sp>
      <p:sp>
        <p:nvSpPr>
          <p:cNvPr id="37892"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35/40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bwMode="auto">
          <a:xfrm>
            <a:off x="457200" y="1600200"/>
            <a:ext cx="8153400" cy="4495800"/>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spcBef>
                <a:spcPts val="1800"/>
              </a:spcBef>
            </a:pPr>
            <a:r>
              <a:rPr lang="en-US" sz="2400" smtClean="0"/>
              <a:t>APT didasari oleh pandangan bahwa </a:t>
            </a:r>
            <a:r>
              <a:rPr lang="en-US" sz="2400" i="1" smtClean="0"/>
              <a:t>return</a:t>
            </a:r>
            <a:r>
              <a:rPr lang="en-US" sz="2400" smtClean="0"/>
              <a:t> harapan untuk suatu sekuritas dipengaruhi oleh beberapa faktor risiko yang menunjukkan kondisi </a:t>
            </a:r>
            <a:r>
              <a:rPr lang="id-ID" sz="2400" smtClean="0"/>
              <a:t>per</a:t>
            </a:r>
            <a:r>
              <a:rPr lang="en-US" sz="2400" smtClean="0"/>
              <a:t>ekonomi</a:t>
            </a:r>
            <a:r>
              <a:rPr lang="id-ID" sz="2400" smtClean="0"/>
              <a:t>an</a:t>
            </a:r>
            <a:r>
              <a:rPr lang="en-US" sz="2400" smtClean="0"/>
              <a:t> secara umum.</a:t>
            </a:r>
          </a:p>
          <a:p>
            <a:pPr marL="400050" indent="-400050" eaLnBrk="1" hangingPunct="1">
              <a:spcBef>
                <a:spcPts val="1800"/>
              </a:spcBef>
            </a:pPr>
            <a:r>
              <a:rPr lang="en-US" sz="2400" smtClean="0"/>
              <a:t>Faktor–faktor risiko tersebut harus mempunyai karakteristik seperti berikut ini:</a:t>
            </a:r>
          </a:p>
          <a:p>
            <a:pPr marL="777875" lvl="1" indent="-457200" eaLnBrk="1" hangingPunct="1">
              <a:buSzPct val="90000"/>
              <a:buFont typeface="Tw Cen MT" pitchFamily="-107" charset="-18"/>
              <a:buAutoNum type="arabicPeriod"/>
            </a:pPr>
            <a:r>
              <a:rPr lang="en-US" sz="2100" smtClean="0"/>
              <a:t>Masing-masing faktor risiko harus mempunyai pengaruh luas terhadap </a:t>
            </a:r>
            <a:r>
              <a:rPr lang="en-US" sz="2100" i="1" smtClean="0"/>
              <a:t>return</a:t>
            </a:r>
            <a:r>
              <a:rPr lang="en-US" sz="2100" smtClean="0"/>
              <a:t> saham-saham di pasar.</a:t>
            </a:r>
          </a:p>
          <a:p>
            <a:pPr marL="777875" lvl="1" indent="-457200" eaLnBrk="1" hangingPunct="1">
              <a:buSzPct val="90000"/>
              <a:buFont typeface="Tw Cen MT" pitchFamily="-107" charset="-18"/>
              <a:buAutoNum type="arabicPeriod"/>
            </a:pPr>
            <a:r>
              <a:rPr lang="en-US" sz="2100" smtClean="0"/>
              <a:t>Faktor-faktor risiko tersebut harus mempengaruhi </a:t>
            </a:r>
            <a:r>
              <a:rPr lang="en-US" sz="2100" i="1" smtClean="0"/>
              <a:t>return</a:t>
            </a:r>
            <a:r>
              <a:rPr lang="en-US" sz="2100" smtClean="0"/>
              <a:t> harapan. </a:t>
            </a:r>
          </a:p>
          <a:p>
            <a:pPr marL="777875" lvl="1" indent="-457200" eaLnBrk="1" hangingPunct="1">
              <a:buSzPct val="90000"/>
              <a:buFont typeface="Tw Cen MT" pitchFamily="-107" charset="-18"/>
              <a:buAutoNum type="arabicPeriod"/>
            </a:pPr>
            <a:r>
              <a:rPr lang="en-US" sz="2100" smtClean="0"/>
              <a:t>Pada awal periode, faktor risiko tersebut tidak dapat diprediksi oleh pasar.</a:t>
            </a:r>
            <a:endParaRPr lang="en-US" sz="2300" smtClean="0"/>
          </a:p>
        </p:txBody>
      </p:sp>
      <p:sp>
        <p:nvSpPr>
          <p:cNvPr id="38915" name="Title 1"/>
          <p:cNvSpPr>
            <a:spLocks noGrp="1"/>
          </p:cNvSpPr>
          <p:nvPr>
            <p:ph type="title"/>
          </p:nvPr>
        </p:nvSpPr>
        <p:spPr bwMode="auto">
          <a:xfrm>
            <a:off x="609600" y="533400"/>
            <a:ext cx="8305800" cy="762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sz="3700" b="1" smtClean="0">
                <a:solidFill>
                  <a:srgbClr val="5F2B13"/>
                </a:solidFill>
              </a:rPr>
              <a:t>TEORI PENETAPAN HARGA ARBITRASI</a:t>
            </a:r>
          </a:p>
        </p:txBody>
      </p:sp>
      <p:sp>
        <p:nvSpPr>
          <p:cNvPr id="38916"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36/40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bwMode="auto">
          <a:xfrm>
            <a:off x="838200" y="304800"/>
            <a:ext cx="7848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MODEL APT</a:t>
            </a:r>
          </a:p>
        </p:txBody>
      </p:sp>
      <p:sp>
        <p:nvSpPr>
          <p:cNvPr id="11268" name="Content Placeholder 2"/>
          <p:cNvSpPr>
            <a:spLocks noGrp="1"/>
          </p:cNvSpPr>
          <p:nvPr>
            <p:ph idx="1"/>
          </p:nvPr>
        </p:nvSpPr>
        <p:spPr bwMode="auto">
          <a:xfrm>
            <a:off x="457200" y="1524000"/>
            <a:ext cx="8153400" cy="499745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400" smtClean="0"/>
              <a:t>APT </a:t>
            </a:r>
            <a:r>
              <a:rPr lang="id-ID" sz="2400" smtClean="0"/>
              <a:t>ber</a:t>
            </a:r>
            <a:r>
              <a:rPr lang="en-US" sz="2400" smtClean="0"/>
              <a:t>asumsi</a:t>
            </a:r>
            <a:r>
              <a:rPr lang="id-ID" sz="2400" smtClean="0"/>
              <a:t> bahwa</a:t>
            </a:r>
            <a:r>
              <a:rPr lang="en-US" sz="2400" smtClean="0"/>
              <a:t> investor percaya bahwa </a:t>
            </a:r>
            <a:r>
              <a:rPr lang="en-US" sz="2400" i="1" smtClean="0"/>
              <a:t>return</a:t>
            </a:r>
            <a:r>
              <a:rPr lang="en-US" sz="2400" smtClean="0"/>
              <a:t> sekuritas akan ditentukan oleh sebuah model faktorial dengan </a:t>
            </a:r>
            <a:r>
              <a:rPr lang="en-US" sz="2400" i="1" smtClean="0"/>
              <a:t>n</a:t>
            </a:r>
            <a:r>
              <a:rPr lang="en-US" sz="2400" smtClean="0"/>
              <a:t> faktor risiko, sehingga:</a:t>
            </a:r>
          </a:p>
          <a:p>
            <a:pPr eaLnBrk="1" hangingPunct="1"/>
            <a:endParaRPr lang="en-US" sz="2400" smtClean="0"/>
          </a:p>
          <a:p>
            <a:pPr eaLnBrk="1" hangingPunct="1"/>
            <a:endParaRPr lang="en-US" sz="2400" smtClean="0"/>
          </a:p>
          <a:p>
            <a:pPr lvl="1" eaLnBrk="1" hangingPunct="1">
              <a:buFont typeface="Wingdings 2" pitchFamily="18" charset="2"/>
              <a:buNone/>
            </a:pPr>
            <a:r>
              <a:rPr lang="en-US" sz="2400" smtClean="0"/>
              <a:t>	</a:t>
            </a:r>
            <a:r>
              <a:rPr lang="id-ID" sz="2400" smtClean="0"/>
              <a:t>dalam hal ini</a:t>
            </a:r>
            <a:r>
              <a:rPr lang="en-US" sz="2400" smtClean="0"/>
              <a:t>:</a:t>
            </a:r>
          </a:p>
          <a:p>
            <a:pPr lvl="1" eaLnBrk="1" hangingPunct="1">
              <a:buFont typeface="Wingdings 2" pitchFamily="18" charset="2"/>
              <a:buNone/>
            </a:pPr>
            <a:r>
              <a:rPr lang="id-ID" sz="2400" smtClean="0"/>
              <a:t>	R</a:t>
            </a:r>
            <a:r>
              <a:rPr lang="id-ID" sz="2400" baseline="-25000" smtClean="0"/>
              <a:t>i</a:t>
            </a:r>
            <a:r>
              <a:rPr lang="id-ID" sz="2400" smtClean="0"/>
              <a:t>     </a:t>
            </a:r>
            <a:r>
              <a:rPr lang="en-US" sz="2400" smtClean="0"/>
              <a:t>= tingkat </a:t>
            </a:r>
            <a:r>
              <a:rPr lang="en-US" sz="2400" i="1" smtClean="0"/>
              <a:t>return</a:t>
            </a:r>
            <a:r>
              <a:rPr lang="en-US" sz="2400" smtClean="0"/>
              <a:t> aktual sekuritas </a:t>
            </a:r>
            <a:r>
              <a:rPr lang="en-US" sz="2400" i="1" smtClean="0"/>
              <a:t>i</a:t>
            </a:r>
            <a:endParaRPr lang="en-US" sz="2400" smtClean="0"/>
          </a:p>
          <a:p>
            <a:pPr lvl="1" eaLnBrk="1" hangingPunct="1">
              <a:buFont typeface="Wingdings 2" pitchFamily="18" charset="2"/>
              <a:buNone/>
            </a:pPr>
            <a:r>
              <a:rPr lang="id-ID" sz="2400" smtClean="0"/>
              <a:t>	E(R</a:t>
            </a:r>
            <a:r>
              <a:rPr lang="id-ID" sz="2400" baseline="-25000" smtClean="0"/>
              <a:t>i</a:t>
            </a:r>
            <a:r>
              <a:rPr lang="id-ID" sz="2400" smtClean="0"/>
              <a:t>)</a:t>
            </a:r>
            <a:r>
              <a:rPr lang="en-US" sz="2400" smtClean="0"/>
              <a:t>	= </a:t>
            </a:r>
            <a:r>
              <a:rPr lang="en-US" sz="2400" i="1" smtClean="0"/>
              <a:t>return</a:t>
            </a:r>
            <a:r>
              <a:rPr lang="en-US" sz="2400" smtClean="0"/>
              <a:t> harapan untuk sekuritas </a:t>
            </a:r>
            <a:r>
              <a:rPr lang="en-US" sz="2400" i="1" smtClean="0"/>
              <a:t>i</a:t>
            </a:r>
            <a:endParaRPr lang="en-US" sz="2400" smtClean="0"/>
          </a:p>
          <a:p>
            <a:pPr lvl="1" eaLnBrk="1" hangingPunct="1">
              <a:buFont typeface="Wingdings 2" pitchFamily="18" charset="2"/>
              <a:buNone/>
            </a:pPr>
            <a:r>
              <a:rPr lang="id-ID" sz="2400" smtClean="0"/>
              <a:t>	</a:t>
            </a:r>
            <a:r>
              <a:rPr lang="en-US" sz="2400" smtClean="0"/>
              <a:t>f </a:t>
            </a:r>
            <a:r>
              <a:rPr lang="id-ID" sz="2400" smtClean="0"/>
              <a:t>     </a:t>
            </a:r>
            <a:r>
              <a:rPr lang="en-US" sz="2400" smtClean="0"/>
              <a:t>	= deviasi faktor sistematis F dari nilai 				   harapan</a:t>
            </a:r>
            <a:r>
              <a:rPr lang="id-ID" sz="2400" smtClean="0"/>
              <a:t>nya</a:t>
            </a:r>
            <a:endParaRPr lang="en-US" sz="2400" smtClean="0"/>
          </a:p>
          <a:p>
            <a:pPr lvl="1" eaLnBrk="1" hangingPunct="1">
              <a:buFont typeface="Wingdings 2" pitchFamily="18" charset="2"/>
              <a:buNone/>
            </a:pPr>
            <a:r>
              <a:rPr lang="id-ID" sz="2400" smtClean="0"/>
              <a:t>	</a:t>
            </a:r>
            <a:r>
              <a:rPr lang="en-US" sz="2400" smtClean="0"/>
              <a:t>b</a:t>
            </a:r>
            <a:r>
              <a:rPr lang="id-ID" sz="2400" baseline="-25000" smtClean="0"/>
              <a:t>i</a:t>
            </a:r>
            <a:r>
              <a:rPr lang="en-US" sz="2400" smtClean="0"/>
              <a:t> </a:t>
            </a:r>
            <a:r>
              <a:rPr lang="id-ID" sz="2400" smtClean="0"/>
              <a:t>   </a:t>
            </a:r>
            <a:r>
              <a:rPr lang="en-US" sz="2400" smtClean="0"/>
              <a:t>	= sensitivitas sekuritas i terhadap faktor </a:t>
            </a:r>
            <a:r>
              <a:rPr lang="en-US" sz="2400" i="1" smtClean="0"/>
              <a:t>i</a:t>
            </a:r>
            <a:endParaRPr lang="en-US" sz="2400" smtClean="0"/>
          </a:p>
          <a:p>
            <a:pPr lvl="1" eaLnBrk="1" hangingPunct="1">
              <a:buFont typeface="Wingdings 2" pitchFamily="18" charset="2"/>
              <a:buNone/>
            </a:pPr>
            <a:r>
              <a:rPr lang="id-ID" sz="2400" smtClean="0"/>
              <a:t>	e</a:t>
            </a:r>
            <a:r>
              <a:rPr lang="id-ID" sz="2400" baseline="-25000" smtClean="0"/>
              <a:t>i</a:t>
            </a:r>
            <a:r>
              <a:rPr lang="id-ID" sz="2400" smtClean="0"/>
              <a:t>    </a:t>
            </a:r>
            <a:r>
              <a:rPr lang="en-US" sz="2400" smtClean="0"/>
              <a:t>	= </a:t>
            </a:r>
            <a:r>
              <a:rPr lang="en-US" sz="2400" i="1" smtClean="0"/>
              <a:t>random error</a:t>
            </a:r>
            <a:r>
              <a:rPr lang="en-US" sz="2400" smtClean="0"/>
              <a:t> </a:t>
            </a:r>
          </a:p>
          <a:p>
            <a:pPr eaLnBrk="1" hangingPunct="1"/>
            <a:endParaRPr lang="en-US" sz="2400" smtClean="0"/>
          </a:p>
        </p:txBody>
      </p:sp>
      <p:sp>
        <p:nvSpPr>
          <p:cNvPr id="1126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11266" name="Object 1"/>
          <p:cNvGraphicFramePr>
            <a:graphicFrameLocks noChangeAspect="1"/>
          </p:cNvGraphicFramePr>
          <p:nvPr/>
        </p:nvGraphicFramePr>
        <p:xfrm>
          <a:off x="1000125" y="2786063"/>
          <a:ext cx="7134225" cy="660400"/>
        </p:xfrm>
        <a:graphic>
          <a:graphicData uri="http://schemas.openxmlformats.org/presentationml/2006/ole">
            <p:oleObj spid="_x0000_s11266" name="Equation" r:id="rId3" imgW="2298600" imgH="215640" progId="Equation.3">
              <p:embed/>
            </p:oleObj>
          </a:graphicData>
        </a:graphic>
      </p:graphicFrame>
      <p:sp>
        <p:nvSpPr>
          <p:cNvPr id="1127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127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127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127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127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1275"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37/40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p:cNvSpPr>
            <a:spLocks noGrp="1"/>
          </p:cNvSpPr>
          <p:nvPr>
            <p:ph type="title"/>
          </p:nvPr>
        </p:nvSpPr>
        <p:spPr bwMode="auto">
          <a:xfrm>
            <a:off x="762000" y="304800"/>
            <a:ext cx="7848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MODEL KESEIMBANGAN APT</a:t>
            </a:r>
          </a:p>
        </p:txBody>
      </p:sp>
      <p:sp>
        <p:nvSpPr>
          <p:cNvPr id="12293" name="Content Placeholder 2"/>
          <p:cNvSpPr>
            <a:spLocks noGrp="1"/>
          </p:cNvSpPr>
          <p:nvPr>
            <p:ph idx="1"/>
          </p:nvPr>
        </p:nvSpPr>
        <p:spPr bwMode="auto">
          <a:xfrm>
            <a:off x="457200" y="1647825"/>
            <a:ext cx="8153400" cy="5210175"/>
          </a:xfrm>
          <a:noFill/>
          <a:ln>
            <a:miter lim="800000"/>
            <a:headEnd/>
            <a:tailEnd/>
          </a:ln>
        </p:spPr>
        <p:txBody>
          <a:bodyPr wrap="square" lIns="91440" tIns="45720" rIns="91440" bIns="45720" numCol="1" anchor="t" anchorCtr="0" compatLnSpc="1">
            <a:prstTxWarp prst="textNoShape">
              <a:avLst/>
            </a:prstTxWarp>
          </a:bodyPr>
          <a:lstStyle/>
          <a:p>
            <a:pPr eaLnBrk="1" hangingPunct="1"/>
            <a:endParaRPr lang="en-US" sz="2200" smtClean="0"/>
          </a:p>
          <a:p>
            <a:pPr eaLnBrk="1" hangingPunct="1">
              <a:buFont typeface="Wingdings" pitchFamily="2" charset="2"/>
              <a:buNone/>
            </a:pPr>
            <a:r>
              <a:rPr lang="en-US" sz="2200" smtClean="0"/>
              <a:t>	d</a:t>
            </a:r>
            <a:r>
              <a:rPr lang="id-ID" sz="2200" smtClean="0"/>
              <a:t>alam hal ini</a:t>
            </a:r>
            <a:r>
              <a:rPr lang="en-US" sz="2200" smtClean="0"/>
              <a:t>:</a:t>
            </a:r>
          </a:p>
          <a:p>
            <a:pPr eaLnBrk="1" hangingPunct="1">
              <a:spcBef>
                <a:spcPts val="200"/>
              </a:spcBef>
              <a:buFont typeface="Wingdings" pitchFamily="2" charset="2"/>
              <a:buNone/>
            </a:pPr>
            <a:r>
              <a:rPr lang="en-US" sz="2200" smtClean="0"/>
              <a:t>	</a:t>
            </a:r>
            <a:r>
              <a:rPr lang="id-ID" sz="2200" smtClean="0"/>
              <a:t>	E(R</a:t>
            </a:r>
            <a:r>
              <a:rPr lang="id-ID" sz="2200" baseline="-25000" smtClean="0"/>
              <a:t>i</a:t>
            </a:r>
            <a:r>
              <a:rPr lang="id-ID" sz="2200" smtClean="0"/>
              <a:t>)</a:t>
            </a:r>
            <a:r>
              <a:rPr lang="en-US" sz="2200" smtClean="0"/>
              <a:t>	= </a:t>
            </a:r>
            <a:r>
              <a:rPr lang="en-US" sz="2200" i="1" smtClean="0"/>
              <a:t>return</a:t>
            </a:r>
            <a:r>
              <a:rPr lang="en-US" sz="2200" smtClean="0"/>
              <a:t> harapan dari sekuritas </a:t>
            </a:r>
            <a:r>
              <a:rPr lang="en-US" sz="2200" i="1" smtClean="0"/>
              <a:t>i</a:t>
            </a:r>
            <a:endParaRPr lang="en-US" sz="2200" smtClean="0"/>
          </a:p>
          <a:p>
            <a:pPr eaLnBrk="1" hangingPunct="1">
              <a:spcBef>
                <a:spcPts val="200"/>
              </a:spcBef>
              <a:buFont typeface="Wingdings" pitchFamily="2" charset="2"/>
              <a:buNone/>
            </a:pPr>
            <a:r>
              <a:rPr lang="en-US" sz="2200" smtClean="0"/>
              <a:t>	</a:t>
            </a:r>
            <a:r>
              <a:rPr lang="id-ID" sz="2200" smtClean="0"/>
              <a:t>	a</a:t>
            </a:r>
            <a:r>
              <a:rPr lang="id-ID" sz="2200" baseline="-25000" smtClean="0"/>
              <a:t>0      	</a:t>
            </a:r>
            <a:r>
              <a:rPr lang="en-US" sz="2200" smtClean="0"/>
              <a:t>= </a:t>
            </a:r>
            <a:r>
              <a:rPr lang="en-US" sz="2200" i="1" smtClean="0"/>
              <a:t>return</a:t>
            </a:r>
            <a:r>
              <a:rPr lang="en-US" sz="2200" smtClean="0"/>
              <a:t> harapan dari sekuritas i bila risiko 						   sistematis </a:t>
            </a:r>
            <a:r>
              <a:rPr lang="id-ID" sz="2200" smtClean="0"/>
              <a:t>s</a:t>
            </a:r>
            <a:r>
              <a:rPr lang="en-US" sz="2200" smtClean="0"/>
              <a:t>ebesar  nol</a:t>
            </a:r>
          </a:p>
          <a:p>
            <a:pPr eaLnBrk="1" hangingPunct="1">
              <a:spcBef>
                <a:spcPts val="200"/>
              </a:spcBef>
              <a:buFont typeface="Wingdings" pitchFamily="2" charset="2"/>
              <a:buNone/>
            </a:pPr>
            <a:r>
              <a:rPr lang="en-US" sz="2200" smtClean="0"/>
              <a:t>	</a:t>
            </a:r>
            <a:r>
              <a:rPr lang="id-ID" sz="2200" smtClean="0"/>
              <a:t>	</a:t>
            </a:r>
            <a:r>
              <a:rPr lang="en-US" sz="2200" smtClean="0"/>
              <a:t>b</a:t>
            </a:r>
            <a:r>
              <a:rPr lang="en-US" sz="2200" baseline="-25000" smtClean="0"/>
              <a:t>in</a:t>
            </a:r>
            <a:r>
              <a:rPr lang="id-ID" sz="2200" smtClean="0"/>
              <a:t>    	</a:t>
            </a:r>
            <a:r>
              <a:rPr lang="en-US" sz="2200" smtClean="0"/>
              <a:t>= koefisien yang menujukkan besarnya pengaruh 				   faktor n terhadap </a:t>
            </a:r>
            <a:r>
              <a:rPr lang="en-US" sz="2200" i="1" smtClean="0"/>
              <a:t>return</a:t>
            </a:r>
            <a:r>
              <a:rPr lang="en-US" sz="2200" smtClean="0"/>
              <a:t> sekuritas i</a:t>
            </a:r>
          </a:p>
          <a:p>
            <a:pPr eaLnBrk="1" hangingPunct="1">
              <a:spcBef>
                <a:spcPts val="200"/>
              </a:spcBef>
              <a:buFont typeface="Wingdings" pitchFamily="2" charset="2"/>
              <a:buNone/>
            </a:pPr>
            <a:r>
              <a:rPr lang="en-US" sz="2200" smtClean="0"/>
              <a:t>		</a:t>
            </a:r>
            <a:r>
              <a:rPr lang="id-ID" sz="2200" smtClean="0"/>
              <a:t>      	</a:t>
            </a:r>
            <a:r>
              <a:rPr lang="en-US" sz="2200" smtClean="0"/>
              <a:t>= Premi risiko untuk sebuah faktor (misalnya 					   premi risiko untuk F</a:t>
            </a:r>
            <a:r>
              <a:rPr lang="en-US" sz="2200" baseline="-25000" smtClean="0"/>
              <a:t>1</a:t>
            </a:r>
            <a:r>
              <a:rPr lang="en-US" sz="2200" smtClean="0"/>
              <a:t> adalah E(F</a:t>
            </a:r>
            <a:r>
              <a:rPr lang="en-US" sz="2200" baseline="-25000" smtClean="0"/>
              <a:t>1</a:t>
            </a:r>
            <a:r>
              <a:rPr lang="en-US" sz="2200" smtClean="0"/>
              <a:t>) –</a:t>
            </a:r>
            <a:r>
              <a:rPr lang="id-ID" sz="2200" smtClean="0"/>
              <a:t> </a:t>
            </a:r>
            <a:r>
              <a:rPr lang="en-US" sz="2200" smtClean="0"/>
              <a:t>a</a:t>
            </a:r>
            <a:r>
              <a:rPr lang="en-US" sz="2200" baseline="-25000" smtClean="0"/>
              <a:t>0</a:t>
            </a:r>
            <a:r>
              <a:rPr lang="en-US" sz="2200" smtClean="0"/>
              <a:t>)</a:t>
            </a:r>
          </a:p>
          <a:p>
            <a:pPr eaLnBrk="1" hangingPunct="1">
              <a:spcBef>
                <a:spcPts val="1800"/>
              </a:spcBef>
              <a:buFont typeface="Wingdings" pitchFamily="2" charset="2"/>
              <a:buChar char="§"/>
            </a:pPr>
            <a:r>
              <a:rPr lang="id-ID" sz="2200" smtClean="0"/>
              <a:t>R</a:t>
            </a:r>
            <a:r>
              <a:rPr lang="en-US" sz="2200" smtClean="0"/>
              <a:t>isiko dalam APT didefinisi sebagai sensitivitas saham terhadap faktor-faktor ekonomi makro (b</a:t>
            </a:r>
            <a:r>
              <a:rPr lang="en-US" sz="2200" baseline="-25000" smtClean="0"/>
              <a:t>i</a:t>
            </a:r>
            <a:r>
              <a:rPr lang="en-US" sz="2200" smtClean="0"/>
              <a:t>)</a:t>
            </a:r>
            <a:r>
              <a:rPr lang="id-ID" sz="2200" smtClean="0"/>
              <a:t>,</a:t>
            </a:r>
            <a:r>
              <a:rPr lang="en-US" sz="2200" smtClean="0"/>
              <a:t> dan besarnya </a:t>
            </a:r>
            <a:r>
              <a:rPr lang="en-US" sz="2200" i="1" smtClean="0"/>
              <a:t>return</a:t>
            </a:r>
            <a:r>
              <a:rPr lang="en-US" sz="2200" smtClean="0"/>
              <a:t> harapan akan dipengaruhi oleh sensitivitas tersebut.</a:t>
            </a:r>
          </a:p>
        </p:txBody>
      </p:sp>
      <p:sp>
        <p:nvSpPr>
          <p:cNvPr id="122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12290" name="Object 1"/>
          <p:cNvGraphicFramePr>
            <a:graphicFrameLocks noChangeAspect="1"/>
          </p:cNvGraphicFramePr>
          <p:nvPr/>
        </p:nvGraphicFramePr>
        <p:xfrm>
          <a:off x="928688" y="1428750"/>
          <a:ext cx="5072062" cy="568325"/>
        </p:xfrm>
        <a:graphic>
          <a:graphicData uri="http://schemas.openxmlformats.org/presentationml/2006/ole">
            <p:oleObj spid="_x0000_s12290" name="Equation" r:id="rId3" imgW="2070000" imgH="228600" progId="Equation.3">
              <p:embed/>
            </p:oleObj>
          </a:graphicData>
        </a:graphic>
      </p:graphicFrame>
      <p:sp>
        <p:nvSpPr>
          <p:cNvPr id="1229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229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229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graphicFrame>
        <p:nvGraphicFramePr>
          <p:cNvPr id="12291" name="Object 7"/>
          <p:cNvGraphicFramePr>
            <a:graphicFrameLocks noChangeAspect="1"/>
          </p:cNvGraphicFramePr>
          <p:nvPr/>
        </p:nvGraphicFramePr>
        <p:xfrm>
          <a:off x="1000125" y="4143375"/>
          <a:ext cx="363538" cy="363538"/>
        </p:xfrm>
        <a:graphic>
          <a:graphicData uri="http://schemas.openxmlformats.org/presentationml/2006/ole">
            <p:oleObj spid="_x0000_s12291" name="Equation" r:id="rId4" imgW="139397" imgH="177415" progId="Equation.3">
              <p:embed/>
            </p:oleObj>
          </a:graphicData>
        </a:graphic>
      </p:graphicFrame>
      <p:sp>
        <p:nvSpPr>
          <p:cNvPr id="12298"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38/40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762000" y="381000"/>
            <a:ext cx="8153400" cy="990600"/>
          </a:xfrm>
          <a:prstGeom prst="rect">
            <a:avLst/>
          </a:prstGeom>
          <a:noFill/>
          <a:ln w="9525">
            <a:noFill/>
            <a:miter lim="800000"/>
            <a:headEnd/>
            <a:tailEnd/>
          </a:ln>
        </p:spPr>
        <p:txBody>
          <a:bodyPr/>
          <a:lstStyle/>
          <a:p>
            <a:pPr defTabSz="457200"/>
            <a:r>
              <a:rPr lang="id-ID" sz="4400" b="1">
                <a:solidFill>
                  <a:srgbClr val="5F2B13"/>
                </a:solidFill>
                <a:latin typeface="Trebuchet MS" pitchFamily="34" charset="0"/>
                <a:ea typeface="MS PGothic" pitchFamily="34" charset="-128"/>
              </a:rPr>
              <a:t>OVERVIEW</a:t>
            </a:r>
            <a:endParaRPr lang="en-US" sz="4400">
              <a:solidFill>
                <a:srgbClr val="5F2B13"/>
              </a:solidFill>
              <a:latin typeface="Trebuchet MS" pitchFamily="34" charset="0"/>
              <a:ea typeface="MS PGothic" pitchFamily="34" charset="-128"/>
            </a:endParaRPr>
          </a:p>
        </p:txBody>
      </p:sp>
      <p:sp>
        <p:nvSpPr>
          <p:cNvPr id="15363" name="TextBox 4"/>
          <p:cNvSpPr txBox="1">
            <a:spLocks noChangeArrowheads="1"/>
          </p:cNvSpPr>
          <p:nvPr/>
        </p:nvSpPr>
        <p:spPr bwMode="auto">
          <a:xfrm>
            <a:off x="714375" y="1600200"/>
            <a:ext cx="5000625" cy="584200"/>
          </a:xfrm>
          <a:prstGeom prst="rect">
            <a:avLst/>
          </a:prstGeom>
          <a:noFill/>
          <a:ln w="9525">
            <a:noFill/>
            <a:miter lim="800000"/>
            <a:headEnd/>
            <a:tailEnd/>
          </a:ln>
        </p:spPr>
        <p:txBody>
          <a:bodyPr wrap="none">
            <a:spAutoFit/>
          </a:bodyPr>
          <a:lstStyle/>
          <a:p>
            <a:r>
              <a:rPr lang="en-US" sz="3200">
                <a:latin typeface="Trebuchet MS" pitchFamily="34" charset="0"/>
              </a:rPr>
              <a:t>Dua model keseimbangan:</a:t>
            </a:r>
          </a:p>
        </p:txBody>
      </p:sp>
      <p:graphicFrame>
        <p:nvGraphicFramePr>
          <p:cNvPr id="6" name="Diagram 5"/>
          <p:cNvGraphicFramePr/>
          <p:nvPr/>
        </p:nvGraphicFramePr>
        <p:xfrm>
          <a:off x="1524000" y="203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5"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3/40</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bwMode="auto">
          <a:xfrm>
            <a:off x="457200" y="2286000"/>
            <a:ext cx="8153400" cy="5226050"/>
          </a:xfrm>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spcBef>
                <a:spcPts val="1800"/>
              </a:spcBef>
            </a:pPr>
            <a:r>
              <a:rPr lang="en-US" smtClean="0"/>
              <a:t>Pada dasarnya, CAPM merupakan model APT yang hanya mempertimbangkan satu faktor risiko yaitu risiko sistematis pasar.</a:t>
            </a:r>
          </a:p>
          <a:p>
            <a:pPr marL="400050" indent="-400050" eaLnBrk="1" hangingPunct="1">
              <a:spcBef>
                <a:spcPts val="1800"/>
              </a:spcBef>
            </a:pPr>
            <a:r>
              <a:rPr lang="en-US" smtClean="0"/>
              <a:t>Dalam penerapan model APT, berbagai faktor risiko bisa dimasukkan sebagai  faktor risiko.</a:t>
            </a:r>
          </a:p>
        </p:txBody>
      </p:sp>
      <p:sp>
        <p:nvSpPr>
          <p:cNvPr id="39939" name="Title 1"/>
          <p:cNvSpPr>
            <a:spLocks noGrp="1"/>
          </p:cNvSpPr>
          <p:nvPr>
            <p:ph type="title"/>
          </p:nvPr>
        </p:nvSpPr>
        <p:spPr bwMode="auto">
          <a:xfrm>
            <a:off x="838200" y="304800"/>
            <a:ext cx="7848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MODEL APT</a:t>
            </a:r>
          </a:p>
        </p:txBody>
      </p:sp>
      <p:sp>
        <p:nvSpPr>
          <p:cNvPr id="39940"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39/40</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400050" indent="-400050" eaLnBrk="1" hangingPunct="1">
              <a:spcBef>
                <a:spcPts val="1800"/>
              </a:spcBef>
            </a:pPr>
            <a:r>
              <a:rPr lang="en-US" sz="2800" smtClean="0"/>
              <a:t>Misalnya Chen, Roll dan Ross (1986), mengidentifikasi empat faktor yang mempengaruhi </a:t>
            </a:r>
            <a:r>
              <a:rPr lang="en-US" sz="2800" i="1" smtClean="0"/>
              <a:t>return</a:t>
            </a:r>
            <a:r>
              <a:rPr lang="en-US" sz="2800" smtClean="0"/>
              <a:t> sekuritas, yaitu:</a:t>
            </a:r>
          </a:p>
          <a:p>
            <a:pPr marL="777875" lvl="1" indent="-457200" eaLnBrk="1" hangingPunct="1">
              <a:buSzPct val="90000"/>
              <a:buFont typeface="Tw Cen MT" pitchFamily="-107" charset="-18"/>
              <a:buAutoNum type="arabicPeriod"/>
            </a:pPr>
            <a:r>
              <a:rPr lang="en-US" smtClean="0"/>
              <a:t>Perubahan tingkat inflasi.</a:t>
            </a:r>
          </a:p>
          <a:p>
            <a:pPr marL="777875" lvl="1" indent="-457200" eaLnBrk="1" hangingPunct="1">
              <a:buSzPct val="90000"/>
              <a:buFont typeface="Tw Cen MT" pitchFamily="-107" charset="-18"/>
              <a:buAutoNum type="arabicPeriod"/>
            </a:pPr>
            <a:r>
              <a:rPr lang="en-US" smtClean="0"/>
              <a:t>Perubahan produksi industri yang tidak diantisipasi.</a:t>
            </a:r>
          </a:p>
          <a:p>
            <a:pPr marL="777875" lvl="1" indent="-457200" eaLnBrk="1" hangingPunct="1">
              <a:buSzPct val="90000"/>
              <a:buFont typeface="Tw Cen MT" pitchFamily="-107" charset="-18"/>
              <a:buAutoNum type="arabicPeriod"/>
            </a:pPr>
            <a:r>
              <a:rPr lang="en-US" smtClean="0"/>
              <a:t>Perubahan premi </a:t>
            </a:r>
            <a:r>
              <a:rPr lang="en-US" i="1" smtClean="0"/>
              <a:t>risk-default</a:t>
            </a:r>
            <a:r>
              <a:rPr lang="en-US" smtClean="0"/>
              <a:t> yang tidak diantisipasi.</a:t>
            </a:r>
          </a:p>
          <a:p>
            <a:pPr marL="777875" lvl="1" indent="-457200" eaLnBrk="1" hangingPunct="1">
              <a:buSzPct val="90000"/>
              <a:buFont typeface="Tw Cen MT" pitchFamily="-107" charset="-18"/>
              <a:buAutoNum type="arabicPeriod"/>
            </a:pPr>
            <a:r>
              <a:rPr lang="en-US" smtClean="0"/>
              <a:t>Perubahan struktur tingkat suku bunga yang tidak diantisipasi.</a:t>
            </a:r>
          </a:p>
          <a:p>
            <a:pPr marL="400050" indent="-400050" eaLnBrk="1" hangingPunct="1"/>
            <a:endParaRPr lang="en-US" sz="2800" smtClean="0"/>
          </a:p>
          <a:p>
            <a:pPr marL="400050" indent="-400050" eaLnBrk="1" hangingPunct="1"/>
            <a:endParaRPr lang="en-US" sz="2800" smtClean="0"/>
          </a:p>
        </p:txBody>
      </p:sp>
      <p:sp>
        <p:nvSpPr>
          <p:cNvPr id="40963" name="Title 1"/>
          <p:cNvSpPr>
            <a:spLocks noGrp="1"/>
          </p:cNvSpPr>
          <p:nvPr>
            <p:ph type="title"/>
          </p:nvPr>
        </p:nvSpPr>
        <p:spPr bwMode="auto">
          <a:xfrm>
            <a:off x="838200" y="304800"/>
            <a:ext cx="7848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MODEL APT</a:t>
            </a:r>
          </a:p>
        </p:txBody>
      </p:sp>
      <p:sp>
        <p:nvSpPr>
          <p:cNvPr id="40964" name="TextBox 3"/>
          <p:cNvSpPr txBox="1">
            <a:spLocks noChangeArrowheads="1"/>
          </p:cNvSpPr>
          <p:nvPr/>
        </p:nvSpPr>
        <p:spPr bwMode="auto">
          <a:xfrm>
            <a:off x="7848600" y="1219200"/>
            <a:ext cx="723900"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40/40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bwMode="auto">
          <a:xfrm>
            <a:off x="685800" y="76200"/>
            <a:ext cx="8153400" cy="990600"/>
          </a:xfrm>
          <a:prstGeom prst="rect">
            <a:avLst/>
          </a:prstGeom>
          <a:noFill/>
          <a:ln>
            <a:miter lim="800000"/>
            <a:headEnd/>
            <a:tailEnd/>
          </a:ln>
        </p:spPr>
        <p:txBody>
          <a:bodyPr/>
          <a:lstStyle/>
          <a:p>
            <a:pPr algn="l" eaLnBrk="1" hangingPunct="1"/>
            <a:r>
              <a:rPr lang="en-US" sz="3600" b="1" smtClean="0">
                <a:solidFill>
                  <a:srgbClr val="5F2B13"/>
                </a:solidFill>
              </a:rPr>
              <a:t>CAPITAL ASSET PRICING MODEL (CAPM)</a:t>
            </a:r>
          </a:p>
        </p:txBody>
      </p:sp>
      <p:sp>
        <p:nvSpPr>
          <p:cNvPr id="16387" name="Content Placeholder 2"/>
          <p:cNvSpPr>
            <a:spLocks noGrp="1"/>
          </p:cNvSpPr>
          <p:nvPr>
            <p:ph sz="quarter" idx="4294967295"/>
          </p:nvPr>
        </p:nvSpPr>
        <p:spPr bwMode="auto">
          <a:xfrm>
            <a:off x="533400" y="1447800"/>
            <a:ext cx="8153400" cy="5029200"/>
          </a:xfrm>
          <a:prstGeom prst="rect">
            <a:avLst/>
          </a:prstGeom>
          <a:noFill/>
          <a:ln>
            <a:miter lim="800000"/>
            <a:headEnd/>
            <a:tailEnd/>
          </a:ln>
        </p:spPr>
        <p:txBody>
          <a:bodyPr/>
          <a:lstStyle/>
          <a:p>
            <a:pPr marL="400050" indent="-400050" eaLnBrk="1" hangingPunct="1">
              <a:lnSpc>
                <a:spcPct val="90000"/>
              </a:lnSpc>
              <a:spcBef>
                <a:spcPts val="1800"/>
              </a:spcBef>
              <a:buClr>
                <a:srgbClr val="5F2B13"/>
              </a:buClr>
            </a:pPr>
            <a:r>
              <a:rPr lang="en-US" sz="2600" smtClean="0"/>
              <a:t>CAPM adalah model hubungan </a:t>
            </a:r>
            <a:r>
              <a:rPr lang="id-ID" sz="2600" smtClean="0"/>
              <a:t>antara </a:t>
            </a:r>
            <a:r>
              <a:rPr lang="en-US" sz="2600" smtClean="0"/>
              <a:t>tingkat </a:t>
            </a:r>
            <a:r>
              <a:rPr lang="en-US" sz="2600" i="1" smtClean="0"/>
              <a:t>return</a:t>
            </a:r>
            <a:r>
              <a:rPr lang="en-US" sz="2600" smtClean="0"/>
              <a:t> harapan dari suatu aset berisiko dengan risiko dari aset tersebut pada kondisi pasar yang seimbang.</a:t>
            </a:r>
          </a:p>
          <a:p>
            <a:pPr marL="400050" indent="-400050" eaLnBrk="1" hangingPunct="1">
              <a:lnSpc>
                <a:spcPct val="90000"/>
              </a:lnSpc>
              <a:spcBef>
                <a:spcPts val="1800"/>
              </a:spcBef>
              <a:buClr>
                <a:srgbClr val="5F2B13"/>
              </a:buClr>
            </a:pPr>
            <a:r>
              <a:rPr lang="en-US" sz="2600" smtClean="0"/>
              <a:t>CAPM </a:t>
            </a:r>
            <a:r>
              <a:rPr lang="id-ID" sz="2600" smtClean="0"/>
              <a:t>dibangun di atas pondasi </a:t>
            </a:r>
            <a:r>
              <a:rPr lang="en-US" sz="2600" smtClean="0"/>
              <a:t>teori portofolio Markowitz</a:t>
            </a:r>
            <a:endParaRPr lang="id-ID" sz="2600" smtClean="0"/>
          </a:p>
          <a:p>
            <a:pPr marL="400050" indent="-400050" eaLnBrk="1" hangingPunct="1">
              <a:lnSpc>
                <a:spcPct val="90000"/>
              </a:lnSpc>
              <a:spcBef>
                <a:spcPts val="1800"/>
              </a:spcBef>
              <a:buClr>
                <a:srgbClr val="5F2B13"/>
              </a:buClr>
            </a:pPr>
            <a:r>
              <a:rPr lang="en-US" sz="2600" smtClean="0"/>
              <a:t>Berdasarkan teori portofolio Markowitz, portofolio yang efisien adalah portofolio yang berada di sepanjang kurva </a:t>
            </a:r>
            <a:r>
              <a:rPr lang="en-US" sz="2600" i="1" smtClean="0"/>
              <a:t>efficient frontier</a:t>
            </a:r>
            <a:r>
              <a:rPr lang="en-GB" sz="2600" smtClean="0"/>
              <a:t> </a:t>
            </a:r>
            <a:endParaRPr lang="id-ID" sz="2600" smtClean="0"/>
          </a:p>
          <a:p>
            <a:pPr marL="400050" indent="-400050" eaLnBrk="1" hangingPunct="1">
              <a:lnSpc>
                <a:spcPct val="90000"/>
              </a:lnSpc>
              <a:spcBef>
                <a:spcPts val="1800"/>
              </a:spcBef>
              <a:buClr>
                <a:srgbClr val="5F2B13"/>
              </a:buClr>
            </a:pPr>
            <a:r>
              <a:rPr lang="id-ID" sz="2600" smtClean="0"/>
              <a:t>CAPM </a:t>
            </a:r>
            <a:r>
              <a:rPr lang="en-US" sz="2600" smtClean="0"/>
              <a:t>diperkenalkan </a:t>
            </a:r>
            <a:r>
              <a:rPr lang="id-ID" sz="2600" smtClean="0"/>
              <a:t>secara terpisah </a:t>
            </a:r>
            <a:r>
              <a:rPr lang="en-US" sz="2600" smtClean="0"/>
              <a:t>oleh Sharpe, Lintner dan Mossin pada pertengahan 1960-an.</a:t>
            </a:r>
          </a:p>
        </p:txBody>
      </p:sp>
      <p:sp>
        <p:nvSpPr>
          <p:cNvPr id="16388"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4/40</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4294967295"/>
          </p:nvPr>
        </p:nvSpPr>
        <p:spPr bwMode="auto">
          <a:xfrm>
            <a:off x="304800" y="1295400"/>
            <a:ext cx="8534400" cy="5257800"/>
          </a:xfrm>
          <a:prstGeom prst="rect">
            <a:avLst/>
          </a:prstGeom>
          <a:noFill/>
          <a:ln>
            <a:miter lim="800000"/>
            <a:headEnd/>
            <a:tailEnd/>
          </a:ln>
        </p:spPr>
        <p:txBody>
          <a:bodyPr/>
          <a:lstStyle/>
          <a:p>
            <a:pPr marL="400050" indent="-400050" eaLnBrk="1" hangingPunct="1">
              <a:buFont typeface="Arial" pitchFamily="34" charset="0"/>
              <a:buNone/>
            </a:pPr>
            <a:r>
              <a:rPr lang="en-US" sz="2200" b="1" smtClean="0"/>
              <a:t>Asumsi-asumsi model CAPM:</a:t>
            </a:r>
          </a:p>
          <a:p>
            <a:pPr marL="777875" lvl="1" indent="-457200" eaLnBrk="1" hangingPunct="1">
              <a:buSzPct val="90000"/>
              <a:buFont typeface="Tw Cen MT" pitchFamily="-107" charset="-18"/>
              <a:buAutoNum type="arabicPeriod"/>
            </a:pPr>
            <a:r>
              <a:rPr lang="en-US" sz="2200" smtClean="0"/>
              <a:t>Investor akan mendiversifikasikan portolionya dan memilih portofolio yang optimal sesuai dengan garis portofolio efisien.</a:t>
            </a:r>
          </a:p>
          <a:p>
            <a:pPr marL="777875" lvl="1" indent="-457200" eaLnBrk="1" hangingPunct="1">
              <a:buSzPct val="90000"/>
              <a:buFont typeface="Tw Cen MT" pitchFamily="-107" charset="-18"/>
              <a:buAutoNum type="arabicPeriod"/>
            </a:pPr>
            <a:r>
              <a:rPr lang="en-US" sz="2200" smtClean="0"/>
              <a:t>Semua investor mempunyai distribusi probabilitas tingkat </a:t>
            </a:r>
            <a:r>
              <a:rPr lang="en-US" sz="2200" i="1" smtClean="0"/>
              <a:t>return</a:t>
            </a:r>
            <a:r>
              <a:rPr lang="en-US" sz="2200" smtClean="0"/>
              <a:t> masa depan yang identik.</a:t>
            </a:r>
          </a:p>
          <a:p>
            <a:pPr marL="777875" lvl="1" indent="-457200" eaLnBrk="1" hangingPunct="1">
              <a:buSzPct val="90000"/>
              <a:buFont typeface="Tw Cen MT" pitchFamily="-107" charset="-18"/>
              <a:buAutoNum type="arabicPeriod"/>
            </a:pPr>
            <a:r>
              <a:rPr lang="en-US" sz="2200" smtClean="0"/>
              <a:t>Semua investor memiliki periode waktu yang sama.</a:t>
            </a:r>
          </a:p>
          <a:p>
            <a:pPr marL="777875" lvl="1" indent="-457200" eaLnBrk="1" hangingPunct="1">
              <a:buSzPct val="90000"/>
              <a:buFont typeface="Tw Cen MT" pitchFamily="-107" charset="-18"/>
              <a:buAutoNum type="arabicPeriod"/>
            </a:pPr>
            <a:r>
              <a:rPr lang="en-US" sz="2200" smtClean="0"/>
              <a:t>Semua investor dapat meminjam atau meminjamkan uang pada tingkat </a:t>
            </a:r>
            <a:r>
              <a:rPr lang="en-US" sz="2200" i="1" smtClean="0"/>
              <a:t>return</a:t>
            </a:r>
            <a:r>
              <a:rPr lang="en-US" sz="2200" smtClean="0"/>
              <a:t> yang bebas risiko.</a:t>
            </a:r>
          </a:p>
          <a:p>
            <a:pPr marL="777875" lvl="1" indent="-457200" eaLnBrk="1" hangingPunct="1">
              <a:buSzPct val="90000"/>
              <a:buFont typeface="Tw Cen MT" pitchFamily="-107" charset="-18"/>
              <a:buAutoNum type="arabicPeriod"/>
            </a:pPr>
            <a:r>
              <a:rPr lang="en-US" sz="2200" smtClean="0"/>
              <a:t>Tidak ada biaya transaksi, pajak pendapatan,  dan inflasi.</a:t>
            </a:r>
          </a:p>
          <a:p>
            <a:pPr marL="777875" lvl="1" indent="-457200" eaLnBrk="1" hangingPunct="1">
              <a:buSzPct val="90000"/>
              <a:buFont typeface="Tw Cen MT" pitchFamily="-107" charset="-18"/>
              <a:buAutoNum type="arabicPeriod"/>
            </a:pPr>
            <a:r>
              <a:rPr lang="en-US" sz="2200" smtClean="0"/>
              <a:t>Terdapat banyak sekali investor, sehingga tidak ada investor tunggal yang dapat mempengaruhi harga sekuritas. Semua investor adalah </a:t>
            </a:r>
            <a:r>
              <a:rPr lang="en-US" sz="2200" i="1" smtClean="0"/>
              <a:t>price taker</a:t>
            </a:r>
            <a:r>
              <a:rPr lang="en-US" sz="2200" smtClean="0"/>
              <a:t>.</a:t>
            </a:r>
          </a:p>
          <a:p>
            <a:pPr marL="777875" lvl="1" indent="-457200" eaLnBrk="1" hangingPunct="1">
              <a:buSzPct val="90000"/>
              <a:buFont typeface="Tw Cen MT" pitchFamily="-107" charset="-18"/>
              <a:buAutoNum type="arabicPeriod"/>
            </a:pPr>
            <a:r>
              <a:rPr lang="en-US" sz="2200" smtClean="0"/>
              <a:t>Pasar dalam keadaan seimbang (</a:t>
            </a:r>
            <a:r>
              <a:rPr lang="en-US" sz="2200" i="1" smtClean="0"/>
              <a:t>equilibrium</a:t>
            </a:r>
            <a:r>
              <a:rPr lang="en-US" sz="2200" smtClean="0"/>
              <a:t>).</a:t>
            </a:r>
          </a:p>
          <a:p>
            <a:pPr marL="400050" indent="-400050" eaLnBrk="1" hangingPunct="1">
              <a:buFont typeface="Wingdings" pitchFamily="2" charset="2"/>
              <a:buChar char="¨"/>
            </a:pPr>
            <a:endParaRPr lang="en-US" sz="2200" smtClean="0"/>
          </a:p>
          <a:p>
            <a:pPr marL="400050" indent="-400050" eaLnBrk="1" hangingPunct="1">
              <a:buFont typeface="Wingdings" pitchFamily="2" charset="2"/>
              <a:buChar char="¨"/>
            </a:pPr>
            <a:endParaRPr lang="en-US" sz="2200" smtClean="0"/>
          </a:p>
          <a:p>
            <a:pPr marL="400050" indent="-400050" eaLnBrk="1" hangingPunct="1">
              <a:buFont typeface="Wingdings" pitchFamily="2" charset="2"/>
              <a:buNone/>
            </a:pPr>
            <a:endParaRPr lang="fi-FI" sz="2200" smtClean="0"/>
          </a:p>
          <a:p>
            <a:pPr marL="777875" lvl="1" indent="-457200" eaLnBrk="1" hangingPunct="1">
              <a:buFont typeface="Wingdings" pitchFamily="2" charset="2"/>
              <a:buAutoNum type="arabicPeriod"/>
            </a:pPr>
            <a:endParaRPr lang="fi-FI" sz="2200" smtClean="0"/>
          </a:p>
          <a:p>
            <a:pPr marL="400050" indent="-400050" eaLnBrk="1" hangingPunct="1"/>
            <a:endParaRPr lang="en-US" sz="2200" smtClean="0"/>
          </a:p>
        </p:txBody>
      </p:sp>
      <p:sp>
        <p:nvSpPr>
          <p:cNvPr id="17411" name="Title 1"/>
          <p:cNvSpPr txBox="1">
            <a:spLocks/>
          </p:cNvSpPr>
          <p:nvPr/>
        </p:nvSpPr>
        <p:spPr bwMode="auto">
          <a:xfrm>
            <a:off x="685800" y="76200"/>
            <a:ext cx="8153400" cy="990600"/>
          </a:xfrm>
          <a:prstGeom prst="rect">
            <a:avLst/>
          </a:prstGeom>
          <a:noFill/>
          <a:ln w="9525">
            <a:noFill/>
            <a:miter lim="800000"/>
            <a:headEnd/>
            <a:tailEnd/>
          </a:ln>
        </p:spPr>
        <p:txBody>
          <a:bodyPr/>
          <a:lstStyle/>
          <a:p>
            <a:pPr defTabSz="457200"/>
            <a:r>
              <a:rPr lang="en-US" sz="3600" b="1">
                <a:solidFill>
                  <a:srgbClr val="5F2B13"/>
                </a:solidFill>
                <a:latin typeface="Trebuchet MS" pitchFamily="34" charset="0"/>
                <a:ea typeface="MS PGothic" pitchFamily="34" charset="-128"/>
              </a:rPr>
              <a:t>CAPITAL ASSET PRICING MODEL (CAPM)</a:t>
            </a:r>
          </a:p>
        </p:txBody>
      </p:sp>
      <p:sp>
        <p:nvSpPr>
          <p:cNvPr id="17412"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5/40</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762000" y="457200"/>
            <a:ext cx="7924800" cy="9604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PORTOFOLIO PASAR</a:t>
            </a:r>
          </a:p>
        </p:txBody>
      </p:sp>
      <p:sp>
        <p:nvSpPr>
          <p:cNvPr id="18435"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US" sz="2000" smtClean="0"/>
              <a:t>Pada kondisi pasar yang seimbang, semua investor akan memilih portofolio pasar (portofolio optimal yang berada di sepanjang kurva </a:t>
            </a:r>
            <a:r>
              <a:rPr lang="en-US" sz="2000" i="1" smtClean="0"/>
              <a:t>efficient frontier</a:t>
            </a:r>
            <a:r>
              <a:rPr lang="en-US" sz="2000" smtClean="0"/>
              <a:t>).</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1100" smtClean="0"/>
          </a:p>
        </p:txBody>
      </p:sp>
      <p:grpSp>
        <p:nvGrpSpPr>
          <p:cNvPr id="18436" name="Group 2"/>
          <p:cNvGrpSpPr>
            <a:grpSpLocks/>
          </p:cNvGrpSpPr>
          <p:nvPr/>
        </p:nvGrpSpPr>
        <p:grpSpPr bwMode="auto">
          <a:xfrm>
            <a:off x="685800" y="2714625"/>
            <a:ext cx="5497513" cy="3533775"/>
            <a:chOff x="3596" y="7939"/>
            <a:chExt cx="6192" cy="4655"/>
          </a:xfrm>
        </p:grpSpPr>
        <p:sp>
          <p:nvSpPr>
            <p:cNvPr id="18440" name="Text Box 3"/>
            <p:cNvSpPr txBox="1">
              <a:spLocks noChangeArrowheads="1"/>
            </p:cNvSpPr>
            <p:nvPr/>
          </p:nvSpPr>
          <p:spPr bwMode="auto">
            <a:xfrm>
              <a:off x="3596" y="11212"/>
              <a:ext cx="576" cy="432"/>
            </a:xfrm>
            <a:prstGeom prst="rect">
              <a:avLst/>
            </a:prstGeom>
            <a:noFill/>
            <a:ln w="9525">
              <a:noFill/>
              <a:miter lim="800000"/>
              <a:headEnd/>
              <a:tailEnd/>
            </a:ln>
          </p:spPr>
          <p:txBody>
            <a:bodyPr/>
            <a:lstStyle/>
            <a:p>
              <a:pPr>
                <a:spcAft>
                  <a:spcPts val="1000"/>
                </a:spcAft>
              </a:pPr>
              <a:r>
                <a:rPr lang="en-US" altLang="zh-CN" sz="1100" b="1">
                  <a:latin typeface="Book Antiqua" pitchFamily="18" charset="0"/>
                  <a:ea typeface="SimSun" pitchFamily="2" charset="-122"/>
                </a:rPr>
                <a:t>R</a:t>
              </a:r>
              <a:r>
                <a:rPr lang="en-US" altLang="zh-CN" sz="1100" b="1" baseline="-25000">
                  <a:latin typeface="Book Antiqua" pitchFamily="18" charset="0"/>
                  <a:ea typeface="SimSun" pitchFamily="2" charset="-122"/>
                </a:rPr>
                <a:t>F</a:t>
              </a:r>
              <a:endParaRPr lang="en-US" b="1"/>
            </a:p>
          </p:txBody>
        </p:sp>
        <p:sp>
          <p:nvSpPr>
            <p:cNvPr id="18441" name="Text Box 4"/>
            <p:cNvSpPr txBox="1">
              <a:spLocks noChangeArrowheads="1"/>
            </p:cNvSpPr>
            <p:nvPr/>
          </p:nvSpPr>
          <p:spPr bwMode="auto">
            <a:xfrm>
              <a:off x="7704" y="8062"/>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L</a:t>
              </a:r>
              <a:endParaRPr lang="en-US" b="1"/>
            </a:p>
          </p:txBody>
        </p:sp>
        <p:sp>
          <p:nvSpPr>
            <p:cNvPr id="18442" name="Text Box 5"/>
            <p:cNvSpPr txBox="1">
              <a:spLocks noChangeArrowheads="1"/>
            </p:cNvSpPr>
            <p:nvPr/>
          </p:nvSpPr>
          <p:spPr bwMode="auto">
            <a:xfrm>
              <a:off x="8204" y="12162"/>
              <a:ext cx="1584" cy="432"/>
            </a:xfrm>
            <a:prstGeom prst="rect">
              <a:avLst/>
            </a:prstGeom>
            <a:noFill/>
            <a:ln w="9525">
              <a:noFill/>
              <a:miter lim="800000"/>
              <a:headEnd/>
              <a:tailEnd/>
            </a:ln>
          </p:spPr>
          <p:txBody>
            <a:bodyPr/>
            <a:lstStyle/>
            <a:p>
              <a:pPr algn="ctr">
                <a:spcAft>
                  <a:spcPts val="1000"/>
                </a:spcAft>
              </a:pPr>
              <a:r>
                <a:rPr lang="en-US" altLang="zh-CN" sz="1000" b="1">
                  <a:latin typeface="Book Antiqua" pitchFamily="18" charset="0"/>
                  <a:ea typeface="SimSun" pitchFamily="2" charset="-122"/>
                </a:rPr>
                <a:t>Risiko, </a:t>
              </a:r>
              <a:r>
                <a:rPr lang="en-US" altLang="zh-CN" sz="1000" b="1">
                  <a:latin typeface="Book Antiqua" pitchFamily="18" charset="0"/>
                  <a:ea typeface="SimSun" pitchFamily="2" charset="-122"/>
                  <a:sym typeface="Symbol" pitchFamily="18" charset="2"/>
                </a:rPr>
                <a:t></a:t>
              </a:r>
              <a:r>
                <a:rPr lang="en-US" altLang="zh-CN" sz="1000" b="1" baseline="-25000">
                  <a:latin typeface="Book Antiqua" pitchFamily="18" charset="0"/>
                  <a:ea typeface="SimSun" pitchFamily="2" charset="-122"/>
                </a:rPr>
                <a:t>p</a:t>
              </a:r>
              <a:endParaRPr lang="en-US" b="1"/>
            </a:p>
          </p:txBody>
        </p:sp>
        <p:sp>
          <p:nvSpPr>
            <p:cNvPr id="18443" name="Text Box 6"/>
            <p:cNvSpPr txBox="1">
              <a:spLocks noChangeArrowheads="1"/>
            </p:cNvSpPr>
            <p:nvPr/>
          </p:nvSpPr>
          <p:spPr bwMode="auto">
            <a:xfrm>
              <a:off x="6029" y="10965"/>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A</a:t>
              </a:r>
              <a:endParaRPr lang="en-US" b="1"/>
            </a:p>
          </p:txBody>
        </p:sp>
        <p:sp>
          <p:nvSpPr>
            <p:cNvPr id="18444" name="Text Box 7"/>
            <p:cNvSpPr txBox="1">
              <a:spLocks noChangeArrowheads="1"/>
            </p:cNvSpPr>
            <p:nvPr/>
          </p:nvSpPr>
          <p:spPr bwMode="auto">
            <a:xfrm>
              <a:off x="7808" y="8805"/>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E</a:t>
              </a:r>
              <a:endParaRPr lang="en-US" b="1"/>
            </a:p>
          </p:txBody>
        </p:sp>
        <p:sp>
          <p:nvSpPr>
            <p:cNvPr id="18445" name="Text Box 8"/>
            <p:cNvSpPr txBox="1">
              <a:spLocks noChangeArrowheads="1"/>
            </p:cNvSpPr>
            <p:nvPr/>
          </p:nvSpPr>
          <p:spPr bwMode="auto">
            <a:xfrm>
              <a:off x="6800" y="10337"/>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H</a:t>
              </a:r>
              <a:endParaRPr lang="en-US" b="1"/>
            </a:p>
          </p:txBody>
        </p:sp>
        <p:sp>
          <p:nvSpPr>
            <p:cNvPr id="18446" name="Text Box 9"/>
            <p:cNvSpPr txBox="1">
              <a:spLocks noChangeArrowheads="1"/>
            </p:cNvSpPr>
            <p:nvPr/>
          </p:nvSpPr>
          <p:spPr bwMode="auto">
            <a:xfrm>
              <a:off x="7232" y="9525"/>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G</a:t>
              </a:r>
              <a:endParaRPr lang="en-US" b="1"/>
            </a:p>
          </p:txBody>
        </p:sp>
        <p:sp>
          <p:nvSpPr>
            <p:cNvPr id="18447" name="Text Box 10"/>
            <p:cNvSpPr txBox="1">
              <a:spLocks noChangeArrowheads="1"/>
            </p:cNvSpPr>
            <p:nvPr/>
          </p:nvSpPr>
          <p:spPr bwMode="auto">
            <a:xfrm>
              <a:off x="6368" y="8853"/>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M</a:t>
              </a:r>
              <a:endParaRPr lang="en-US" b="1"/>
            </a:p>
          </p:txBody>
        </p:sp>
        <p:sp>
          <p:nvSpPr>
            <p:cNvPr id="18448" name="Text Box 11"/>
            <p:cNvSpPr txBox="1">
              <a:spLocks noChangeArrowheads="1"/>
            </p:cNvSpPr>
            <p:nvPr/>
          </p:nvSpPr>
          <p:spPr bwMode="auto">
            <a:xfrm>
              <a:off x="5953" y="9330"/>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C</a:t>
              </a:r>
              <a:endParaRPr lang="en-US" b="1"/>
            </a:p>
          </p:txBody>
        </p:sp>
        <p:sp>
          <p:nvSpPr>
            <p:cNvPr id="43020" name="Text Box 12"/>
            <p:cNvSpPr txBox="1">
              <a:spLocks noChangeArrowheads="1"/>
            </p:cNvSpPr>
            <p:nvPr/>
          </p:nvSpPr>
          <p:spPr bwMode="auto">
            <a:xfrm>
              <a:off x="3632" y="8372"/>
              <a:ext cx="576" cy="3024"/>
            </a:xfrm>
            <a:prstGeom prst="rect">
              <a:avLst/>
            </a:prstGeom>
            <a:noFill/>
            <a:ln w="9525">
              <a:noFill/>
              <a:miter lim="800000"/>
              <a:headEnd/>
              <a:tailEnd/>
            </a:ln>
          </p:spPr>
          <p:txBody>
            <a:bodyPr vert="vert270"/>
            <a:lstStyle/>
            <a:p>
              <a:pPr algn="r">
                <a:spcAft>
                  <a:spcPts val="1000"/>
                </a:spcAft>
                <a:defRPr/>
              </a:pPr>
              <a:r>
                <a:rPr lang="en-US" altLang="zh-CN" sz="1000" b="1" dirty="0">
                  <a:latin typeface="Book Antiqua" pitchFamily="18" charset="0"/>
                  <a:ea typeface="SimSun" pitchFamily="2" charset="-122"/>
                </a:rPr>
                <a:t>Return yang </a:t>
              </a:r>
              <a:r>
                <a:rPr lang="en-US" altLang="zh-CN" sz="1000" b="1" dirty="0" err="1">
                  <a:latin typeface="Book Antiqua" pitchFamily="18" charset="0"/>
                  <a:ea typeface="SimSun" pitchFamily="2" charset="-122"/>
                </a:rPr>
                <a:t>diharapkan</a:t>
              </a:r>
              <a:r>
                <a:rPr lang="en-US" altLang="zh-CN" sz="1000" b="1" dirty="0">
                  <a:latin typeface="Book Antiqua" pitchFamily="18" charset="0"/>
                  <a:ea typeface="SimSun" pitchFamily="2" charset="-122"/>
                </a:rPr>
                <a:t>, </a:t>
              </a:r>
              <a:r>
                <a:rPr lang="en-US" altLang="zh-CN" sz="1000" b="1" dirty="0" err="1">
                  <a:latin typeface="Book Antiqua" pitchFamily="18" charset="0"/>
                  <a:ea typeface="SimSun" pitchFamily="2" charset="-122"/>
                </a:rPr>
                <a:t>R</a:t>
              </a:r>
              <a:r>
                <a:rPr lang="en-US" altLang="zh-CN" sz="1000" b="1" baseline="-25000" dirty="0" err="1">
                  <a:latin typeface="Book Antiqua" pitchFamily="18" charset="0"/>
                  <a:ea typeface="SimSun" pitchFamily="2" charset="-122"/>
                </a:rPr>
                <a:t>p</a:t>
              </a:r>
              <a:endParaRPr lang="en-US" b="1" dirty="0"/>
            </a:p>
          </p:txBody>
        </p:sp>
        <p:sp>
          <p:nvSpPr>
            <p:cNvPr id="18450" name="Text Box 13"/>
            <p:cNvSpPr txBox="1">
              <a:spLocks noChangeArrowheads="1"/>
            </p:cNvSpPr>
            <p:nvPr/>
          </p:nvSpPr>
          <p:spPr bwMode="auto">
            <a:xfrm>
              <a:off x="5648" y="10100"/>
              <a:ext cx="576" cy="432"/>
            </a:xfrm>
            <a:prstGeom prst="rect">
              <a:avLst/>
            </a:prstGeom>
            <a:noFill/>
            <a:ln w="9525">
              <a:noFill/>
              <a:miter lim="800000"/>
              <a:headEnd/>
              <a:tailEnd/>
            </a:ln>
          </p:spPr>
          <p:txBody>
            <a:bodyPr/>
            <a:lstStyle/>
            <a:p>
              <a:pPr algn="ctr">
                <a:spcAft>
                  <a:spcPts val="1000"/>
                </a:spcAft>
              </a:pPr>
              <a:r>
                <a:rPr lang="en-US" altLang="zh-CN" sz="1100" b="1">
                  <a:latin typeface="Book Antiqua" pitchFamily="18" charset="0"/>
                  <a:ea typeface="SimSun" pitchFamily="2" charset="-122"/>
                </a:rPr>
                <a:t>B</a:t>
              </a:r>
              <a:endParaRPr lang="en-US" b="1"/>
            </a:p>
          </p:txBody>
        </p:sp>
        <p:sp>
          <p:nvSpPr>
            <p:cNvPr id="18451" name="Line 14"/>
            <p:cNvSpPr>
              <a:spLocks noChangeShapeType="1"/>
            </p:cNvSpPr>
            <p:nvPr/>
          </p:nvSpPr>
          <p:spPr bwMode="auto">
            <a:xfrm>
              <a:off x="4205" y="8051"/>
              <a:ext cx="0" cy="3966"/>
            </a:xfrm>
            <a:prstGeom prst="line">
              <a:avLst/>
            </a:prstGeom>
            <a:noFill/>
            <a:ln w="9525">
              <a:solidFill>
                <a:srgbClr val="000000"/>
              </a:solidFill>
              <a:round/>
              <a:headEnd/>
              <a:tailEnd/>
            </a:ln>
          </p:spPr>
          <p:txBody>
            <a:bodyPr/>
            <a:lstStyle/>
            <a:p>
              <a:endParaRPr lang="en-US"/>
            </a:p>
          </p:txBody>
        </p:sp>
        <p:sp>
          <p:nvSpPr>
            <p:cNvPr id="18452" name="Line 15"/>
            <p:cNvSpPr>
              <a:spLocks noChangeShapeType="1"/>
            </p:cNvSpPr>
            <p:nvPr/>
          </p:nvSpPr>
          <p:spPr bwMode="auto">
            <a:xfrm>
              <a:off x="4205" y="12017"/>
              <a:ext cx="5331" cy="0"/>
            </a:xfrm>
            <a:prstGeom prst="line">
              <a:avLst/>
            </a:prstGeom>
            <a:noFill/>
            <a:ln w="9525">
              <a:solidFill>
                <a:srgbClr val="000000"/>
              </a:solidFill>
              <a:round/>
              <a:headEnd/>
              <a:tailEnd/>
            </a:ln>
          </p:spPr>
          <p:txBody>
            <a:bodyPr/>
            <a:lstStyle/>
            <a:p>
              <a:endParaRPr lang="en-US"/>
            </a:p>
          </p:txBody>
        </p:sp>
        <p:sp>
          <p:nvSpPr>
            <p:cNvPr id="18453" name="Freeform 16"/>
            <p:cNvSpPr>
              <a:spLocks/>
            </p:cNvSpPr>
            <p:nvPr/>
          </p:nvSpPr>
          <p:spPr bwMode="auto">
            <a:xfrm>
              <a:off x="6054" y="8890"/>
              <a:ext cx="1942" cy="1313"/>
            </a:xfrm>
            <a:custGeom>
              <a:avLst/>
              <a:gdLst>
                <a:gd name="T0" fmla="*/ 0 w 2308"/>
                <a:gd name="T1" fmla="*/ 455 h 1477"/>
                <a:gd name="T2" fmla="*/ 5 w 2308"/>
                <a:gd name="T3" fmla="*/ 428 h 1477"/>
                <a:gd name="T4" fmla="*/ 29 w 2308"/>
                <a:gd name="T5" fmla="*/ 329 h 1477"/>
                <a:gd name="T6" fmla="*/ 74 w 2308"/>
                <a:gd name="T7" fmla="*/ 228 h 1477"/>
                <a:gd name="T8" fmla="*/ 194 w 2308"/>
                <a:gd name="T9" fmla="*/ 85 h 1477"/>
                <a:gd name="T10" fmla="*/ 411 w 2308"/>
                <a:gd name="T11" fmla="*/ 0 h 1477"/>
                <a:gd name="T12" fmla="*/ 0 60000 65536"/>
                <a:gd name="T13" fmla="*/ 0 60000 65536"/>
                <a:gd name="T14" fmla="*/ 0 60000 65536"/>
                <a:gd name="T15" fmla="*/ 0 60000 65536"/>
                <a:gd name="T16" fmla="*/ 0 60000 65536"/>
                <a:gd name="T17" fmla="*/ 0 60000 65536"/>
                <a:gd name="T18" fmla="*/ 0 w 2308"/>
                <a:gd name="T19" fmla="*/ 0 h 1477"/>
                <a:gd name="T20" fmla="*/ 2308 w 2308"/>
                <a:gd name="T21" fmla="*/ 1477 h 1477"/>
              </a:gdLst>
              <a:ahLst/>
              <a:cxnLst>
                <a:cxn ang="T12">
                  <a:pos x="T0" y="T1"/>
                </a:cxn>
                <a:cxn ang="T13">
                  <a:pos x="T2" y="T3"/>
                </a:cxn>
                <a:cxn ang="T14">
                  <a:pos x="T4" y="T5"/>
                </a:cxn>
                <a:cxn ang="T15">
                  <a:pos x="T6" y="T7"/>
                </a:cxn>
                <a:cxn ang="T16">
                  <a:pos x="T8" y="T9"/>
                </a:cxn>
                <a:cxn ang="T17">
                  <a:pos x="T10" y="T11"/>
                </a:cxn>
              </a:cxnLst>
              <a:rect l="T18" t="T19" r="T20" b="T21"/>
              <a:pathLst>
                <a:path w="2308" h="1477">
                  <a:moveTo>
                    <a:pt x="0" y="1477"/>
                  </a:moveTo>
                  <a:cubicBezTo>
                    <a:pt x="4" y="1462"/>
                    <a:pt x="0" y="1459"/>
                    <a:pt x="26" y="1389"/>
                  </a:cubicBezTo>
                  <a:cubicBezTo>
                    <a:pt x="52" y="1320"/>
                    <a:pt x="91" y="1174"/>
                    <a:pt x="156" y="1066"/>
                  </a:cubicBezTo>
                  <a:cubicBezTo>
                    <a:pt x="221" y="958"/>
                    <a:pt x="262" y="874"/>
                    <a:pt x="416" y="742"/>
                  </a:cubicBezTo>
                  <a:cubicBezTo>
                    <a:pt x="571" y="611"/>
                    <a:pt x="773" y="400"/>
                    <a:pt x="1088" y="276"/>
                  </a:cubicBezTo>
                  <a:cubicBezTo>
                    <a:pt x="1403" y="152"/>
                    <a:pt x="2054" y="57"/>
                    <a:pt x="2308" y="0"/>
                  </a:cubicBezTo>
                </a:path>
              </a:pathLst>
            </a:custGeom>
            <a:solidFill>
              <a:srgbClr val="DDDDDD"/>
            </a:solidFill>
            <a:ln w="28575">
              <a:solidFill>
                <a:srgbClr val="000000"/>
              </a:solidFill>
              <a:round/>
              <a:headEnd/>
              <a:tailEnd/>
            </a:ln>
          </p:spPr>
          <p:txBody>
            <a:bodyPr/>
            <a:lstStyle/>
            <a:p>
              <a:endParaRPr lang="id-ID"/>
            </a:p>
          </p:txBody>
        </p:sp>
        <p:sp>
          <p:nvSpPr>
            <p:cNvPr id="18454" name="Freeform 17"/>
            <p:cNvSpPr>
              <a:spLocks/>
            </p:cNvSpPr>
            <p:nvPr/>
          </p:nvSpPr>
          <p:spPr bwMode="auto">
            <a:xfrm>
              <a:off x="6168" y="10427"/>
              <a:ext cx="740" cy="616"/>
            </a:xfrm>
            <a:custGeom>
              <a:avLst/>
              <a:gdLst>
                <a:gd name="T0" fmla="*/ 0 w 609"/>
                <a:gd name="T1" fmla="*/ 47622 h 380"/>
                <a:gd name="T2" fmla="*/ 1896 w 609"/>
                <a:gd name="T3" fmla="*/ 8729 h 380"/>
                <a:gd name="T4" fmla="*/ 4270 w 609"/>
                <a:gd name="T5" fmla="*/ 0 h 380"/>
                <a:gd name="T6" fmla="*/ 0 60000 65536"/>
                <a:gd name="T7" fmla="*/ 0 60000 65536"/>
                <a:gd name="T8" fmla="*/ 0 60000 65536"/>
                <a:gd name="T9" fmla="*/ 0 w 609"/>
                <a:gd name="T10" fmla="*/ 0 h 380"/>
                <a:gd name="T11" fmla="*/ 609 w 609"/>
                <a:gd name="T12" fmla="*/ 380 h 380"/>
              </a:gdLst>
              <a:ahLst/>
              <a:cxnLst>
                <a:cxn ang="T6">
                  <a:pos x="T0" y="T1"/>
                </a:cxn>
                <a:cxn ang="T7">
                  <a:pos x="T2" y="T3"/>
                </a:cxn>
                <a:cxn ang="T8">
                  <a:pos x="T4" y="T5"/>
                </a:cxn>
              </a:cxnLst>
              <a:rect l="T9" t="T10" r="T11" b="T12"/>
              <a:pathLst>
                <a:path w="609" h="380">
                  <a:moveTo>
                    <a:pt x="0" y="380"/>
                  </a:moveTo>
                  <a:cubicBezTo>
                    <a:pt x="47" y="328"/>
                    <a:pt x="169" y="133"/>
                    <a:pt x="270" y="70"/>
                  </a:cubicBezTo>
                  <a:cubicBezTo>
                    <a:pt x="371" y="7"/>
                    <a:pt x="539" y="15"/>
                    <a:pt x="609" y="0"/>
                  </a:cubicBezTo>
                </a:path>
              </a:pathLst>
            </a:custGeom>
            <a:noFill/>
            <a:ln w="9525">
              <a:solidFill>
                <a:srgbClr val="000000"/>
              </a:solidFill>
              <a:round/>
              <a:headEnd/>
              <a:tailEnd/>
            </a:ln>
          </p:spPr>
          <p:txBody>
            <a:bodyPr/>
            <a:lstStyle/>
            <a:p>
              <a:endParaRPr lang="id-ID"/>
            </a:p>
          </p:txBody>
        </p:sp>
        <p:sp>
          <p:nvSpPr>
            <p:cNvPr id="18455" name="Freeform 18"/>
            <p:cNvSpPr>
              <a:spLocks/>
            </p:cNvSpPr>
            <p:nvPr/>
          </p:nvSpPr>
          <p:spPr bwMode="auto">
            <a:xfrm>
              <a:off x="6909" y="9614"/>
              <a:ext cx="523" cy="797"/>
            </a:xfrm>
            <a:custGeom>
              <a:avLst/>
              <a:gdLst>
                <a:gd name="T0" fmla="*/ 0 w 430"/>
                <a:gd name="T1" fmla="*/ 63488 h 490"/>
                <a:gd name="T2" fmla="*/ 923 w 430"/>
                <a:gd name="T3" fmla="*/ 15538 h 490"/>
                <a:gd name="T4" fmla="*/ 3048 w 430"/>
                <a:gd name="T5" fmla="*/ 0 h 490"/>
                <a:gd name="T6" fmla="*/ 0 60000 65536"/>
                <a:gd name="T7" fmla="*/ 0 60000 65536"/>
                <a:gd name="T8" fmla="*/ 0 60000 65536"/>
                <a:gd name="T9" fmla="*/ 0 w 430"/>
                <a:gd name="T10" fmla="*/ 0 h 490"/>
                <a:gd name="T11" fmla="*/ 430 w 430"/>
                <a:gd name="T12" fmla="*/ 490 h 490"/>
              </a:gdLst>
              <a:ahLst/>
              <a:cxnLst>
                <a:cxn ang="T6">
                  <a:pos x="T0" y="T1"/>
                </a:cxn>
                <a:cxn ang="T7">
                  <a:pos x="T2" y="T3"/>
                </a:cxn>
                <a:cxn ang="T8">
                  <a:pos x="T4" y="T5"/>
                </a:cxn>
              </a:cxnLst>
              <a:rect l="T9" t="T10" r="T11" b="T12"/>
              <a:pathLst>
                <a:path w="430" h="490">
                  <a:moveTo>
                    <a:pt x="0" y="490"/>
                  </a:moveTo>
                  <a:cubicBezTo>
                    <a:pt x="22" y="430"/>
                    <a:pt x="58" y="202"/>
                    <a:pt x="130" y="120"/>
                  </a:cubicBezTo>
                  <a:cubicBezTo>
                    <a:pt x="202" y="38"/>
                    <a:pt x="367" y="25"/>
                    <a:pt x="430" y="0"/>
                  </a:cubicBezTo>
                </a:path>
              </a:pathLst>
            </a:custGeom>
            <a:noFill/>
            <a:ln w="9525">
              <a:solidFill>
                <a:srgbClr val="000000"/>
              </a:solidFill>
              <a:round/>
              <a:headEnd/>
              <a:tailEnd/>
            </a:ln>
          </p:spPr>
          <p:txBody>
            <a:bodyPr/>
            <a:lstStyle/>
            <a:p>
              <a:endParaRPr lang="id-ID"/>
            </a:p>
          </p:txBody>
        </p:sp>
        <p:sp>
          <p:nvSpPr>
            <p:cNvPr id="18456" name="Freeform 19"/>
            <p:cNvSpPr>
              <a:spLocks/>
            </p:cNvSpPr>
            <p:nvPr/>
          </p:nvSpPr>
          <p:spPr bwMode="auto">
            <a:xfrm>
              <a:off x="7408" y="8901"/>
              <a:ext cx="596" cy="697"/>
            </a:xfrm>
            <a:custGeom>
              <a:avLst/>
              <a:gdLst>
                <a:gd name="T0" fmla="*/ 73 w 490"/>
                <a:gd name="T1" fmla="*/ 53867 h 430"/>
                <a:gd name="T2" fmla="*/ 567 w 490"/>
                <a:gd name="T3" fmla="*/ 23773 h 430"/>
                <a:gd name="T4" fmla="*/ 3474 w 490"/>
                <a:gd name="T5" fmla="*/ 0 h 430"/>
                <a:gd name="T6" fmla="*/ 0 60000 65536"/>
                <a:gd name="T7" fmla="*/ 0 60000 65536"/>
                <a:gd name="T8" fmla="*/ 0 60000 65536"/>
                <a:gd name="T9" fmla="*/ 0 w 490"/>
                <a:gd name="T10" fmla="*/ 0 h 430"/>
                <a:gd name="T11" fmla="*/ 490 w 490"/>
                <a:gd name="T12" fmla="*/ 430 h 430"/>
              </a:gdLst>
              <a:ahLst/>
              <a:cxnLst>
                <a:cxn ang="T6">
                  <a:pos x="T0" y="T1"/>
                </a:cxn>
                <a:cxn ang="T7">
                  <a:pos x="T2" y="T3"/>
                </a:cxn>
                <a:cxn ang="T8">
                  <a:pos x="T4" y="T5"/>
                </a:cxn>
              </a:cxnLst>
              <a:rect l="T9" t="T10" r="T11" b="T12"/>
              <a:pathLst>
                <a:path w="490" h="430">
                  <a:moveTo>
                    <a:pt x="10" y="430"/>
                  </a:moveTo>
                  <a:cubicBezTo>
                    <a:pt x="22" y="390"/>
                    <a:pt x="0" y="262"/>
                    <a:pt x="80" y="190"/>
                  </a:cubicBezTo>
                  <a:cubicBezTo>
                    <a:pt x="160" y="118"/>
                    <a:pt x="405" y="40"/>
                    <a:pt x="490" y="0"/>
                  </a:cubicBezTo>
                </a:path>
              </a:pathLst>
            </a:custGeom>
            <a:noFill/>
            <a:ln w="9525">
              <a:solidFill>
                <a:srgbClr val="000000"/>
              </a:solidFill>
              <a:round/>
              <a:headEnd/>
              <a:tailEnd/>
            </a:ln>
          </p:spPr>
          <p:txBody>
            <a:bodyPr/>
            <a:lstStyle/>
            <a:p>
              <a:endParaRPr lang="id-ID"/>
            </a:p>
          </p:txBody>
        </p:sp>
        <p:sp>
          <p:nvSpPr>
            <p:cNvPr id="18457" name="Freeform 20"/>
            <p:cNvSpPr>
              <a:spLocks/>
            </p:cNvSpPr>
            <p:nvPr/>
          </p:nvSpPr>
          <p:spPr bwMode="auto">
            <a:xfrm>
              <a:off x="6042" y="10134"/>
              <a:ext cx="126" cy="909"/>
            </a:xfrm>
            <a:custGeom>
              <a:avLst/>
              <a:gdLst>
                <a:gd name="T0" fmla="*/ 329 w 103"/>
                <a:gd name="T1" fmla="*/ 0 h 560"/>
                <a:gd name="T2" fmla="*/ 98 w 103"/>
                <a:gd name="T3" fmla="*/ 10273 h 560"/>
                <a:gd name="T4" fmla="*/ 1 w 103"/>
                <a:gd name="T5" fmla="*/ 25887 h 560"/>
                <a:gd name="T6" fmla="*/ 53 w 103"/>
                <a:gd name="T7" fmla="*/ 40772 h 560"/>
                <a:gd name="T8" fmla="*/ 139 w 103"/>
                <a:gd name="T9" fmla="*/ 46465 h 560"/>
                <a:gd name="T10" fmla="*/ 771 w 103"/>
                <a:gd name="T11" fmla="*/ 71137 h 560"/>
                <a:gd name="T12" fmla="*/ 0 60000 65536"/>
                <a:gd name="T13" fmla="*/ 0 60000 65536"/>
                <a:gd name="T14" fmla="*/ 0 60000 65536"/>
                <a:gd name="T15" fmla="*/ 0 60000 65536"/>
                <a:gd name="T16" fmla="*/ 0 60000 65536"/>
                <a:gd name="T17" fmla="*/ 0 60000 65536"/>
                <a:gd name="T18" fmla="*/ 0 w 103"/>
                <a:gd name="T19" fmla="*/ 0 h 560"/>
                <a:gd name="T20" fmla="*/ 103 w 103"/>
                <a:gd name="T21" fmla="*/ 560 h 560"/>
              </a:gdLst>
              <a:ahLst/>
              <a:cxnLst>
                <a:cxn ang="T12">
                  <a:pos x="T0" y="T1"/>
                </a:cxn>
                <a:cxn ang="T13">
                  <a:pos x="T2" y="T3"/>
                </a:cxn>
                <a:cxn ang="T14">
                  <a:pos x="T4" y="T5"/>
                </a:cxn>
                <a:cxn ang="T15">
                  <a:pos x="T6" y="T7"/>
                </a:cxn>
                <a:cxn ang="T16">
                  <a:pos x="T8" y="T9"/>
                </a:cxn>
                <a:cxn ang="T17">
                  <a:pos x="T10" y="T11"/>
                </a:cxn>
              </a:cxnLst>
              <a:rect l="T18" t="T19" r="T20" b="T21"/>
              <a:pathLst>
                <a:path w="103" h="560">
                  <a:moveTo>
                    <a:pt x="43" y="0"/>
                  </a:moveTo>
                  <a:cubicBezTo>
                    <a:pt x="38" y="13"/>
                    <a:pt x="20" y="47"/>
                    <a:pt x="13" y="81"/>
                  </a:cubicBezTo>
                  <a:cubicBezTo>
                    <a:pt x="6" y="115"/>
                    <a:pt x="2" y="164"/>
                    <a:pt x="1" y="204"/>
                  </a:cubicBezTo>
                  <a:cubicBezTo>
                    <a:pt x="0" y="244"/>
                    <a:pt x="4" y="294"/>
                    <a:pt x="7" y="321"/>
                  </a:cubicBezTo>
                  <a:cubicBezTo>
                    <a:pt x="10" y="348"/>
                    <a:pt x="3" y="326"/>
                    <a:pt x="19" y="366"/>
                  </a:cubicBezTo>
                  <a:cubicBezTo>
                    <a:pt x="35" y="406"/>
                    <a:pt x="85" y="520"/>
                    <a:pt x="103" y="560"/>
                  </a:cubicBezTo>
                </a:path>
              </a:pathLst>
            </a:custGeom>
            <a:solidFill>
              <a:srgbClr val="DDDDDD"/>
            </a:solidFill>
            <a:ln w="12700">
              <a:solidFill>
                <a:srgbClr val="000000"/>
              </a:solidFill>
              <a:round/>
              <a:headEnd/>
              <a:tailEnd/>
            </a:ln>
          </p:spPr>
          <p:txBody>
            <a:bodyPr/>
            <a:lstStyle/>
            <a:p>
              <a:endParaRPr lang="id-ID"/>
            </a:p>
          </p:txBody>
        </p:sp>
        <p:sp>
          <p:nvSpPr>
            <p:cNvPr id="18458" name="Freeform 21"/>
            <p:cNvSpPr>
              <a:spLocks/>
            </p:cNvSpPr>
            <p:nvPr/>
          </p:nvSpPr>
          <p:spPr bwMode="auto">
            <a:xfrm>
              <a:off x="6095" y="8949"/>
              <a:ext cx="1669" cy="2060"/>
            </a:xfrm>
            <a:custGeom>
              <a:avLst/>
              <a:gdLst>
                <a:gd name="T0" fmla="*/ 0 w 1373"/>
                <a:gd name="T1" fmla="*/ 100352 h 1269"/>
                <a:gd name="T2" fmla="*/ 73 w 1373"/>
                <a:gd name="T3" fmla="*/ 134744 h 1269"/>
                <a:gd name="T4" fmla="*/ 286 w 1373"/>
                <a:gd name="T5" fmla="*/ 147434 h 1269"/>
                <a:gd name="T6" fmla="*/ 349 w 1373"/>
                <a:gd name="T7" fmla="*/ 151222 h 1269"/>
                <a:gd name="T8" fmla="*/ 423 w 1373"/>
                <a:gd name="T9" fmla="*/ 160087 h 1269"/>
                <a:gd name="T10" fmla="*/ 626 w 1373"/>
                <a:gd name="T11" fmla="*/ 158833 h 1269"/>
                <a:gd name="T12" fmla="*/ 777 w 1373"/>
                <a:gd name="T13" fmla="*/ 154976 h 1269"/>
                <a:gd name="T14" fmla="*/ 1199 w 1373"/>
                <a:gd name="T15" fmla="*/ 148690 h 1269"/>
                <a:gd name="T16" fmla="*/ 1619 w 1373"/>
                <a:gd name="T17" fmla="*/ 132142 h 1269"/>
                <a:gd name="T18" fmla="*/ 2256 w 1373"/>
                <a:gd name="T19" fmla="*/ 127058 h 1269"/>
                <a:gd name="T20" fmla="*/ 2817 w 1373"/>
                <a:gd name="T21" fmla="*/ 120697 h 1269"/>
                <a:gd name="T22" fmla="*/ 3731 w 1373"/>
                <a:gd name="T23" fmla="*/ 110527 h 1269"/>
                <a:gd name="T24" fmla="*/ 4579 w 1373"/>
                <a:gd name="T25" fmla="*/ 100352 h 1269"/>
                <a:gd name="T26" fmla="*/ 5566 w 1373"/>
                <a:gd name="T27" fmla="*/ 68670 h 1269"/>
                <a:gd name="T28" fmla="*/ 5988 w 1373"/>
                <a:gd name="T29" fmla="*/ 57152 h 1269"/>
                <a:gd name="T30" fmla="*/ 7047 w 1373"/>
                <a:gd name="T31" fmla="*/ 44471 h 1269"/>
                <a:gd name="T32" fmla="*/ 7256 w 1373"/>
                <a:gd name="T33" fmla="*/ 40640 h 1269"/>
                <a:gd name="T34" fmla="*/ 7472 w 1373"/>
                <a:gd name="T35" fmla="*/ 39401 h 1269"/>
                <a:gd name="T36" fmla="*/ 7889 w 1373"/>
                <a:gd name="T37" fmla="*/ 34268 h 1269"/>
                <a:gd name="T38" fmla="*/ 8245 w 1373"/>
                <a:gd name="T39" fmla="*/ 17727 h 1269"/>
                <a:gd name="T40" fmla="*/ 8875 w 1373"/>
                <a:gd name="T41" fmla="*/ 11441 h 1269"/>
                <a:gd name="T42" fmla="*/ 9513 w 1373"/>
                <a:gd name="T43" fmla="*/ 5104 h 1269"/>
                <a:gd name="T44" fmla="*/ 9649 w 1373"/>
                <a:gd name="T45" fmla="*/ 1243 h 1269"/>
                <a:gd name="T46" fmla="*/ 9426 w 1373"/>
                <a:gd name="T47" fmla="*/ 1627 h 1269"/>
                <a:gd name="T48" fmla="*/ 8690 w 1373"/>
                <a:gd name="T49" fmla="*/ 3529 h 1269"/>
                <a:gd name="T50" fmla="*/ 8245 w 1373"/>
                <a:gd name="T51" fmla="*/ 5104 h 12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73"/>
                <a:gd name="T79" fmla="*/ 0 h 1269"/>
                <a:gd name="T80" fmla="*/ 1373 w 1373"/>
                <a:gd name="T81" fmla="*/ 1269 h 12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73" h="1269">
                  <a:moveTo>
                    <a:pt x="0" y="790"/>
                  </a:moveTo>
                  <a:cubicBezTo>
                    <a:pt x="3" y="880"/>
                    <a:pt x="4" y="970"/>
                    <a:pt x="10" y="1060"/>
                  </a:cubicBezTo>
                  <a:cubicBezTo>
                    <a:pt x="11" y="1079"/>
                    <a:pt x="37" y="1151"/>
                    <a:pt x="40" y="1160"/>
                  </a:cubicBezTo>
                  <a:cubicBezTo>
                    <a:pt x="43" y="1170"/>
                    <a:pt x="50" y="1190"/>
                    <a:pt x="50" y="1190"/>
                  </a:cubicBezTo>
                  <a:cubicBezTo>
                    <a:pt x="53" y="1213"/>
                    <a:pt x="47" y="1240"/>
                    <a:pt x="60" y="1260"/>
                  </a:cubicBezTo>
                  <a:cubicBezTo>
                    <a:pt x="66" y="1269"/>
                    <a:pt x="82" y="1257"/>
                    <a:pt x="90" y="1250"/>
                  </a:cubicBezTo>
                  <a:cubicBezTo>
                    <a:pt x="99" y="1242"/>
                    <a:pt x="102" y="1229"/>
                    <a:pt x="110" y="1220"/>
                  </a:cubicBezTo>
                  <a:cubicBezTo>
                    <a:pt x="134" y="1191"/>
                    <a:pt x="141" y="1190"/>
                    <a:pt x="170" y="1170"/>
                  </a:cubicBezTo>
                  <a:cubicBezTo>
                    <a:pt x="189" y="1132"/>
                    <a:pt x="195" y="1068"/>
                    <a:pt x="230" y="1040"/>
                  </a:cubicBezTo>
                  <a:cubicBezTo>
                    <a:pt x="239" y="1033"/>
                    <a:pt x="306" y="1005"/>
                    <a:pt x="320" y="1000"/>
                  </a:cubicBezTo>
                  <a:cubicBezTo>
                    <a:pt x="368" y="928"/>
                    <a:pt x="300" y="1017"/>
                    <a:pt x="400" y="950"/>
                  </a:cubicBezTo>
                  <a:cubicBezTo>
                    <a:pt x="427" y="932"/>
                    <a:pt x="507" y="878"/>
                    <a:pt x="530" y="870"/>
                  </a:cubicBezTo>
                  <a:cubicBezTo>
                    <a:pt x="575" y="855"/>
                    <a:pt x="620" y="829"/>
                    <a:pt x="650" y="790"/>
                  </a:cubicBezTo>
                  <a:cubicBezTo>
                    <a:pt x="710" y="712"/>
                    <a:pt x="736" y="621"/>
                    <a:pt x="790" y="540"/>
                  </a:cubicBezTo>
                  <a:cubicBezTo>
                    <a:pt x="805" y="518"/>
                    <a:pt x="828" y="465"/>
                    <a:pt x="850" y="450"/>
                  </a:cubicBezTo>
                  <a:cubicBezTo>
                    <a:pt x="900" y="417"/>
                    <a:pt x="950" y="383"/>
                    <a:pt x="1000" y="350"/>
                  </a:cubicBezTo>
                  <a:cubicBezTo>
                    <a:pt x="1012" y="342"/>
                    <a:pt x="1018" y="328"/>
                    <a:pt x="1030" y="320"/>
                  </a:cubicBezTo>
                  <a:cubicBezTo>
                    <a:pt x="1039" y="314"/>
                    <a:pt x="1051" y="315"/>
                    <a:pt x="1060" y="310"/>
                  </a:cubicBezTo>
                  <a:cubicBezTo>
                    <a:pt x="1081" y="298"/>
                    <a:pt x="1120" y="270"/>
                    <a:pt x="1120" y="270"/>
                  </a:cubicBezTo>
                  <a:cubicBezTo>
                    <a:pt x="1133" y="231"/>
                    <a:pt x="1137" y="169"/>
                    <a:pt x="1170" y="140"/>
                  </a:cubicBezTo>
                  <a:cubicBezTo>
                    <a:pt x="1278" y="46"/>
                    <a:pt x="1190" y="129"/>
                    <a:pt x="1260" y="90"/>
                  </a:cubicBezTo>
                  <a:cubicBezTo>
                    <a:pt x="1363" y="33"/>
                    <a:pt x="1282" y="63"/>
                    <a:pt x="1350" y="40"/>
                  </a:cubicBezTo>
                  <a:cubicBezTo>
                    <a:pt x="1357" y="30"/>
                    <a:pt x="1373" y="22"/>
                    <a:pt x="1370" y="10"/>
                  </a:cubicBezTo>
                  <a:cubicBezTo>
                    <a:pt x="1367" y="0"/>
                    <a:pt x="1349" y="13"/>
                    <a:pt x="1338" y="13"/>
                  </a:cubicBezTo>
                  <a:cubicBezTo>
                    <a:pt x="1298" y="13"/>
                    <a:pt x="1273" y="25"/>
                    <a:pt x="1233" y="28"/>
                  </a:cubicBezTo>
                  <a:cubicBezTo>
                    <a:pt x="1196" y="40"/>
                    <a:pt x="1181" y="35"/>
                    <a:pt x="1170" y="40"/>
                  </a:cubicBezTo>
                </a:path>
              </a:pathLst>
            </a:custGeom>
            <a:solidFill>
              <a:srgbClr val="DDDDDD"/>
            </a:solidFill>
            <a:ln w="9525">
              <a:noFill/>
              <a:round/>
              <a:headEnd/>
              <a:tailEnd/>
            </a:ln>
          </p:spPr>
          <p:txBody>
            <a:bodyPr/>
            <a:lstStyle/>
            <a:p>
              <a:endParaRPr lang="id-ID"/>
            </a:p>
          </p:txBody>
        </p:sp>
        <p:sp>
          <p:nvSpPr>
            <p:cNvPr id="18459" name="Freeform 22"/>
            <p:cNvSpPr>
              <a:spLocks/>
            </p:cNvSpPr>
            <p:nvPr/>
          </p:nvSpPr>
          <p:spPr bwMode="auto">
            <a:xfrm>
              <a:off x="6067" y="10053"/>
              <a:ext cx="255" cy="227"/>
            </a:xfrm>
            <a:custGeom>
              <a:avLst/>
              <a:gdLst>
                <a:gd name="T0" fmla="*/ 369 w 210"/>
                <a:gd name="T1" fmla="*/ 5017 h 140"/>
                <a:gd name="T2" fmla="*/ 1134 w 210"/>
                <a:gd name="T3" fmla="*/ 0 h 140"/>
                <a:gd name="T4" fmla="*/ 1343 w 210"/>
                <a:gd name="T5" fmla="*/ 1232 h 140"/>
                <a:gd name="T6" fmla="*/ 854 w 210"/>
                <a:gd name="T7" fmla="*/ 8834 h 140"/>
                <a:gd name="T8" fmla="*/ 648 w 210"/>
                <a:gd name="T9" fmla="*/ 12553 h 140"/>
                <a:gd name="T10" fmla="*/ 234 w 210"/>
                <a:gd name="T11" fmla="*/ 17596 h 140"/>
                <a:gd name="T12" fmla="*/ 23 w 210"/>
                <a:gd name="T13" fmla="*/ 16352 h 140"/>
                <a:gd name="T14" fmla="*/ 160 w 210"/>
                <a:gd name="T15" fmla="*/ 12553 h 140"/>
                <a:gd name="T16" fmla="*/ 369 w 210"/>
                <a:gd name="T17" fmla="*/ 5017 h 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0"/>
                <a:gd name="T28" fmla="*/ 0 h 140"/>
                <a:gd name="T29" fmla="*/ 210 w 210"/>
                <a:gd name="T30" fmla="*/ 140 h 1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0" h="140">
                  <a:moveTo>
                    <a:pt x="53" y="40"/>
                  </a:moveTo>
                  <a:cubicBezTo>
                    <a:pt x="94" y="26"/>
                    <a:pt x="118" y="9"/>
                    <a:pt x="163" y="0"/>
                  </a:cubicBezTo>
                  <a:cubicBezTo>
                    <a:pt x="173" y="3"/>
                    <a:pt x="188" y="1"/>
                    <a:pt x="193" y="10"/>
                  </a:cubicBezTo>
                  <a:cubicBezTo>
                    <a:pt x="210" y="44"/>
                    <a:pt x="140" y="64"/>
                    <a:pt x="123" y="70"/>
                  </a:cubicBezTo>
                  <a:cubicBezTo>
                    <a:pt x="113" y="80"/>
                    <a:pt x="104" y="91"/>
                    <a:pt x="93" y="100"/>
                  </a:cubicBezTo>
                  <a:cubicBezTo>
                    <a:pt x="74" y="115"/>
                    <a:pt x="33" y="140"/>
                    <a:pt x="33" y="140"/>
                  </a:cubicBezTo>
                  <a:cubicBezTo>
                    <a:pt x="23" y="137"/>
                    <a:pt x="6" y="140"/>
                    <a:pt x="3" y="130"/>
                  </a:cubicBezTo>
                  <a:cubicBezTo>
                    <a:pt x="0" y="118"/>
                    <a:pt x="17" y="111"/>
                    <a:pt x="23" y="100"/>
                  </a:cubicBezTo>
                  <a:cubicBezTo>
                    <a:pt x="34" y="80"/>
                    <a:pt x="43" y="60"/>
                    <a:pt x="53" y="40"/>
                  </a:cubicBezTo>
                  <a:close/>
                </a:path>
              </a:pathLst>
            </a:custGeom>
            <a:solidFill>
              <a:srgbClr val="DDDDDD"/>
            </a:solidFill>
            <a:ln w="9525">
              <a:noFill/>
              <a:round/>
              <a:headEnd/>
              <a:tailEnd/>
            </a:ln>
          </p:spPr>
          <p:txBody>
            <a:bodyPr/>
            <a:lstStyle/>
            <a:p>
              <a:endParaRPr lang="id-ID"/>
            </a:p>
          </p:txBody>
        </p:sp>
        <p:sp>
          <p:nvSpPr>
            <p:cNvPr id="18460" name="Freeform 23"/>
            <p:cNvSpPr>
              <a:spLocks/>
            </p:cNvSpPr>
            <p:nvPr/>
          </p:nvSpPr>
          <p:spPr bwMode="auto">
            <a:xfrm>
              <a:off x="6111" y="9323"/>
              <a:ext cx="1366" cy="1639"/>
            </a:xfrm>
            <a:custGeom>
              <a:avLst/>
              <a:gdLst>
                <a:gd name="T0" fmla="*/ 7629 w 1123"/>
                <a:gd name="T1" fmla="*/ 0 h 1010"/>
                <a:gd name="T2" fmla="*/ 6846 w 1123"/>
                <a:gd name="T3" fmla="*/ 26594 h 1010"/>
                <a:gd name="T4" fmla="*/ 5930 w 1123"/>
                <a:gd name="T5" fmla="*/ 35453 h 1010"/>
                <a:gd name="T6" fmla="*/ 5715 w 1123"/>
                <a:gd name="T7" fmla="*/ 37981 h 1010"/>
                <a:gd name="T8" fmla="*/ 5930 w 1123"/>
                <a:gd name="T9" fmla="*/ 35453 h 1010"/>
                <a:gd name="T10" fmla="*/ 5715 w 1123"/>
                <a:gd name="T11" fmla="*/ 37981 h 1010"/>
                <a:gd name="T12" fmla="*/ 5288 w 1123"/>
                <a:gd name="T13" fmla="*/ 49405 h 1010"/>
                <a:gd name="T14" fmla="*/ 4859 w 1123"/>
                <a:gd name="T15" fmla="*/ 68392 h 1010"/>
                <a:gd name="T16" fmla="*/ 4789 w 1123"/>
                <a:gd name="T17" fmla="*/ 73435 h 1010"/>
                <a:gd name="T18" fmla="*/ 3875 w 1123"/>
                <a:gd name="T19" fmla="*/ 87420 h 1010"/>
                <a:gd name="T20" fmla="*/ 2168 w 1123"/>
                <a:gd name="T21" fmla="*/ 96219 h 1010"/>
                <a:gd name="T22" fmla="*/ 1962 w 1123"/>
                <a:gd name="T23" fmla="*/ 98783 h 1010"/>
                <a:gd name="T24" fmla="*/ 1530 w 1123"/>
                <a:gd name="T25" fmla="*/ 101302 h 1010"/>
                <a:gd name="T26" fmla="*/ 1181 w 1123"/>
                <a:gd name="T27" fmla="*/ 107642 h 1010"/>
                <a:gd name="T28" fmla="*/ 822 w 1123"/>
                <a:gd name="T29" fmla="*/ 113915 h 1010"/>
                <a:gd name="T30" fmla="*/ 327 w 1123"/>
                <a:gd name="T31" fmla="*/ 124090 h 1010"/>
                <a:gd name="T32" fmla="*/ 240 w 1123"/>
                <a:gd name="T33" fmla="*/ 127535 h 1010"/>
                <a:gd name="T34" fmla="*/ 197 w 1123"/>
                <a:gd name="T35" fmla="*/ 127097 h 1010"/>
                <a:gd name="T36" fmla="*/ 109 w 1123"/>
                <a:gd name="T37" fmla="*/ 112680 h 1010"/>
                <a:gd name="T38" fmla="*/ 1317 w 1123"/>
                <a:gd name="T39" fmla="*/ 102545 h 1010"/>
                <a:gd name="T40" fmla="*/ 1962 w 1123"/>
                <a:gd name="T41" fmla="*/ 93746 h 1010"/>
                <a:gd name="T42" fmla="*/ 2528 w 1123"/>
                <a:gd name="T43" fmla="*/ 87420 h 1010"/>
                <a:gd name="T44" fmla="*/ 2947 w 1123"/>
                <a:gd name="T45" fmla="*/ 82322 h 1010"/>
                <a:gd name="T46" fmla="*/ 3517 w 1123"/>
                <a:gd name="T47" fmla="*/ 72189 h 1010"/>
                <a:gd name="T48" fmla="*/ 3937 w 1123"/>
                <a:gd name="T49" fmla="*/ 64632 h 1010"/>
                <a:gd name="T50" fmla="*/ 4368 w 1123"/>
                <a:gd name="T51" fmla="*/ 59528 h 1010"/>
                <a:gd name="T52" fmla="*/ 4655 w 1123"/>
                <a:gd name="T53" fmla="*/ 51878 h 1010"/>
                <a:gd name="T54" fmla="*/ 5075 w 1123"/>
                <a:gd name="T55" fmla="*/ 46859 h 1010"/>
                <a:gd name="T56" fmla="*/ 5573 w 1123"/>
                <a:gd name="T57" fmla="*/ 36738 h 1010"/>
                <a:gd name="T58" fmla="*/ 5715 w 1123"/>
                <a:gd name="T59" fmla="*/ 32960 h 1010"/>
                <a:gd name="T60" fmla="*/ 5930 w 1123"/>
                <a:gd name="T61" fmla="*/ 30356 h 1010"/>
                <a:gd name="T62" fmla="*/ 6215 w 1123"/>
                <a:gd name="T63" fmla="*/ 22787 h 1010"/>
                <a:gd name="T64" fmla="*/ 6644 w 1123"/>
                <a:gd name="T65" fmla="*/ 17691 h 1010"/>
                <a:gd name="T66" fmla="*/ 7413 w 1123"/>
                <a:gd name="T67" fmla="*/ 6313 h 1010"/>
                <a:gd name="T68" fmla="*/ 7629 w 1123"/>
                <a:gd name="T69" fmla="*/ 0 h 10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23"/>
                <a:gd name="T106" fmla="*/ 0 h 1010"/>
                <a:gd name="T107" fmla="*/ 1123 w 1123"/>
                <a:gd name="T108" fmla="*/ 1010 h 10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23" h="1010">
                  <a:moveTo>
                    <a:pt x="1076" y="0"/>
                  </a:moveTo>
                  <a:cubicBezTo>
                    <a:pt x="1053" y="230"/>
                    <a:pt x="1123" y="193"/>
                    <a:pt x="966" y="210"/>
                  </a:cubicBezTo>
                  <a:cubicBezTo>
                    <a:pt x="916" y="227"/>
                    <a:pt x="880" y="251"/>
                    <a:pt x="836" y="280"/>
                  </a:cubicBezTo>
                  <a:lnTo>
                    <a:pt x="806" y="300"/>
                  </a:lnTo>
                  <a:cubicBezTo>
                    <a:pt x="806" y="300"/>
                    <a:pt x="836" y="280"/>
                    <a:pt x="836" y="280"/>
                  </a:cubicBezTo>
                  <a:cubicBezTo>
                    <a:pt x="836" y="280"/>
                    <a:pt x="816" y="293"/>
                    <a:pt x="806" y="300"/>
                  </a:cubicBezTo>
                  <a:cubicBezTo>
                    <a:pt x="786" y="330"/>
                    <a:pt x="757" y="356"/>
                    <a:pt x="746" y="390"/>
                  </a:cubicBezTo>
                  <a:cubicBezTo>
                    <a:pt x="728" y="443"/>
                    <a:pt x="717" y="494"/>
                    <a:pt x="686" y="540"/>
                  </a:cubicBezTo>
                  <a:cubicBezTo>
                    <a:pt x="683" y="553"/>
                    <a:pt x="678" y="566"/>
                    <a:pt x="676" y="580"/>
                  </a:cubicBezTo>
                  <a:cubicBezTo>
                    <a:pt x="656" y="720"/>
                    <a:pt x="707" y="677"/>
                    <a:pt x="546" y="690"/>
                  </a:cubicBezTo>
                  <a:cubicBezTo>
                    <a:pt x="432" y="713"/>
                    <a:pt x="402" y="696"/>
                    <a:pt x="306" y="760"/>
                  </a:cubicBezTo>
                  <a:cubicBezTo>
                    <a:pt x="296" y="767"/>
                    <a:pt x="286" y="773"/>
                    <a:pt x="276" y="780"/>
                  </a:cubicBezTo>
                  <a:cubicBezTo>
                    <a:pt x="258" y="792"/>
                    <a:pt x="216" y="800"/>
                    <a:pt x="216" y="800"/>
                  </a:cubicBezTo>
                  <a:cubicBezTo>
                    <a:pt x="163" y="880"/>
                    <a:pt x="233" y="783"/>
                    <a:pt x="166" y="850"/>
                  </a:cubicBezTo>
                  <a:cubicBezTo>
                    <a:pt x="99" y="917"/>
                    <a:pt x="196" y="847"/>
                    <a:pt x="116" y="900"/>
                  </a:cubicBezTo>
                  <a:cubicBezTo>
                    <a:pt x="95" y="932"/>
                    <a:pt x="62" y="945"/>
                    <a:pt x="46" y="980"/>
                  </a:cubicBezTo>
                  <a:cubicBezTo>
                    <a:pt x="37" y="999"/>
                    <a:pt x="34" y="1007"/>
                    <a:pt x="34" y="1007"/>
                  </a:cubicBezTo>
                  <a:cubicBezTo>
                    <a:pt x="27" y="997"/>
                    <a:pt x="37" y="1010"/>
                    <a:pt x="28" y="1004"/>
                  </a:cubicBezTo>
                  <a:cubicBezTo>
                    <a:pt x="25" y="964"/>
                    <a:pt x="0" y="927"/>
                    <a:pt x="16" y="890"/>
                  </a:cubicBezTo>
                  <a:cubicBezTo>
                    <a:pt x="41" y="832"/>
                    <a:pt x="143" y="834"/>
                    <a:pt x="186" y="810"/>
                  </a:cubicBezTo>
                  <a:cubicBezTo>
                    <a:pt x="269" y="764"/>
                    <a:pt x="222" y="786"/>
                    <a:pt x="276" y="740"/>
                  </a:cubicBezTo>
                  <a:cubicBezTo>
                    <a:pt x="330" y="694"/>
                    <a:pt x="299" y="724"/>
                    <a:pt x="356" y="690"/>
                  </a:cubicBezTo>
                  <a:cubicBezTo>
                    <a:pt x="377" y="678"/>
                    <a:pt x="416" y="650"/>
                    <a:pt x="416" y="650"/>
                  </a:cubicBezTo>
                  <a:cubicBezTo>
                    <a:pt x="440" y="614"/>
                    <a:pt x="465" y="597"/>
                    <a:pt x="496" y="570"/>
                  </a:cubicBezTo>
                  <a:cubicBezTo>
                    <a:pt x="517" y="551"/>
                    <a:pt x="532" y="526"/>
                    <a:pt x="556" y="510"/>
                  </a:cubicBezTo>
                  <a:cubicBezTo>
                    <a:pt x="576" y="497"/>
                    <a:pt x="616" y="470"/>
                    <a:pt x="616" y="470"/>
                  </a:cubicBezTo>
                  <a:cubicBezTo>
                    <a:pt x="629" y="450"/>
                    <a:pt x="643" y="430"/>
                    <a:pt x="656" y="410"/>
                  </a:cubicBezTo>
                  <a:cubicBezTo>
                    <a:pt x="669" y="390"/>
                    <a:pt x="716" y="370"/>
                    <a:pt x="716" y="370"/>
                  </a:cubicBezTo>
                  <a:cubicBezTo>
                    <a:pt x="763" y="300"/>
                    <a:pt x="736" y="323"/>
                    <a:pt x="786" y="290"/>
                  </a:cubicBezTo>
                  <a:cubicBezTo>
                    <a:pt x="793" y="280"/>
                    <a:pt x="798" y="268"/>
                    <a:pt x="806" y="260"/>
                  </a:cubicBezTo>
                  <a:cubicBezTo>
                    <a:pt x="814" y="252"/>
                    <a:pt x="828" y="249"/>
                    <a:pt x="836" y="240"/>
                  </a:cubicBezTo>
                  <a:cubicBezTo>
                    <a:pt x="852" y="222"/>
                    <a:pt x="863" y="200"/>
                    <a:pt x="876" y="180"/>
                  </a:cubicBezTo>
                  <a:cubicBezTo>
                    <a:pt x="889" y="160"/>
                    <a:pt x="936" y="140"/>
                    <a:pt x="936" y="140"/>
                  </a:cubicBezTo>
                  <a:cubicBezTo>
                    <a:pt x="964" y="98"/>
                    <a:pt x="1004" y="78"/>
                    <a:pt x="1046" y="50"/>
                  </a:cubicBezTo>
                  <a:cubicBezTo>
                    <a:pt x="1062" y="39"/>
                    <a:pt x="1066" y="17"/>
                    <a:pt x="1076" y="0"/>
                  </a:cubicBezTo>
                  <a:close/>
                </a:path>
              </a:pathLst>
            </a:custGeom>
            <a:solidFill>
              <a:srgbClr val="DDDDDD"/>
            </a:solidFill>
            <a:ln w="9525">
              <a:noFill/>
              <a:round/>
              <a:headEnd/>
              <a:tailEnd/>
            </a:ln>
          </p:spPr>
          <p:txBody>
            <a:bodyPr/>
            <a:lstStyle/>
            <a:p>
              <a:endParaRPr lang="id-ID"/>
            </a:p>
          </p:txBody>
        </p:sp>
        <p:sp>
          <p:nvSpPr>
            <p:cNvPr id="18461" name="Freeform 24"/>
            <p:cNvSpPr>
              <a:spLocks/>
            </p:cNvSpPr>
            <p:nvPr/>
          </p:nvSpPr>
          <p:spPr bwMode="auto">
            <a:xfrm>
              <a:off x="7061" y="9622"/>
              <a:ext cx="112" cy="167"/>
            </a:xfrm>
            <a:custGeom>
              <a:avLst/>
              <a:gdLst>
                <a:gd name="T0" fmla="*/ 404 w 92"/>
                <a:gd name="T1" fmla="*/ 2423 h 102"/>
                <a:gd name="T2" fmla="*/ 625 w 92"/>
                <a:gd name="T3" fmla="*/ 1295 h 102"/>
                <a:gd name="T4" fmla="*/ 558 w 92"/>
                <a:gd name="T5" fmla="*/ 5834 h 102"/>
                <a:gd name="T6" fmla="*/ 342 w 92"/>
                <a:gd name="T7" fmla="*/ 9953 h 102"/>
                <a:gd name="T8" fmla="*/ 259 w 92"/>
                <a:gd name="T9" fmla="*/ 12460 h 102"/>
                <a:gd name="T10" fmla="*/ 131 w 92"/>
                <a:gd name="T11" fmla="*/ 14092 h 102"/>
                <a:gd name="T12" fmla="*/ 61 w 92"/>
                <a:gd name="T13" fmla="*/ 8738 h 102"/>
                <a:gd name="T14" fmla="*/ 194 w 92"/>
                <a:gd name="T15" fmla="*/ 7127 h 102"/>
                <a:gd name="T16" fmla="*/ 404 w 92"/>
                <a:gd name="T17" fmla="*/ 2423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102"/>
                <a:gd name="T29" fmla="*/ 92 w 92"/>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102">
                  <a:moveTo>
                    <a:pt x="57" y="18"/>
                  </a:moveTo>
                  <a:cubicBezTo>
                    <a:pt x="70" y="8"/>
                    <a:pt x="73" y="0"/>
                    <a:pt x="87" y="9"/>
                  </a:cubicBezTo>
                  <a:cubicBezTo>
                    <a:pt x="92" y="24"/>
                    <a:pt x="91" y="33"/>
                    <a:pt x="78" y="42"/>
                  </a:cubicBezTo>
                  <a:cubicBezTo>
                    <a:pt x="71" y="53"/>
                    <a:pt x="59" y="65"/>
                    <a:pt x="48" y="72"/>
                  </a:cubicBezTo>
                  <a:cubicBezTo>
                    <a:pt x="44" y="78"/>
                    <a:pt x="40" y="84"/>
                    <a:pt x="36" y="90"/>
                  </a:cubicBezTo>
                  <a:cubicBezTo>
                    <a:pt x="32" y="96"/>
                    <a:pt x="18" y="102"/>
                    <a:pt x="18" y="102"/>
                  </a:cubicBezTo>
                  <a:cubicBezTo>
                    <a:pt x="2" y="97"/>
                    <a:pt x="0" y="80"/>
                    <a:pt x="9" y="63"/>
                  </a:cubicBezTo>
                  <a:cubicBezTo>
                    <a:pt x="12" y="57"/>
                    <a:pt x="27" y="51"/>
                    <a:pt x="27" y="51"/>
                  </a:cubicBezTo>
                  <a:cubicBezTo>
                    <a:pt x="36" y="37"/>
                    <a:pt x="49" y="35"/>
                    <a:pt x="57" y="18"/>
                  </a:cubicBezTo>
                  <a:close/>
                </a:path>
              </a:pathLst>
            </a:custGeom>
            <a:solidFill>
              <a:srgbClr val="DDDDDD"/>
            </a:solidFill>
            <a:ln w="9525">
              <a:noFill/>
              <a:round/>
              <a:headEnd/>
              <a:tailEnd/>
            </a:ln>
          </p:spPr>
          <p:txBody>
            <a:bodyPr/>
            <a:lstStyle/>
            <a:p>
              <a:endParaRPr lang="id-ID"/>
            </a:p>
          </p:txBody>
        </p:sp>
        <p:sp>
          <p:nvSpPr>
            <p:cNvPr id="18462" name="Freeform 25"/>
            <p:cNvSpPr>
              <a:spLocks/>
            </p:cNvSpPr>
            <p:nvPr/>
          </p:nvSpPr>
          <p:spPr bwMode="auto">
            <a:xfrm>
              <a:off x="6332" y="10597"/>
              <a:ext cx="104" cy="157"/>
            </a:xfrm>
            <a:custGeom>
              <a:avLst/>
              <a:gdLst>
                <a:gd name="T0" fmla="*/ 0 w 86"/>
                <a:gd name="T1" fmla="*/ 9596 h 97"/>
                <a:gd name="T2" fmla="*/ 125 w 86"/>
                <a:gd name="T3" fmla="*/ 3718 h 97"/>
                <a:gd name="T4" fmla="*/ 420 w 86"/>
                <a:gd name="T5" fmla="*/ 754 h 97"/>
                <a:gd name="T6" fmla="*/ 543 w 86"/>
                <a:gd name="T7" fmla="*/ 0 h 97"/>
                <a:gd name="T8" fmla="*/ 565 w 86"/>
                <a:gd name="T9" fmla="*/ 1131 h 97"/>
                <a:gd name="T10" fmla="*/ 441 w 86"/>
                <a:gd name="T11" fmla="*/ 2586 h 97"/>
                <a:gd name="T12" fmla="*/ 323 w 86"/>
                <a:gd name="T13" fmla="*/ 5552 h 97"/>
                <a:gd name="T14" fmla="*/ 183 w 86"/>
                <a:gd name="T15" fmla="*/ 8520 h 97"/>
                <a:gd name="T16" fmla="*/ 40 w 86"/>
                <a:gd name="T17" fmla="*/ 11487 h 97"/>
                <a:gd name="T18" fmla="*/ 0 w 86"/>
                <a:gd name="T19" fmla="*/ 95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
                <a:gd name="T31" fmla="*/ 0 h 97"/>
                <a:gd name="T32" fmla="*/ 86 w 86"/>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 h="97">
                  <a:moveTo>
                    <a:pt x="0" y="78"/>
                  </a:moveTo>
                  <a:cubicBezTo>
                    <a:pt x="10" y="63"/>
                    <a:pt x="4" y="42"/>
                    <a:pt x="18" y="30"/>
                  </a:cubicBezTo>
                  <a:cubicBezTo>
                    <a:pt x="32" y="17"/>
                    <a:pt x="46" y="12"/>
                    <a:pt x="63" y="6"/>
                  </a:cubicBezTo>
                  <a:cubicBezTo>
                    <a:pt x="69" y="4"/>
                    <a:pt x="81" y="0"/>
                    <a:pt x="81" y="0"/>
                  </a:cubicBezTo>
                  <a:cubicBezTo>
                    <a:pt x="82" y="3"/>
                    <a:pt x="86" y="6"/>
                    <a:pt x="84" y="9"/>
                  </a:cubicBezTo>
                  <a:cubicBezTo>
                    <a:pt x="80" y="15"/>
                    <a:pt x="66" y="21"/>
                    <a:pt x="66" y="21"/>
                  </a:cubicBezTo>
                  <a:cubicBezTo>
                    <a:pt x="62" y="33"/>
                    <a:pt x="58" y="38"/>
                    <a:pt x="48" y="45"/>
                  </a:cubicBezTo>
                  <a:cubicBezTo>
                    <a:pt x="34" y="66"/>
                    <a:pt x="42" y="59"/>
                    <a:pt x="27" y="69"/>
                  </a:cubicBezTo>
                  <a:cubicBezTo>
                    <a:pt x="26" y="73"/>
                    <a:pt x="13" y="97"/>
                    <a:pt x="6" y="93"/>
                  </a:cubicBezTo>
                  <a:cubicBezTo>
                    <a:pt x="1" y="90"/>
                    <a:pt x="2" y="83"/>
                    <a:pt x="0" y="78"/>
                  </a:cubicBezTo>
                  <a:close/>
                </a:path>
              </a:pathLst>
            </a:custGeom>
            <a:solidFill>
              <a:srgbClr val="DDDDDD"/>
            </a:solidFill>
            <a:ln w="9525">
              <a:noFill/>
              <a:round/>
              <a:headEnd/>
              <a:tailEnd/>
            </a:ln>
          </p:spPr>
          <p:txBody>
            <a:bodyPr/>
            <a:lstStyle/>
            <a:p>
              <a:endParaRPr lang="id-ID"/>
            </a:p>
          </p:txBody>
        </p:sp>
        <p:sp>
          <p:nvSpPr>
            <p:cNvPr id="18463" name="Freeform 26"/>
            <p:cNvSpPr>
              <a:spLocks/>
            </p:cNvSpPr>
            <p:nvPr/>
          </p:nvSpPr>
          <p:spPr bwMode="auto">
            <a:xfrm>
              <a:off x="6056" y="10172"/>
              <a:ext cx="98" cy="249"/>
            </a:xfrm>
            <a:custGeom>
              <a:avLst/>
              <a:gdLst>
                <a:gd name="T0" fmla="*/ 374 w 81"/>
                <a:gd name="T1" fmla="*/ 0 h 154"/>
                <a:gd name="T2" fmla="*/ 294 w 81"/>
                <a:gd name="T3" fmla="*/ 18830 h 154"/>
                <a:gd name="T4" fmla="*/ 374 w 81"/>
                <a:gd name="T5" fmla="*/ 0 h 154"/>
                <a:gd name="T6" fmla="*/ 0 60000 65536"/>
                <a:gd name="T7" fmla="*/ 0 60000 65536"/>
                <a:gd name="T8" fmla="*/ 0 60000 65536"/>
                <a:gd name="T9" fmla="*/ 0 w 81"/>
                <a:gd name="T10" fmla="*/ 0 h 154"/>
                <a:gd name="T11" fmla="*/ 81 w 81"/>
                <a:gd name="T12" fmla="*/ 154 h 154"/>
              </a:gdLst>
              <a:ahLst/>
              <a:cxnLst>
                <a:cxn ang="T6">
                  <a:pos x="T0" y="T1"/>
                </a:cxn>
                <a:cxn ang="T7">
                  <a:pos x="T2" y="T3"/>
                </a:cxn>
                <a:cxn ang="T8">
                  <a:pos x="T4" y="T5"/>
                </a:cxn>
              </a:cxnLst>
              <a:rect l="T9" t="T10" r="T11" b="T12"/>
              <a:pathLst>
                <a:path w="81" h="154">
                  <a:moveTo>
                    <a:pt x="55" y="0"/>
                  </a:moveTo>
                  <a:cubicBezTo>
                    <a:pt x="40" y="46"/>
                    <a:pt x="0" y="125"/>
                    <a:pt x="44" y="154"/>
                  </a:cubicBezTo>
                  <a:cubicBezTo>
                    <a:pt x="51" y="132"/>
                    <a:pt x="81" y="26"/>
                    <a:pt x="55" y="0"/>
                  </a:cubicBezTo>
                  <a:close/>
                </a:path>
              </a:pathLst>
            </a:custGeom>
            <a:solidFill>
              <a:srgbClr val="DDDDDD"/>
            </a:solidFill>
            <a:ln w="9525">
              <a:noFill/>
              <a:round/>
              <a:headEnd/>
              <a:tailEnd/>
            </a:ln>
          </p:spPr>
          <p:txBody>
            <a:bodyPr/>
            <a:lstStyle/>
            <a:p>
              <a:endParaRPr lang="id-ID"/>
            </a:p>
          </p:txBody>
        </p:sp>
        <p:sp>
          <p:nvSpPr>
            <p:cNvPr id="18464" name="Freeform 27"/>
            <p:cNvSpPr>
              <a:spLocks/>
            </p:cNvSpPr>
            <p:nvPr/>
          </p:nvSpPr>
          <p:spPr bwMode="auto">
            <a:xfrm>
              <a:off x="6254" y="10007"/>
              <a:ext cx="100" cy="88"/>
            </a:xfrm>
            <a:custGeom>
              <a:avLst/>
              <a:gdLst>
                <a:gd name="T0" fmla="*/ 162 w 82"/>
                <a:gd name="T1" fmla="*/ 3160 h 54"/>
                <a:gd name="T2" fmla="*/ 379 w 82"/>
                <a:gd name="T3" fmla="*/ 0 h 54"/>
                <a:gd name="T4" fmla="*/ 359 w 82"/>
                <a:gd name="T5" fmla="*/ 5533 h 54"/>
                <a:gd name="T6" fmla="*/ 223 w 82"/>
                <a:gd name="T7" fmla="*/ 6722 h 54"/>
                <a:gd name="T8" fmla="*/ 162 w 82"/>
                <a:gd name="T9" fmla="*/ 3160 h 54"/>
                <a:gd name="T10" fmla="*/ 0 60000 65536"/>
                <a:gd name="T11" fmla="*/ 0 60000 65536"/>
                <a:gd name="T12" fmla="*/ 0 60000 65536"/>
                <a:gd name="T13" fmla="*/ 0 60000 65536"/>
                <a:gd name="T14" fmla="*/ 0 60000 65536"/>
                <a:gd name="T15" fmla="*/ 0 w 82"/>
                <a:gd name="T16" fmla="*/ 0 h 54"/>
                <a:gd name="T17" fmla="*/ 82 w 82"/>
                <a:gd name="T18" fmla="*/ 54 h 54"/>
              </a:gdLst>
              <a:ahLst/>
              <a:cxnLst>
                <a:cxn ang="T10">
                  <a:pos x="T0" y="T1"/>
                </a:cxn>
                <a:cxn ang="T11">
                  <a:pos x="T2" y="T3"/>
                </a:cxn>
                <a:cxn ang="T12">
                  <a:pos x="T4" y="T5"/>
                </a:cxn>
                <a:cxn ang="T13">
                  <a:pos x="T6" y="T7"/>
                </a:cxn>
                <a:cxn ang="T14">
                  <a:pos x="T8" y="T9"/>
                </a:cxn>
              </a:cxnLst>
              <a:rect l="T15" t="T16" r="T17" b="T18"/>
              <a:pathLst>
                <a:path w="82" h="54">
                  <a:moveTo>
                    <a:pt x="22" y="24"/>
                  </a:moveTo>
                  <a:cubicBezTo>
                    <a:pt x="33" y="13"/>
                    <a:pt x="36" y="4"/>
                    <a:pt x="52" y="0"/>
                  </a:cubicBezTo>
                  <a:cubicBezTo>
                    <a:pt x="82" y="15"/>
                    <a:pt x="74" y="30"/>
                    <a:pt x="49" y="42"/>
                  </a:cubicBezTo>
                  <a:cubicBezTo>
                    <a:pt x="26" y="54"/>
                    <a:pt x="54" y="43"/>
                    <a:pt x="31" y="51"/>
                  </a:cubicBezTo>
                  <a:cubicBezTo>
                    <a:pt x="16" y="48"/>
                    <a:pt x="0" y="35"/>
                    <a:pt x="22" y="24"/>
                  </a:cubicBezTo>
                  <a:close/>
                </a:path>
              </a:pathLst>
            </a:custGeom>
            <a:solidFill>
              <a:srgbClr val="DDDDDD"/>
            </a:solidFill>
            <a:ln w="9525">
              <a:noFill/>
              <a:round/>
              <a:headEnd/>
              <a:tailEnd/>
            </a:ln>
          </p:spPr>
          <p:txBody>
            <a:bodyPr/>
            <a:lstStyle/>
            <a:p>
              <a:endParaRPr lang="id-ID"/>
            </a:p>
          </p:txBody>
        </p:sp>
        <p:sp>
          <p:nvSpPr>
            <p:cNvPr id="18465" name="Line 28"/>
            <p:cNvSpPr>
              <a:spLocks noChangeShapeType="1"/>
            </p:cNvSpPr>
            <p:nvPr/>
          </p:nvSpPr>
          <p:spPr bwMode="auto">
            <a:xfrm>
              <a:off x="4205" y="9220"/>
              <a:ext cx="2544" cy="0"/>
            </a:xfrm>
            <a:prstGeom prst="line">
              <a:avLst/>
            </a:prstGeom>
            <a:noFill/>
            <a:ln w="9525">
              <a:solidFill>
                <a:srgbClr val="000000"/>
              </a:solidFill>
              <a:prstDash val="dash"/>
              <a:round/>
              <a:headEnd/>
              <a:tailEnd/>
            </a:ln>
          </p:spPr>
          <p:txBody>
            <a:bodyPr/>
            <a:lstStyle/>
            <a:p>
              <a:endParaRPr lang="en-US"/>
            </a:p>
          </p:txBody>
        </p:sp>
        <p:sp>
          <p:nvSpPr>
            <p:cNvPr id="18466" name="Line 29"/>
            <p:cNvSpPr>
              <a:spLocks noChangeShapeType="1"/>
            </p:cNvSpPr>
            <p:nvPr/>
          </p:nvSpPr>
          <p:spPr bwMode="auto">
            <a:xfrm>
              <a:off x="6749" y="9202"/>
              <a:ext cx="0" cy="2815"/>
            </a:xfrm>
            <a:prstGeom prst="line">
              <a:avLst/>
            </a:prstGeom>
            <a:noFill/>
            <a:ln w="9525">
              <a:solidFill>
                <a:srgbClr val="000000"/>
              </a:solidFill>
              <a:prstDash val="dash"/>
              <a:round/>
              <a:headEnd/>
              <a:tailEnd/>
            </a:ln>
          </p:spPr>
          <p:txBody>
            <a:bodyPr/>
            <a:lstStyle/>
            <a:p>
              <a:endParaRPr lang="en-US"/>
            </a:p>
          </p:txBody>
        </p:sp>
        <p:sp>
          <p:nvSpPr>
            <p:cNvPr id="18467" name="Line 30"/>
            <p:cNvSpPr>
              <a:spLocks noChangeShapeType="1"/>
            </p:cNvSpPr>
            <p:nvPr/>
          </p:nvSpPr>
          <p:spPr bwMode="auto">
            <a:xfrm flipV="1">
              <a:off x="4205" y="8307"/>
              <a:ext cx="3635" cy="3070"/>
            </a:xfrm>
            <a:prstGeom prst="line">
              <a:avLst/>
            </a:prstGeom>
            <a:noFill/>
            <a:ln w="19050">
              <a:solidFill>
                <a:srgbClr val="000000"/>
              </a:solidFill>
              <a:round/>
              <a:headEnd/>
              <a:tailEnd/>
            </a:ln>
          </p:spPr>
          <p:txBody>
            <a:bodyPr/>
            <a:lstStyle/>
            <a:p>
              <a:endParaRPr lang="en-US"/>
            </a:p>
          </p:txBody>
        </p:sp>
        <p:sp>
          <p:nvSpPr>
            <p:cNvPr id="18468" name="Freeform 31"/>
            <p:cNvSpPr>
              <a:spLocks/>
            </p:cNvSpPr>
            <p:nvPr/>
          </p:nvSpPr>
          <p:spPr bwMode="auto">
            <a:xfrm>
              <a:off x="6143" y="10433"/>
              <a:ext cx="760" cy="608"/>
            </a:xfrm>
            <a:custGeom>
              <a:avLst/>
              <a:gdLst>
                <a:gd name="T0" fmla="*/ 162 w 903"/>
                <a:gd name="T1" fmla="*/ 0 h 684"/>
                <a:gd name="T2" fmla="*/ 117 w 903"/>
                <a:gd name="T3" fmla="*/ 10 h 684"/>
                <a:gd name="T4" fmla="*/ 114 w 903"/>
                <a:gd name="T5" fmla="*/ 11 h 684"/>
                <a:gd name="T6" fmla="*/ 103 w 903"/>
                <a:gd name="T7" fmla="*/ 14 h 684"/>
                <a:gd name="T8" fmla="*/ 94 w 903"/>
                <a:gd name="T9" fmla="*/ 18 h 684"/>
                <a:gd name="T10" fmla="*/ 90 w 903"/>
                <a:gd name="T11" fmla="*/ 20 h 684"/>
                <a:gd name="T12" fmla="*/ 71 w 903"/>
                <a:gd name="T13" fmla="*/ 44 h 684"/>
                <a:gd name="T14" fmla="*/ 62 w 903"/>
                <a:gd name="T15" fmla="*/ 53 h 684"/>
                <a:gd name="T16" fmla="*/ 58 w 903"/>
                <a:gd name="T17" fmla="*/ 58 h 684"/>
                <a:gd name="T18" fmla="*/ 46 w 903"/>
                <a:gd name="T19" fmla="*/ 90 h 684"/>
                <a:gd name="T20" fmla="*/ 38 w 903"/>
                <a:gd name="T21" fmla="*/ 109 h 684"/>
                <a:gd name="T22" fmla="*/ 28 w 903"/>
                <a:gd name="T23" fmla="*/ 143 h 684"/>
                <a:gd name="T24" fmla="*/ 15 w 903"/>
                <a:gd name="T25" fmla="*/ 182 h 684"/>
                <a:gd name="T26" fmla="*/ 8 w 903"/>
                <a:gd name="T27" fmla="*/ 203 h 684"/>
                <a:gd name="T28" fmla="*/ 5 w 903"/>
                <a:gd name="T29" fmla="*/ 211 h 684"/>
                <a:gd name="T30" fmla="*/ 0 w 903"/>
                <a:gd name="T31" fmla="*/ 195 h 6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3"/>
                <a:gd name="T49" fmla="*/ 0 h 684"/>
                <a:gd name="T50" fmla="*/ 903 w 903"/>
                <a:gd name="T51" fmla="*/ 684 h 6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3" h="684">
                  <a:moveTo>
                    <a:pt x="903" y="0"/>
                  </a:moveTo>
                  <a:cubicBezTo>
                    <a:pt x="819" y="7"/>
                    <a:pt x="740" y="23"/>
                    <a:pt x="656" y="30"/>
                  </a:cubicBezTo>
                  <a:cubicBezTo>
                    <a:pt x="648" y="32"/>
                    <a:pt x="641" y="36"/>
                    <a:pt x="633" y="37"/>
                  </a:cubicBezTo>
                  <a:cubicBezTo>
                    <a:pt x="613" y="41"/>
                    <a:pt x="593" y="41"/>
                    <a:pt x="573" y="45"/>
                  </a:cubicBezTo>
                  <a:cubicBezTo>
                    <a:pt x="558" y="48"/>
                    <a:pt x="543" y="55"/>
                    <a:pt x="528" y="60"/>
                  </a:cubicBezTo>
                  <a:cubicBezTo>
                    <a:pt x="521" y="62"/>
                    <a:pt x="506" y="67"/>
                    <a:pt x="506" y="67"/>
                  </a:cubicBezTo>
                  <a:cubicBezTo>
                    <a:pt x="468" y="92"/>
                    <a:pt x="431" y="117"/>
                    <a:pt x="393" y="142"/>
                  </a:cubicBezTo>
                  <a:cubicBezTo>
                    <a:pt x="378" y="152"/>
                    <a:pt x="363" y="162"/>
                    <a:pt x="348" y="172"/>
                  </a:cubicBezTo>
                  <a:cubicBezTo>
                    <a:pt x="341" y="177"/>
                    <a:pt x="326" y="187"/>
                    <a:pt x="326" y="187"/>
                  </a:cubicBezTo>
                  <a:cubicBezTo>
                    <a:pt x="311" y="231"/>
                    <a:pt x="298" y="266"/>
                    <a:pt x="258" y="292"/>
                  </a:cubicBezTo>
                  <a:cubicBezTo>
                    <a:pt x="240" y="319"/>
                    <a:pt x="241" y="334"/>
                    <a:pt x="213" y="352"/>
                  </a:cubicBezTo>
                  <a:cubicBezTo>
                    <a:pt x="190" y="388"/>
                    <a:pt x="177" y="429"/>
                    <a:pt x="153" y="465"/>
                  </a:cubicBezTo>
                  <a:cubicBezTo>
                    <a:pt x="136" y="515"/>
                    <a:pt x="131" y="561"/>
                    <a:pt x="86" y="592"/>
                  </a:cubicBezTo>
                  <a:cubicBezTo>
                    <a:pt x="72" y="632"/>
                    <a:pt x="82" y="609"/>
                    <a:pt x="48" y="660"/>
                  </a:cubicBezTo>
                  <a:cubicBezTo>
                    <a:pt x="32" y="684"/>
                    <a:pt x="42" y="682"/>
                    <a:pt x="26" y="682"/>
                  </a:cubicBezTo>
                  <a:lnTo>
                    <a:pt x="0" y="631"/>
                  </a:lnTo>
                </a:path>
              </a:pathLst>
            </a:custGeom>
            <a:noFill/>
            <a:ln w="9525">
              <a:solidFill>
                <a:srgbClr val="000000"/>
              </a:solidFill>
              <a:round/>
              <a:headEnd/>
              <a:tailEnd/>
            </a:ln>
          </p:spPr>
          <p:txBody>
            <a:bodyPr/>
            <a:lstStyle/>
            <a:p>
              <a:endParaRPr lang="id-ID"/>
            </a:p>
          </p:txBody>
        </p:sp>
        <p:sp>
          <p:nvSpPr>
            <p:cNvPr id="18469" name="Freeform 32"/>
            <p:cNvSpPr>
              <a:spLocks/>
            </p:cNvSpPr>
            <p:nvPr/>
          </p:nvSpPr>
          <p:spPr bwMode="auto">
            <a:xfrm>
              <a:off x="6891" y="9639"/>
              <a:ext cx="524" cy="808"/>
            </a:xfrm>
            <a:custGeom>
              <a:avLst/>
              <a:gdLst>
                <a:gd name="T0" fmla="*/ 110 w 623"/>
                <a:gd name="T1" fmla="*/ 0 h 909"/>
                <a:gd name="T2" fmla="*/ 101 w 623"/>
                <a:gd name="T3" fmla="*/ 4 h 909"/>
                <a:gd name="T4" fmla="*/ 78 w 623"/>
                <a:gd name="T5" fmla="*/ 12 h 909"/>
                <a:gd name="T6" fmla="*/ 56 w 623"/>
                <a:gd name="T7" fmla="*/ 37 h 909"/>
                <a:gd name="T8" fmla="*/ 45 w 623"/>
                <a:gd name="T9" fmla="*/ 55 h 909"/>
                <a:gd name="T10" fmla="*/ 42 w 623"/>
                <a:gd name="T11" fmla="*/ 62 h 909"/>
                <a:gd name="T12" fmla="*/ 39 w 623"/>
                <a:gd name="T13" fmla="*/ 68 h 909"/>
                <a:gd name="T14" fmla="*/ 30 w 623"/>
                <a:gd name="T15" fmla="*/ 86 h 909"/>
                <a:gd name="T16" fmla="*/ 29 w 623"/>
                <a:gd name="T17" fmla="*/ 92 h 909"/>
                <a:gd name="T18" fmla="*/ 27 w 623"/>
                <a:gd name="T19" fmla="*/ 100 h 909"/>
                <a:gd name="T20" fmla="*/ 20 w 623"/>
                <a:gd name="T21" fmla="*/ 132 h 909"/>
                <a:gd name="T22" fmla="*/ 19 w 623"/>
                <a:gd name="T23" fmla="*/ 146 h 909"/>
                <a:gd name="T24" fmla="*/ 17 w 623"/>
                <a:gd name="T25" fmla="*/ 153 h 909"/>
                <a:gd name="T26" fmla="*/ 9 w 623"/>
                <a:gd name="T27" fmla="*/ 212 h 909"/>
                <a:gd name="T28" fmla="*/ 7 w 623"/>
                <a:gd name="T29" fmla="*/ 267 h 909"/>
                <a:gd name="T30" fmla="*/ 7 w 623"/>
                <a:gd name="T31" fmla="*/ 276 h 909"/>
                <a:gd name="T32" fmla="*/ 0 w 623"/>
                <a:gd name="T33" fmla="*/ 277 h 909"/>
                <a:gd name="T34" fmla="*/ 7 w 623"/>
                <a:gd name="T35" fmla="*/ 275 h 9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23"/>
                <a:gd name="T55" fmla="*/ 0 h 909"/>
                <a:gd name="T56" fmla="*/ 623 w 623"/>
                <a:gd name="T57" fmla="*/ 909 h 9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23" h="909">
                  <a:moveTo>
                    <a:pt x="623" y="0"/>
                  </a:moveTo>
                  <a:cubicBezTo>
                    <a:pt x="616" y="4"/>
                    <a:pt x="600" y="2"/>
                    <a:pt x="570" y="8"/>
                  </a:cubicBezTo>
                  <a:cubicBezTo>
                    <a:pt x="540" y="14"/>
                    <a:pt x="486" y="19"/>
                    <a:pt x="443" y="38"/>
                  </a:cubicBezTo>
                  <a:cubicBezTo>
                    <a:pt x="403" y="64"/>
                    <a:pt x="351" y="89"/>
                    <a:pt x="315" y="120"/>
                  </a:cubicBezTo>
                  <a:cubicBezTo>
                    <a:pt x="291" y="141"/>
                    <a:pt x="282" y="163"/>
                    <a:pt x="255" y="180"/>
                  </a:cubicBezTo>
                  <a:cubicBezTo>
                    <a:pt x="250" y="188"/>
                    <a:pt x="246" y="196"/>
                    <a:pt x="240" y="203"/>
                  </a:cubicBezTo>
                  <a:cubicBezTo>
                    <a:pt x="234" y="209"/>
                    <a:pt x="224" y="211"/>
                    <a:pt x="218" y="218"/>
                  </a:cubicBezTo>
                  <a:cubicBezTo>
                    <a:pt x="197" y="244"/>
                    <a:pt x="210" y="253"/>
                    <a:pt x="173" y="278"/>
                  </a:cubicBezTo>
                  <a:cubicBezTo>
                    <a:pt x="170" y="285"/>
                    <a:pt x="169" y="293"/>
                    <a:pt x="165" y="300"/>
                  </a:cubicBezTo>
                  <a:cubicBezTo>
                    <a:pt x="161" y="308"/>
                    <a:pt x="154" y="315"/>
                    <a:pt x="150" y="323"/>
                  </a:cubicBezTo>
                  <a:cubicBezTo>
                    <a:pt x="137" y="355"/>
                    <a:pt x="130" y="394"/>
                    <a:pt x="120" y="428"/>
                  </a:cubicBezTo>
                  <a:cubicBezTo>
                    <a:pt x="115" y="443"/>
                    <a:pt x="110" y="458"/>
                    <a:pt x="105" y="473"/>
                  </a:cubicBezTo>
                  <a:cubicBezTo>
                    <a:pt x="103" y="480"/>
                    <a:pt x="98" y="495"/>
                    <a:pt x="98" y="495"/>
                  </a:cubicBezTo>
                  <a:cubicBezTo>
                    <a:pt x="88" y="560"/>
                    <a:pt x="73" y="627"/>
                    <a:pt x="53" y="690"/>
                  </a:cubicBezTo>
                  <a:cubicBezTo>
                    <a:pt x="48" y="753"/>
                    <a:pt x="48" y="807"/>
                    <a:pt x="36" y="867"/>
                  </a:cubicBezTo>
                  <a:cubicBezTo>
                    <a:pt x="34" y="877"/>
                    <a:pt x="27" y="909"/>
                    <a:pt x="36" y="897"/>
                  </a:cubicBezTo>
                  <a:cubicBezTo>
                    <a:pt x="31" y="903"/>
                    <a:pt x="0" y="900"/>
                    <a:pt x="0" y="900"/>
                  </a:cubicBezTo>
                  <a:lnTo>
                    <a:pt x="38" y="893"/>
                  </a:lnTo>
                </a:path>
              </a:pathLst>
            </a:custGeom>
            <a:noFill/>
            <a:ln w="9525">
              <a:solidFill>
                <a:srgbClr val="000000"/>
              </a:solidFill>
              <a:round/>
              <a:headEnd/>
              <a:tailEnd/>
            </a:ln>
          </p:spPr>
          <p:txBody>
            <a:bodyPr/>
            <a:lstStyle/>
            <a:p>
              <a:endParaRPr lang="id-ID"/>
            </a:p>
          </p:txBody>
        </p:sp>
        <p:sp>
          <p:nvSpPr>
            <p:cNvPr id="18470" name="Freeform 33"/>
            <p:cNvSpPr>
              <a:spLocks/>
            </p:cNvSpPr>
            <p:nvPr/>
          </p:nvSpPr>
          <p:spPr bwMode="auto">
            <a:xfrm>
              <a:off x="7413" y="9064"/>
              <a:ext cx="301" cy="570"/>
            </a:xfrm>
            <a:custGeom>
              <a:avLst/>
              <a:gdLst>
                <a:gd name="T0" fmla="*/ 3 w 357"/>
                <a:gd name="T1" fmla="*/ 195 h 642"/>
                <a:gd name="T2" fmla="*/ 3 w 357"/>
                <a:gd name="T3" fmla="*/ 170 h 642"/>
                <a:gd name="T4" fmla="*/ 3 w 357"/>
                <a:gd name="T5" fmla="*/ 173 h 642"/>
                <a:gd name="T6" fmla="*/ 8 w 357"/>
                <a:gd name="T7" fmla="*/ 106 h 642"/>
                <a:gd name="T8" fmla="*/ 13 w 357"/>
                <a:gd name="T9" fmla="*/ 72 h 642"/>
                <a:gd name="T10" fmla="*/ 17 w 357"/>
                <a:gd name="T11" fmla="*/ 59 h 642"/>
                <a:gd name="T12" fmla="*/ 20 w 357"/>
                <a:gd name="T13" fmla="*/ 54 h 642"/>
                <a:gd name="T14" fmla="*/ 25 w 357"/>
                <a:gd name="T15" fmla="*/ 48 h 642"/>
                <a:gd name="T16" fmla="*/ 30 w 357"/>
                <a:gd name="T17" fmla="*/ 41 h 642"/>
                <a:gd name="T18" fmla="*/ 34 w 357"/>
                <a:gd name="T19" fmla="*/ 35 h 642"/>
                <a:gd name="T20" fmla="*/ 37 w 357"/>
                <a:gd name="T21" fmla="*/ 28 h 642"/>
                <a:gd name="T22" fmla="*/ 65 w 357"/>
                <a:gd name="T23" fmla="*/ 0 h 6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7"/>
                <a:gd name="T37" fmla="*/ 0 h 642"/>
                <a:gd name="T38" fmla="*/ 357 w 357"/>
                <a:gd name="T39" fmla="*/ 642 h 6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7" h="642">
                  <a:moveTo>
                    <a:pt x="12" y="642"/>
                  </a:moveTo>
                  <a:cubicBezTo>
                    <a:pt x="15" y="613"/>
                    <a:pt x="18" y="590"/>
                    <a:pt x="15" y="561"/>
                  </a:cubicBezTo>
                  <a:cubicBezTo>
                    <a:pt x="9" y="570"/>
                    <a:pt x="9" y="587"/>
                    <a:pt x="3" y="570"/>
                  </a:cubicBezTo>
                  <a:cubicBezTo>
                    <a:pt x="7" y="498"/>
                    <a:pt x="0" y="411"/>
                    <a:pt x="42" y="348"/>
                  </a:cubicBezTo>
                  <a:cubicBezTo>
                    <a:pt x="49" y="311"/>
                    <a:pt x="52" y="267"/>
                    <a:pt x="75" y="237"/>
                  </a:cubicBezTo>
                  <a:cubicBezTo>
                    <a:pt x="87" y="222"/>
                    <a:pt x="90" y="210"/>
                    <a:pt x="96" y="192"/>
                  </a:cubicBezTo>
                  <a:cubicBezTo>
                    <a:pt x="98" y="185"/>
                    <a:pt x="114" y="180"/>
                    <a:pt x="114" y="180"/>
                  </a:cubicBezTo>
                  <a:cubicBezTo>
                    <a:pt x="121" y="169"/>
                    <a:pt x="126" y="163"/>
                    <a:pt x="138" y="159"/>
                  </a:cubicBezTo>
                  <a:cubicBezTo>
                    <a:pt x="144" y="150"/>
                    <a:pt x="162" y="138"/>
                    <a:pt x="162" y="138"/>
                  </a:cubicBezTo>
                  <a:cubicBezTo>
                    <a:pt x="169" y="128"/>
                    <a:pt x="176" y="121"/>
                    <a:pt x="186" y="114"/>
                  </a:cubicBezTo>
                  <a:cubicBezTo>
                    <a:pt x="192" y="105"/>
                    <a:pt x="200" y="102"/>
                    <a:pt x="204" y="93"/>
                  </a:cubicBezTo>
                  <a:lnTo>
                    <a:pt x="357" y="0"/>
                  </a:lnTo>
                </a:path>
              </a:pathLst>
            </a:custGeom>
            <a:noFill/>
            <a:ln w="9525">
              <a:solidFill>
                <a:srgbClr val="000000"/>
              </a:solidFill>
              <a:round/>
              <a:headEnd/>
              <a:tailEnd/>
            </a:ln>
          </p:spPr>
          <p:txBody>
            <a:bodyPr/>
            <a:lstStyle/>
            <a:p>
              <a:endParaRPr lang="id-ID"/>
            </a:p>
          </p:txBody>
        </p:sp>
        <p:sp>
          <p:nvSpPr>
            <p:cNvPr id="18471" name="Line 34"/>
            <p:cNvSpPr>
              <a:spLocks noChangeShapeType="1"/>
            </p:cNvSpPr>
            <p:nvPr/>
          </p:nvSpPr>
          <p:spPr bwMode="auto">
            <a:xfrm>
              <a:off x="6737" y="9229"/>
              <a:ext cx="0" cy="0"/>
            </a:xfrm>
            <a:prstGeom prst="line">
              <a:avLst/>
            </a:prstGeom>
            <a:noFill/>
            <a:ln w="19050">
              <a:solidFill>
                <a:srgbClr val="000000"/>
              </a:solidFill>
              <a:round/>
              <a:headEnd/>
              <a:tailEnd type="oval" w="sm" len="sm"/>
            </a:ln>
          </p:spPr>
          <p:txBody>
            <a:bodyPr/>
            <a:lstStyle/>
            <a:p>
              <a:endParaRPr lang="en-US"/>
            </a:p>
          </p:txBody>
        </p:sp>
        <p:sp>
          <p:nvSpPr>
            <p:cNvPr id="18472" name="Line 35"/>
            <p:cNvSpPr>
              <a:spLocks noChangeShapeType="1"/>
            </p:cNvSpPr>
            <p:nvPr/>
          </p:nvSpPr>
          <p:spPr bwMode="auto">
            <a:xfrm>
              <a:off x="6398" y="9498"/>
              <a:ext cx="0" cy="0"/>
            </a:xfrm>
            <a:prstGeom prst="line">
              <a:avLst/>
            </a:prstGeom>
            <a:noFill/>
            <a:ln w="19050">
              <a:solidFill>
                <a:srgbClr val="000000"/>
              </a:solidFill>
              <a:round/>
              <a:headEnd/>
              <a:tailEnd type="oval" w="sm" len="sm"/>
            </a:ln>
          </p:spPr>
          <p:txBody>
            <a:bodyPr/>
            <a:lstStyle/>
            <a:p>
              <a:endParaRPr lang="en-US"/>
            </a:p>
          </p:txBody>
        </p:sp>
        <p:sp>
          <p:nvSpPr>
            <p:cNvPr id="18473" name="Line 36"/>
            <p:cNvSpPr>
              <a:spLocks noChangeShapeType="1"/>
            </p:cNvSpPr>
            <p:nvPr/>
          </p:nvSpPr>
          <p:spPr bwMode="auto">
            <a:xfrm>
              <a:off x="6073" y="10191"/>
              <a:ext cx="0" cy="0"/>
            </a:xfrm>
            <a:prstGeom prst="line">
              <a:avLst/>
            </a:prstGeom>
            <a:noFill/>
            <a:ln w="19050">
              <a:solidFill>
                <a:srgbClr val="000000"/>
              </a:solidFill>
              <a:round/>
              <a:headEnd/>
              <a:tailEnd type="oval" w="sm" len="sm"/>
            </a:ln>
          </p:spPr>
          <p:txBody>
            <a:bodyPr/>
            <a:lstStyle/>
            <a:p>
              <a:endParaRPr lang="en-US"/>
            </a:p>
          </p:txBody>
        </p:sp>
        <p:sp>
          <p:nvSpPr>
            <p:cNvPr id="18474" name="Freeform 37"/>
            <p:cNvSpPr>
              <a:spLocks/>
            </p:cNvSpPr>
            <p:nvPr/>
          </p:nvSpPr>
          <p:spPr bwMode="auto">
            <a:xfrm>
              <a:off x="5025" y="7939"/>
              <a:ext cx="2927" cy="1872"/>
            </a:xfrm>
            <a:custGeom>
              <a:avLst/>
              <a:gdLst>
                <a:gd name="T0" fmla="*/ 0 w 3119"/>
                <a:gd name="T1" fmla="*/ 344 h 2260"/>
                <a:gd name="T2" fmla="*/ 822 w 3119"/>
                <a:gd name="T3" fmla="*/ 272 h 2260"/>
                <a:gd name="T4" fmla="*/ 1653 w 3119"/>
                <a:gd name="T5" fmla="*/ 0 h 2260"/>
                <a:gd name="T6" fmla="*/ 0 60000 65536"/>
                <a:gd name="T7" fmla="*/ 0 60000 65536"/>
                <a:gd name="T8" fmla="*/ 0 60000 65536"/>
                <a:gd name="T9" fmla="*/ 0 w 3119"/>
                <a:gd name="T10" fmla="*/ 0 h 2260"/>
                <a:gd name="T11" fmla="*/ 3119 w 3119"/>
                <a:gd name="T12" fmla="*/ 2260 h 2260"/>
              </a:gdLst>
              <a:ahLst/>
              <a:cxnLst>
                <a:cxn ang="T6">
                  <a:pos x="T0" y="T1"/>
                </a:cxn>
                <a:cxn ang="T7">
                  <a:pos x="T2" y="T3"/>
                </a:cxn>
                <a:cxn ang="T8">
                  <a:pos x="T4" y="T5"/>
                </a:cxn>
              </a:cxnLst>
              <a:rect l="T9" t="T10" r="T11" b="T12"/>
              <a:pathLst>
                <a:path w="3119" h="2260">
                  <a:moveTo>
                    <a:pt x="0" y="2260"/>
                  </a:moveTo>
                  <a:cubicBezTo>
                    <a:pt x="258" y="2184"/>
                    <a:pt x="1030" y="2162"/>
                    <a:pt x="1550" y="1785"/>
                  </a:cubicBezTo>
                  <a:cubicBezTo>
                    <a:pt x="2070" y="1408"/>
                    <a:pt x="2792" y="372"/>
                    <a:pt x="3119" y="0"/>
                  </a:cubicBezTo>
                </a:path>
              </a:pathLst>
            </a:custGeom>
            <a:noFill/>
            <a:ln w="19050">
              <a:solidFill>
                <a:srgbClr val="000000"/>
              </a:solidFill>
              <a:round/>
              <a:headEnd/>
              <a:tailEnd/>
            </a:ln>
          </p:spPr>
          <p:txBody>
            <a:bodyPr/>
            <a:lstStyle/>
            <a:p>
              <a:endParaRPr lang="id-ID"/>
            </a:p>
          </p:txBody>
        </p:sp>
      </p:grpSp>
      <p:sp>
        <p:nvSpPr>
          <p:cNvPr id="18437" name="Rectangle 39"/>
          <p:cNvSpPr>
            <a:spLocks noChangeArrowheads="1"/>
          </p:cNvSpPr>
          <p:nvPr/>
        </p:nvSpPr>
        <p:spPr bwMode="auto">
          <a:xfrm>
            <a:off x="1219200" y="6248400"/>
            <a:ext cx="4572000" cy="261938"/>
          </a:xfrm>
          <a:prstGeom prst="rect">
            <a:avLst/>
          </a:prstGeom>
          <a:noFill/>
          <a:ln w="9525">
            <a:noFill/>
            <a:miter lim="800000"/>
            <a:headEnd/>
            <a:tailEnd/>
          </a:ln>
        </p:spPr>
        <p:txBody>
          <a:bodyPr>
            <a:spAutoFit/>
          </a:bodyPr>
          <a:lstStyle/>
          <a:p>
            <a:r>
              <a:rPr lang="id-ID" sz="1100" b="1"/>
              <a:t>Gambar 6.1. </a:t>
            </a:r>
            <a:r>
              <a:rPr lang="es-AR" sz="1100" b="1"/>
              <a:t>Portofolio yang efisien dan portofolio yang optimal</a:t>
            </a:r>
            <a:endParaRPr lang="en-US" sz="1100" b="1"/>
          </a:p>
        </p:txBody>
      </p:sp>
      <p:sp>
        <p:nvSpPr>
          <p:cNvPr id="18438" name="TextBox 41"/>
          <p:cNvSpPr txBox="1">
            <a:spLocks noChangeArrowheads="1"/>
          </p:cNvSpPr>
          <p:nvPr/>
        </p:nvSpPr>
        <p:spPr bwMode="auto">
          <a:xfrm>
            <a:off x="5562600" y="2852738"/>
            <a:ext cx="2971800" cy="2862262"/>
          </a:xfrm>
          <a:prstGeom prst="rect">
            <a:avLst/>
          </a:prstGeom>
          <a:noFill/>
          <a:ln w="9525">
            <a:noFill/>
            <a:miter lim="800000"/>
            <a:headEnd/>
            <a:tailEnd/>
          </a:ln>
        </p:spPr>
        <p:txBody>
          <a:bodyPr>
            <a:spAutoFit/>
          </a:bodyPr>
          <a:lstStyle/>
          <a:p>
            <a:pPr marL="177800" indent="-177800">
              <a:buFont typeface="Arial" pitchFamily="34" charset="0"/>
              <a:buChar char="•"/>
            </a:pPr>
            <a:r>
              <a:rPr lang="en-US" sz="2000">
                <a:latin typeface="Trebuchet MS" pitchFamily="34" charset="0"/>
              </a:rPr>
              <a:t>Dalam kondisi pasar yang seimbang, semua investor akan memilih portofolio pada titik M sebagai portofolio yang optimal (terdiri dari aset-aset berisiko).</a:t>
            </a:r>
          </a:p>
          <a:p>
            <a:pPr marL="177800" indent="-177800"/>
            <a:endParaRPr lang="en-US" sz="2000">
              <a:latin typeface="Trebuchet MS" pitchFamily="34" charset="0"/>
            </a:endParaRPr>
          </a:p>
        </p:txBody>
      </p:sp>
      <p:sp>
        <p:nvSpPr>
          <p:cNvPr id="18439"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6/40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bwMode="auto">
          <a:xfrm>
            <a:off x="612775" y="1600200"/>
            <a:ext cx="8153400" cy="4924425"/>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1800"/>
              </a:spcBef>
            </a:pPr>
            <a:r>
              <a:rPr lang="en-US" sz="2800" smtClean="0"/>
              <a:t>Portofolio pada titik M </a:t>
            </a:r>
            <a:r>
              <a:rPr lang="id-ID" sz="2800" smtClean="0"/>
              <a:t>(</a:t>
            </a:r>
            <a:r>
              <a:rPr lang="en-US" sz="2800" smtClean="0"/>
              <a:t>portofolio pasar</a:t>
            </a:r>
            <a:r>
              <a:rPr lang="id-ID" sz="2800" smtClean="0"/>
              <a:t>)</a:t>
            </a:r>
            <a:r>
              <a:rPr lang="en-US" sz="2800" smtClean="0"/>
              <a:t> akan selalu terdiri dari semua aset berisiko, </a:t>
            </a:r>
            <a:r>
              <a:rPr lang="id-ID" sz="2800" smtClean="0"/>
              <a:t>dan merupakan</a:t>
            </a:r>
            <a:r>
              <a:rPr lang="en-US" sz="2800" smtClean="0"/>
              <a:t> portofolio aset berisiko yang optimal.</a:t>
            </a:r>
          </a:p>
          <a:p>
            <a:pPr eaLnBrk="1" hangingPunct="1">
              <a:spcBef>
                <a:spcPts val="1800"/>
              </a:spcBef>
            </a:pPr>
            <a:r>
              <a:rPr lang="en-US" sz="2800" smtClean="0"/>
              <a:t>Dengan demikian risiko portofolio pasar hanya terdiri dari risiko sistematis (risiko yang tidak dapat dihilangkan oleh diversifikasi).</a:t>
            </a:r>
          </a:p>
          <a:p>
            <a:pPr eaLnBrk="1" hangingPunct="1">
              <a:spcBef>
                <a:spcPts val="1800"/>
              </a:spcBef>
            </a:pPr>
            <a:r>
              <a:rPr lang="en-US" sz="2800" smtClean="0"/>
              <a:t>Secara umum, portofolio pasar dapat diproksi dengan nilai indeks pasar, seperti IHSG atau LQ45 untuk kasus di Indonesia.</a:t>
            </a:r>
          </a:p>
        </p:txBody>
      </p:sp>
      <p:sp>
        <p:nvSpPr>
          <p:cNvPr id="19459" name="Title 1"/>
          <p:cNvSpPr>
            <a:spLocks noGrp="1"/>
          </p:cNvSpPr>
          <p:nvPr>
            <p:ph type="title"/>
          </p:nvPr>
        </p:nvSpPr>
        <p:spPr bwMode="auto">
          <a:xfrm>
            <a:off x="762000" y="457200"/>
            <a:ext cx="7924800" cy="960438"/>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PORTOFOLIO PASAR</a:t>
            </a:r>
          </a:p>
        </p:txBody>
      </p:sp>
      <p:sp>
        <p:nvSpPr>
          <p:cNvPr id="19460"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7/40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685800" y="76200"/>
            <a:ext cx="8229600" cy="1143000"/>
          </a:xfrm>
          <a:noFill/>
          <a:ln>
            <a:miter lim="800000"/>
            <a:headEnd/>
            <a:tailEnd/>
          </a:ln>
        </p:spPr>
        <p:txBody>
          <a:bodyPr wrap="square" lIns="91440" tIns="45720" rIns="91440" bIns="45720" numCol="1" anchor="t" anchorCtr="0" compatLnSpc="1">
            <a:prstTxWarp prst="textNoShape">
              <a:avLst/>
            </a:prstTxWarp>
          </a:bodyPr>
          <a:lstStyle/>
          <a:p>
            <a:pPr algn="l" eaLnBrk="1" hangingPunct="1"/>
            <a:r>
              <a:rPr lang="en-US" b="1" smtClean="0">
                <a:solidFill>
                  <a:srgbClr val="5F2B13"/>
                </a:solidFill>
              </a:rPr>
              <a:t>GARIS PASAR MODAL</a:t>
            </a:r>
            <a:r>
              <a:rPr lang="id-ID" sz="4000" b="1" smtClean="0">
                <a:solidFill>
                  <a:srgbClr val="5F2B13"/>
                </a:solidFill>
              </a:rPr>
              <a:t/>
            </a:r>
            <a:br>
              <a:rPr lang="id-ID" sz="4000" b="1" smtClean="0">
                <a:solidFill>
                  <a:srgbClr val="5F2B13"/>
                </a:solidFill>
              </a:rPr>
            </a:br>
            <a:r>
              <a:rPr lang="en-US" sz="2800" b="1" smtClean="0">
                <a:solidFill>
                  <a:srgbClr val="5F2B13"/>
                </a:solidFill>
              </a:rPr>
              <a:t>(</a:t>
            </a:r>
            <a:r>
              <a:rPr lang="en-US" sz="2800" b="1" i="1" smtClean="0">
                <a:solidFill>
                  <a:srgbClr val="5F2B13"/>
                </a:solidFill>
              </a:rPr>
              <a:t>CAPITAL MARKET LINE)</a:t>
            </a:r>
            <a:endParaRPr lang="en-US" sz="2800" b="1" smtClean="0">
              <a:solidFill>
                <a:srgbClr val="5F2B13"/>
              </a:solidFill>
            </a:endParaRPr>
          </a:p>
        </p:txBody>
      </p:sp>
      <p:sp>
        <p:nvSpPr>
          <p:cNvPr id="20483" name="Content Placeholder 2"/>
          <p:cNvSpPr>
            <a:spLocks noGrp="1"/>
          </p:cNvSpPr>
          <p:nvPr>
            <p:ph idx="1"/>
          </p:nvPr>
        </p:nvSpPr>
        <p:spPr bwMode="auto">
          <a:xfrm>
            <a:off x="533400" y="1752600"/>
            <a:ext cx="7921625" cy="4576763"/>
          </a:xfrm>
          <a:noFill/>
          <a:ln>
            <a:miter lim="800000"/>
            <a:headEnd/>
            <a:tailEnd/>
          </a:ln>
        </p:spPr>
        <p:txBody>
          <a:bodyPr wrap="square" lIns="91440" tIns="45720" rIns="91440" bIns="45720" numCol="1" anchor="t" anchorCtr="0" compatLnSpc="1">
            <a:prstTxWarp prst="textNoShape">
              <a:avLst/>
            </a:prstTxWarp>
          </a:bodyPr>
          <a:lstStyle/>
          <a:p>
            <a:pPr eaLnBrk="1" hangingPunct="1">
              <a:spcBef>
                <a:spcPts val="1800"/>
              </a:spcBef>
            </a:pPr>
            <a:r>
              <a:rPr lang="en-US" sz="2800" smtClean="0"/>
              <a:t>Garis pasar modal menggambarkan hubungan antara </a:t>
            </a:r>
            <a:r>
              <a:rPr lang="en-US" sz="2800" i="1" smtClean="0"/>
              <a:t>return</a:t>
            </a:r>
            <a:r>
              <a:rPr lang="en-US" sz="2800" smtClean="0"/>
              <a:t> harapan dengan risiko total dari portofolio efisien pada pasar yang seimbang.</a:t>
            </a:r>
          </a:p>
          <a:p>
            <a:pPr eaLnBrk="1" hangingPunct="1">
              <a:spcBef>
                <a:spcPts val="1800"/>
              </a:spcBef>
            </a:pPr>
            <a:r>
              <a:rPr lang="en-US" sz="2800" smtClean="0"/>
              <a:t>Jika kurva </a:t>
            </a:r>
            <a:r>
              <a:rPr lang="en-US" sz="2800" i="1" smtClean="0"/>
              <a:t>efficient frontier </a:t>
            </a:r>
            <a:r>
              <a:rPr lang="en-US" sz="2800" smtClean="0"/>
              <a:t>pada </a:t>
            </a:r>
            <a:r>
              <a:rPr lang="id-ID" sz="2800" smtClean="0"/>
              <a:t>G</a:t>
            </a:r>
            <a:r>
              <a:rPr lang="en-US" sz="2800" smtClean="0"/>
              <a:t>ambar </a:t>
            </a:r>
            <a:r>
              <a:rPr lang="id-ID" sz="2800" smtClean="0"/>
              <a:t>6.1 </a:t>
            </a:r>
            <a:r>
              <a:rPr lang="en-US" sz="2800" smtClean="0"/>
              <a:t>dihilangkan</a:t>
            </a:r>
            <a:r>
              <a:rPr lang="id-ID" sz="2800" smtClean="0"/>
              <a:t>,</a:t>
            </a:r>
            <a:r>
              <a:rPr lang="en-US" sz="2800" smtClean="0"/>
              <a:t> dan titik M sebagai portofolio aset berisiko yang optimal diambil, maka kita akan mendapatkan garis R</a:t>
            </a:r>
            <a:r>
              <a:rPr lang="en-US" sz="2800" baseline="-25000" smtClean="0"/>
              <a:t>f</a:t>
            </a:r>
            <a:r>
              <a:rPr lang="en-US" sz="2800" smtClean="0"/>
              <a:t>-L yang merupakan garis pasar modal (CML)</a:t>
            </a:r>
            <a:r>
              <a:rPr lang="id-ID" sz="2800" smtClean="0"/>
              <a:t>, seperti disajikan pada Gambar 6.2.</a:t>
            </a:r>
            <a:endParaRPr lang="en-US" sz="2800" smtClean="0"/>
          </a:p>
        </p:txBody>
      </p:sp>
      <p:sp>
        <p:nvSpPr>
          <p:cNvPr id="20484" name="TextBox 3"/>
          <p:cNvSpPr txBox="1">
            <a:spLocks noChangeArrowheads="1"/>
          </p:cNvSpPr>
          <p:nvPr/>
        </p:nvSpPr>
        <p:spPr bwMode="auto">
          <a:xfrm>
            <a:off x="7924800" y="1219200"/>
            <a:ext cx="614363" cy="338138"/>
          </a:xfrm>
          <a:prstGeom prst="rect">
            <a:avLst/>
          </a:prstGeom>
          <a:noFill/>
          <a:ln w="9525">
            <a:noFill/>
            <a:miter lim="800000"/>
            <a:headEnd/>
            <a:tailEnd/>
          </a:ln>
        </p:spPr>
        <p:txBody>
          <a:bodyPr wrap="none">
            <a:spAutoFit/>
          </a:bodyPr>
          <a:lstStyle/>
          <a:p>
            <a:r>
              <a:rPr lang="en-US">
                <a:solidFill>
                  <a:srgbClr val="FFFFFF"/>
                </a:solidFill>
                <a:latin typeface="Trebuchet MS" pitchFamily="34" charset="0"/>
              </a:rPr>
              <a:t>8/40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2687</TotalTime>
  <Words>2031</Words>
  <Application>Microsoft Office PowerPoint</Application>
  <PresentationFormat>On-screen Show (4:3)</PresentationFormat>
  <Paragraphs>504</Paragraphs>
  <Slides>41</Slides>
  <Notes>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5" baseType="lpstr">
      <vt:lpstr>Arial</vt:lpstr>
      <vt:lpstr>Trebuchet MS</vt:lpstr>
      <vt:lpstr>MS PGothic</vt:lpstr>
      <vt:lpstr>Calibri</vt:lpstr>
      <vt:lpstr>Tw Cen MT</vt:lpstr>
      <vt:lpstr>Wingdings</vt:lpstr>
      <vt:lpstr>Book Antiqua</vt:lpstr>
      <vt:lpstr>SimSun</vt:lpstr>
      <vt:lpstr>Symbol</vt:lpstr>
      <vt:lpstr>Times New Roman</vt:lpstr>
      <vt:lpstr>Garamond</vt:lpstr>
      <vt:lpstr>Wingdings 2</vt:lpstr>
      <vt:lpstr>Office Theme</vt:lpstr>
      <vt:lpstr>Microsoft Equation 3.0</vt:lpstr>
      <vt:lpstr>Slide 1</vt:lpstr>
      <vt:lpstr>CAKUPAN PEMBAHASAN</vt:lpstr>
      <vt:lpstr>OVERVIEW</vt:lpstr>
      <vt:lpstr>Slide 4</vt:lpstr>
      <vt:lpstr>CAPITAL ASSET PRICING MODEL (CAPM)</vt:lpstr>
      <vt:lpstr>Slide 6</vt:lpstr>
      <vt:lpstr>PORTOFOLIO PASAR</vt:lpstr>
      <vt:lpstr>PORTOFOLIO PASAR</vt:lpstr>
      <vt:lpstr>GARIS PASAR MODAL (CAPITAL MARKET LINE)</vt:lpstr>
      <vt:lpstr>Slide 10</vt:lpstr>
      <vt:lpstr>SLOPE CML</vt:lpstr>
      <vt:lpstr>Slide 12</vt:lpstr>
      <vt:lpstr>PERSAMAAN CML</vt:lpstr>
      <vt:lpstr>PENJELASAN MENGENAI CML</vt:lpstr>
      <vt:lpstr>Slide 15</vt:lpstr>
      <vt:lpstr>GARIS PASAR SEKURITAS (SML)</vt:lpstr>
      <vt:lpstr>GARIS PASAR SEKURITAS (SML)</vt:lpstr>
      <vt:lpstr>RETURN SEKURITAS YANG DISYARATKAN</vt:lpstr>
      <vt:lpstr>RETURN SEKURITAS YANG DISYARATKAN</vt:lpstr>
      <vt:lpstr>SEKURITAS YANG UNDERVALUED ATAU OVERVALUED</vt:lpstr>
      <vt:lpstr>SEKURITAS YANG UNDERVALUED ATAU OVERVALUED</vt:lpstr>
      <vt:lpstr>SEKURITAS YANG UNDERVALUED ATAU OVERVALUED</vt:lpstr>
      <vt:lpstr>CONTOH PENGGUNAAN CAPM</vt:lpstr>
      <vt:lpstr>ESTIMASI BETA</vt:lpstr>
      <vt:lpstr>ESTIMASI BETA</vt:lpstr>
      <vt:lpstr>CONTOH PENGESTIMASIAN BETA (1)</vt:lpstr>
      <vt:lpstr>CONTOH PENGESTIMASIAN BETA (2)</vt:lpstr>
      <vt:lpstr>Slide 28</vt:lpstr>
      <vt:lpstr>ANALISIS DENGAN MODEL EXCESS RETURN (1)</vt:lpstr>
      <vt:lpstr>ANALISIS DENGAN MODEL EXCESS RETURN (2)</vt:lpstr>
      <vt:lpstr>FAKTOR-FAKTOR YANG MEMPENGARUHI KEAKURATAN ESTIMASI BETA</vt:lpstr>
      <vt:lpstr>BETA PORTOFOLIO</vt:lpstr>
      <vt:lpstr>Slide 33</vt:lpstr>
      <vt:lpstr>PENGUJIAN CAPM</vt:lpstr>
      <vt:lpstr>PENGUJIAN CAPM</vt:lpstr>
      <vt:lpstr>TEORI PENETAPAN HARGA ARBITRASI</vt:lpstr>
      <vt:lpstr>TEORI PENETAPAN HARGA ARBITRASI</vt:lpstr>
      <vt:lpstr>MODEL APT</vt:lpstr>
      <vt:lpstr>MODEL KESEIMBANGAN APT</vt:lpstr>
      <vt:lpstr>MODEL APT</vt:lpstr>
      <vt:lpstr>MODEL APT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Frendy</dc:creator>
  <cp:lastModifiedBy>Subur Harahap</cp:lastModifiedBy>
  <cp:revision>238</cp:revision>
  <dcterms:created xsi:type="dcterms:W3CDTF">2009-12-16T10:55:11Z</dcterms:created>
  <dcterms:modified xsi:type="dcterms:W3CDTF">2014-09-24T05:36:18Z</dcterms:modified>
</cp:coreProperties>
</file>