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200" b="0" i="0" u="none" strike="noStrike" cap="none"/>
          </a:p>
          <a:p>
            <a:pPr marL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24645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 edit, you can create a copy under </a:t>
            </a:r>
            <a:r>
              <a:rPr lang="en-US" b="1"/>
              <a:t>File &gt; Make a copy...</a:t>
            </a:r>
            <a:endParaRPr b="1"/>
          </a:p>
        </p:txBody>
      </p:sp>
      <p:sp>
        <p:nvSpPr>
          <p:cNvPr id="86" name="Google Shape;8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1649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8216bd24_2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 edit, you can create a copy under </a:t>
            </a:r>
            <a:r>
              <a:rPr lang="en-US" b="1"/>
              <a:t>File &gt; Make a copy...</a:t>
            </a:r>
            <a:endParaRPr b="1"/>
          </a:p>
        </p:txBody>
      </p:sp>
      <p:sp>
        <p:nvSpPr>
          <p:cNvPr id="109" name="Google Shape;109;gc8216bd24_2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506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small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800"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400"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000"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800"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400"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000"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800"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800"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2400" b="1"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2000" b="1"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800" b="1"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400"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000"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800"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2400" b="1"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2000" b="1"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800" b="1"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2400"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000"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1800"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1600"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1600"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 sz="3200"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 sz="2800"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 sz="2400"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 sz="2000"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 sz="2000"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91440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137160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182880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228600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  <a:p>
            <a:pPr marL="274320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800">
              <a:solidFill>
                <a:schemeClr val="dk1"/>
              </a:solidFill>
            </a:endParaRPr>
          </a:p>
          <a:p>
            <a:pPr marL="320040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800">
              <a:solidFill>
                <a:schemeClr val="dk1"/>
              </a:solidFill>
            </a:endParaRPr>
          </a:p>
          <a:p>
            <a:pPr marL="365760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8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/>
        </p:nvSpPr>
        <p:spPr>
          <a:xfrm>
            <a:off x="164980" y="167937"/>
            <a:ext cx="278446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Lean Canvas</a:t>
            </a:r>
            <a:endParaRPr sz="2800" b="1" i="0" u="none" strike="noStrike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152450" y="892725"/>
            <a:ext cx="8796000" cy="5314200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3810000" y="114684"/>
            <a:ext cx="3276600" cy="46166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Project Name</a:t>
            </a:r>
            <a:endParaRPr sz="1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7239000" y="114684"/>
            <a:ext cx="1752600" cy="2011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01-Jan-201</a:t>
            </a: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7239000" y="375182"/>
            <a:ext cx="1752600" cy="20116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Iteration #x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152400" y="4868585"/>
            <a:ext cx="4398000" cy="13383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Structure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Acquisition costs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Distribution costs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Hosting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People, etc.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/>
          <p:nvPr/>
        </p:nvSpPr>
        <p:spPr>
          <a:xfrm>
            <a:off x="4550441" y="4868585"/>
            <a:ext cx="4398000" cy="13383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Streams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Model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Time Value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Gross Margin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52400" y="892725"/>
            <a:ext cx="1764900" cy="39759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problems</a:t>
            </a: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1917192" y="892725"/>
            <a:ext cx="1764900" cy="1987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features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1917192" y="2880654"/>
            <a:ext cx="1764900" cy="1987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Metrics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activities you measure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3654106" y="892725"/>
            <a:ext cx="1764900" cy="39759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 Value Proposition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Single, clear, compelling message that states why you are different and worth paying attention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3"/>
          <p:cNvSpPr/>
          <p:nvPr/>
        </p:nvSpPr>
        <p:spPr>
          <a:xfrm>
            <a:off x="5418898" y="892725"/>
            <a:ext cx="1764900" cy="1987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Unfair Advantage</a:t>
            </a: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Can’t be easily copied or bought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5418898" y="2880654"/>
            <a:ext cx="1764900" cy="1987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to customers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7183690" y="892725"/>
            <a:ext cx="1764900" cy="39759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00" scaled="0"/>
          </a:gradFill>
          <a:ln w="19050" cap="flat" cmpd="sng">
            <a:solidFill>
              <a:schemeClr val="accent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Segments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Target customers</a:t>
            </a: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753341" y="6257596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Arial"/>
              </a:rPr>
              <a:t>PRODUCT</a:t>
            </a:r>
            <a:endParaRPr sz="2000" b="1" i="0" u="none" strike="noStrike" cap="none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6230730" y="6257596"/>
            <a:ext cx="103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Arial"/>
              </a:rPr>
              <a:t>MARKET</a:t>
            </a:r>
            <a:endParaRPr sz="2000" b="1" i="0" u="none" strike="noStrike" cap="none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13"/>
          <p:cNvCxnSpPr/>
          <p:nvPr/>
        </p:nvCxnSpPr>
        <p:spPr>
          <a:xfrm rot="10800000">
            <a:off x="4550441" y="788450"/>
            <a:ext cx="0" cy="5731500"/>
          </a:xfrm>
          <a:prstGeom prst="straightConnector1">
            <a:avLst/>
          </a:prstGeom>
          <a:noFill/>
          <a:ln w="19050" cap="rnd" cmpd="sng">
            <a:solidFill>
              <a:srgbClr val="007DDA">
                <a:alpha val="49803"/>
              </a:srgbClr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5" name="Google Shape;105;p13"/>
          <p:cNvSpPr/>
          <p:nvPr/>
        </p:nvSpPr>
        <p:spPr>
          <a:xfrm>
            <a:off x="152400" y="3995150"/>
            <a:ext cx="1764900" cy="873300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Existing Alternative</a:t>
            </a:r>
            <a:endParaRPr sz="120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7172109" y="3995150"/>
            <a:ext cx="1764901" cy="873300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</a:rPr>
              <a:t>Early Adopters</a:t>
            </a:r>
            <a:endParaRPr sz="120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/>
          <p:nvPr/>
        </p:nvSpPr>
        <p:spPr>
          <a:xfrm>
            <a:off x="222818" y="114685"/>
            <a:ext cx="2291781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Lean Canvas</a:t>
            </a:r>
            <a:endParaRPr sz="2800" b="1" i="0" u="none" strike="noStrike" cap="none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152450" y="892725"/>
            <a:ext cx="8796000" cy="5314200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4"/>
          <p:cNvSpPr txBox="1"/>
          <p:nvPr/>
        </p:nvSpPr>
        <p:spPr>
          <a:xfrm>
            <a:off x="3810000" y="114684"/>
            <a:ext cx="3276600" cy="461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Project Name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7239000" y="114684"/>
            <a:ext cx="1752600" cy="201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01-Jan-2014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7239000" y="375182"/>
            <a:ext cx="1752600" cy="2013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Iteration #x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152400" y="4868585"/>
            <a:ext cx="4398000" cy="13383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 Structure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Acquisition costs</a:t>
            </a: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Distribution costs</a:t>
            </a: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Hosting</a:t>
            </a: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People, etc.</a:t>
            </a:r>
            <a:endParaRPr sz="12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4550441" y="4868585"/>
            <a:ext cx="4398000" cy="13383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Streams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 Model</a:t>
            </a: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Life Time Value</a:t>
            </a: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Revenue</a:t>
            </a: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Gross Margin</a:t>
            </a:r>
            <a:endParaRPr sz="1800" b="0" i="1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4"/>
          <p:cNvSpPr/>
          <p:nvPr/>
        </p:nvSpPr>
        <p:spPr>
          <a:xfrm>
            <a:off x="152400" y="892725"/>
            <a:ext cx="1764900" cy="39759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problems</a:t>
            </a:r>
            <a:endParaRPr sz="12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i="1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 i="1">
                <a:solidFill>
                  <a:srgbClr val="999999"/>
                </a:solidFill>
              </a:rPr>
              <a:t>For the customer segment you are working with, describe the top 1-3 problems they need solved.</a:t>
            </a:r>
            <a:endParaRPr sz="1200" i="1">
              <a:solidFill>
                <a:srgbClr val="999999"/>
              </a:solidFill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1917192" y="892725"/>
            <a:ext cx="1764900" cy="1987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 3 features</a:t>
            </a:r>
            <a:endParaRPr sz="1200" b="0" i="1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i="1" dirty="0">
                <a:solidFill>
                  <a:srgbClr val="999999"/>
                </a:solidFill>
              </a:rPr>
              <a:t>Don’t fully defining a solution. Simply sketch out the top features or capabilities for each problem.</a:t>
            </a:r>
            <a:endParaRPr sz="1200" i="1" dirty="0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i="1" dirty="0">
                <a:solidFill>
                  <a:srgbClr val="999999"/>
                </a:solidFill>
              </a:rPr>
              <a:t>					</a:t>
            </a:r>
            <a:endParaRPr sz="1200" i="1" dirty="0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i="1" dirty="0">
                <a:solidFill>
                  <a:srgbClr val="999999"/>
                </a:solidFill>
              </a:rPr>
              <a:t>				</a:t>
            </a:r>
            <a:endParaRPr sz="1200" i="1" dirty="0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i="1" dirty="0">
                <a:solidFill>
                  <a:srgbClr val="999999"/>
                </a:solidFill>
              </a:rPr>
              <a:t>			</a:t>
            </a:r>
            <a:endParaRPr sz="1200" i="1" dirty="0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i="1" dirty="0">
                <a:solidFill>
                  <a:srgbClr val="999999"/>
                </a:solidFill>
              </a:rPr>
              <a:t>		</a:t>
            </a:r>
            <a:endParaRPr sz="1200" i="1" dirty="0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 dirty="0">
              <a:solidFill>
                <a:srgbClr val="999999"/>
              </a:solidFill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1917192" y="2880654"/>
            <a:ext cx="1764900" cy="1987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Metrics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activities you measure</a:t>
            </a:r>
            <a:endParaRPr sz="1200" i="1">
              <a:solidFill>
                <a:schemeClr val="dk1"/>
              </a:solidFill>
            </a:endParaRPr>
          </a:p>
        </p:txBody>
      </p:sp>
      <p:sp>
        <p:nvSpPr>
          <p:cNvPr id="121" name="Google Shape;121;p14"/>
          <p:cNvSpPr/>
          <p:nvPr/>
        </p:nvSpPr>
        <p:spPr>
          <a:xfrm>
            <a:off x="3654106" y="892725"/>
            <a:ext cx="1764900" cy="39759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 Value Proposition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Single, clear, compelling message that states why you are different and worth paying attention</a:t>
            </a:r>
            <a:endParaRPr sz="12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i="1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 i="1">
                <a:solidFill>
                  <a:srgbClr val="999999"/>
                </a:solidFill>
              </a:rPr>
              <a:t>A good UVP gets inside the head of your customers and focusses on the benefits your customers derive after using your product.</a:t>
            </a:r>
            <a:endParaRPr sz="1200" i="1">
              <a:solidFill>
                <a:srgbClr val="999999"/>
              </a:solidFill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5418898" y="892725"/>
            <a:ext cx="1764900" cy="1987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Unfair Advantage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Can’t be easily copied or bought</a:t>
            </a:r>
            <a:endParaRPr sz="12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5418898" y="2880654"/>
            <a:ext cx="1764900" cy="19878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Channels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to customers</a:t>
            </a:r>
            <a:endParaRPr sz="12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i="1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i="1">
                <a:solidFill>
                  <a:srgbClr val="999999"/>
                </a:solidFill>
              </a:rPr>
              <a:t>Inbound and Outbound </a:t>
            </a:r>
            <a:endParaRPr sz="1200" i="1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>
                <a:solidFill>
                  <a:srgbClr val="999999"/>
                </a:solidFill>
              </a:rPr>
              <a:t>Direct and Indirect</a:t>
            </a:r>
            <a:endParaRPr sz="1200" i="1">
              <a:solidFill>
                <a:srgbClr val="999999"/>
              </a:solidFill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7183690" y="892725"/>
            <a:ext cx="1764900" cy="397590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F2F2F2"/>
              </a:gs>
              <a:gs pos="100000">
                <a:schemeClr val="lt1"/>
              </a:gs>
            </a:gsLst>
            <a:lin ang="16200038" scaled="0"/>
          </a:gradFill>
          <a:ln w="19050" cap="flat" cmpd="sng">
            <a:solidFill>
              <a:schemeClr val="accent2">
                <a:lumMod val="75000"/>
                <a:alpha val="93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Segments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u="none" strike="noStrike" cap="none">
                <a:solidFill>
                  <a:schemeClr val="dk1"/>
                </a:solidFill>
              </a:rPr>
              <a:t>Target customers</a:t>
            </a:r>
            <a:endParaRPr sz="1200" b="0" i="1" u="none" strike="noStrike" cap="none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 i="1">
                <a:solidFill>
                  <a:srgbClr val="999999"/>
                </a:solidFill>
              </a:rPr>
              <a:t>A customer is a someone that pays for your product.</a:t>
            </a:r>
            <a:endParaRPr sz="1200" i="1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 i="1">
              <a:solidFill>
                <a:srgbClr val="999999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 i="1">
                <a:solidFill>
                  <a:srgbClr val="999999"/>
                </a:solidFill>
              </a:rPr>
              <a:t>You can’t effectively build, design, and position a product for everyone.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25" name="Google Shape;125;p14"/>
          <p:cNvSpPr/>
          <p:nvPr/>
        </p:nvSpPr>
        <p:spPr>
          <a:xfrm>
            <a:off x="1753341" y="6257596"/>
            <a:ext cx="11961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Arial"/>
              </a:rPr>
              <a:t>PRODUCT</a:t>
            </a:r>
            <a:endParaRPr sz="2400" b="1" i="0" u="none" strike="noStrike" cap="none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4"/>
          <p:cNvSpPr/>
          <p:nvPr/>
        </p:nvSpPr>
        <p:spPr>
          <a:xfrm>
            <a:off x="6230730" y="6257596"/>
            <a:ext cx="10374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Arial"/>
              </a:rPr>
              <a:t>MARKET</a:t>
            </a:r>
            <a:endParaRPr sz="2400" b="1" i="0" u="none" strike="noStrike" cap="none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cxnSp>
        <p:nvCxnSpPr>
          <p:cNvPr id="127" name="Google Shape;127;p14"/>
          <p:cNvCxnSpPr/>
          <p:nvPr/>
        </p:nvCxnSpPr>
        <p:spPr>
          <a:xfrm rot="10800000">
            <a:off x="4550441" y="788450"/>
            <a:ext cx="0" cy="5731500"/>
          </a:xfrm>
          <a:prstGeom prst="straightConnector1">
            <a:avLst/>
          </a:prstGeom>
          <a:noFill/>
          <a:ln w="19050" cap="rnd" cmpd="sng">
            <a:solidFill>
              <a:srgbClr val="007DDA">
                <a:alpha val="49800"/>
              </a:srgbClr>
            </a:solidFill>
            <a:prstDash val="dash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</TotalTime>
  <Words>286</Words>
  <Application>Microsoft Office PowerPoint</Application>
  <PresentationFormat>On-screen Show (4:3)</PresentationFormat>
  <Paragraphs>100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Teguh Prasetio</cp:lastModifiedBy>
  <cp:revision>2</cp:revision>
  <dcterms:modified xsi:type="dcterms:W3CDTF">2018-10-02T00:59:38Z</dcterms:modified>
</cp:coreProperties>
</file>