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6" r:id="rId2"/>
    <p:sldId id="288" r:id="rId3"/>
    <p:sldId id="290" r:id="rId4"/>
    <p:sldId id="267" r:id="rId5"/>
    <p:sldId id="289" r:id="rId6"/>
    <p:sldId id="269" r:id="rId7"/>
    <p:sldId id="277" r:id="rId8"/>
    <p:sldId id="278" r:id="rId9"/>
    <p:sldId id="280" r:id="rId10"/>
    <p:sldId id="279" r:id="rId11"/>
    <p:sldId id="292" r:id="rId12"/>
    <p:sldId id="282" r:id="rId13"/>
    <p:sldId id="281" r:id="rId14"/>
    <p:sldId id="283" r:id="rId15"/>
    <p:sldId id="284" r:id="rId16"/>
    <p:sldId id="285" r:id="rId17"/>
    <p:sldId id="286" r:id="rId18"/>
    <p:sldId id="291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F5609-6EE2-B147-B484-30AAA8FDF790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0ACAC-3C24-E14D-BD13-202F2C35D068}">
      <dgm:prSet/>
      <dgm:spPr/>
      <dgm:t>
        <a:bodyPr/>
        <a:lstStyle/>
        <a:p>
          <a:pPr rtl="0"/>
          <a:r>
            <a:rPr lang="en-US" b="1" dirty="0" smtClean="0"/>
            <a:t>KOMUNIKASI ADALAH PROSES PENYAMPAIAN PESAN</a:t>
          </a:r>
          <a:endParaRPr lang="en-US" dirty="0"/>
        </a:p>
      </dgm:t>
    </dgm:pt>
    <dgm:pt modelId="{528180F8-48F4-4947-AB7B-454A320D3B46}" type="parTrans" cxnId="{F1F10F8A-9C1D-0243-9B91-484B2F982116}">
      <dgm:prSet/>
      <dgm:spPr/>
      <dgm:t>
        <a:bodyPr/>
        <a:lstStyle/>
        <a:p>
          <a:endParaRPr lang="en-US"/>
        </a:p>
      </dgm:t>
    </dgm:pt>
    <dgm:pt modelId="{AFE3B53E-2CA7-5545-832E-DD4C98BEDCD4}" type="sibTrans" cxnId="{F1F10F8A-9C1D-0243-9B91-484B2F982116}">
      <dgm:prSet/>
      <dgm:spPr/>
      <dgm:t>
        <a:bodyPr/>
        <a:lstStyle/>
        <a:p>
          <a:endParaRPr lang="en-US"/>
        </a:p>
      </dgm:t>
    </dgm:pt>
    <dgm:pt modelId="{E0135D2A-D5EE-4447-9284-B3E8BC18F546}">
      <dgm:prSet/>
      <dgm:spPr/>
    </dgm:pt>
    <dgm:pt modelId="{B83FE08D-D6B8-DC43-ACE0-CF854A941029}" type="parTrans" cxnId="{9D86C08D-1A1A-F04D-942F-998CC4C05841}">
      <dgm:prSet/>
      <dgm:spPr/>
      <dgm:t>
        <a:bodyPr/>
        <a:lstStyle/>
        <a:p>
          <a:endParaRPr lang="en-US"/>
        </a:p>
      </dgm:t>
    </dgm:pt>
    <dgm:pt modelId="{E7506CAC-B862-7344-87AC-A7D792844FCA}" type="sibTrans" cxnId="{9D86C08D-1A1A-F04D-942F-998CC4C05841}">
      <dgm:prSet/>
      <dgm:spPr/>
      <dgm:t>
        <a:bodyPr/>
        <a:lstStyle/>
        <a:p>
          <a:endParaRPr lang="en-US"/>
        </a:p>
      </dgm:t>
    </dgm:pt>
    <dgm:pt modelId="{08FD38BF-8D5E-9949-9BAC-AEACB24B5901}">
      <dgm:prSet/>
      <dgm:spPr/>
    </dgm:pt>
    <dgm:pt modelId="{C02E17F9-D111-3340-BE0F-2BE11747768D}" type="parTrans" cxnId="{17EDF0AC-1E6B-1947-9FF8-EDFDC3F9AF57}">
      <dgm:prSet/>
      <dgm:spPr/>
      <dgm:t>
        <a:bodyPr/>
        <a:lstStyle/>
        <a:p>
          <a:endParaRPr lang="en-US"/>
        </a:p>
      </dgm:t>
    </dgm:pt>
    <dgm:pt modelId="{F794B8B9-0FB0-4C45-AA1D-F72B4E7A021A}" type="sibTrans" cxnId="{17EDF0AC-1E6B-1947-9FF8-EDFDC3F9AF57}">
      <dgm:prSet/>
      <dgm:spPr/>
      <dgm:t>
        <a:bodyPr/>
        <a:lstStyle/>
        <a:p>
          <a:endParaRPr lang="en-US"/>
        </a:p>
      </dgm:t>
    </dgm:pt>
    <dgm:pt modelId="{D9C5BC56-AF21-EB48-BDE9-F99927FAAF1C}">
      <dgm:prSet/>
      <dgm:spPr/>
    </dgm:pt>
    <dgm:pt modelId="{22494586-3B1A-974C-A957-F547DEE5A295}" type="parTrans" cxnId="{5AC74252-4421-314F-8CBF-8DE90AA83E23}">
      <dgm:prSet/>
      <dgm:spPr/>
      <dgm:t>
        <a:bodyPr/>
        <a:lstStyle/>
        <a:p>
          <a:endParaRPr lang="en-US"/>
        </a:p>
      </dgm:t>
    </dgm:pt>
    <dgm:pt modelId="{1E81AB13-8C44-F64E-BF1F-920A85CF5890}" type="sibTrans" cxnId="{5AC74252-4421-314F-8CBF-8DE90AA83E23}">
      <dgm:prSet/>
      <dgm:spPr/>
      <dgm:t>
        <a:bodyPr/>
        <a:lstStyle/>
        <a:p>
          <a:endParaRPr lang="en-US"/>
        </a:p>
      </dgm:t>
    </dgm:pt>
    <dgm:pt modelId="{3A57D348-C2F3-A44B-A9CE-4D1380D24038}">
      <dgm:prSet/>
      <dgm:spPr/>
    </dgm:pt>
    <dgm:pt modelId="{D68754FF-D9B5-D349-A621-4BD66EF08F4D}" type="parTrans" cxnId="{EFAEE2D8-386D-4547-A971-FBDC69E1FA69}">
      <dgm:prSet/>
      <dgm:spPr/>
      <dgm:t>
        <a:bodyPr/>
        <a:lstStyle/>
        <a:p>
          <a:endParaRPr lang="en-US"/>
        </a:p>
      </dgm:t>
    </dgm:pt>
    <dgm:pt modelId="{15DF4ECC-34E2-234D-8F1F-75D9539AD855}" type="sibTrans" cxnId="{EFAEE2D8-386D-4547-A971-FBDC69E1FA69}">
      <dgm:prSet/>
      <dgm:spPr/>
      <dgm:t>
        <a:bodyPr/>
        <a:lstStyle/>
        <a:p>
          <a:endParaRPr lang="en-US"/>
        </a:p>
      </dgm:t>
    </dgm:pt>
    <dgm:pt modelId="{77D8E6CF-DB2A-D643-A7F9-E19D407583B4}">
      <dgm:prSet/>
      <dgm:spPr/>
    </dgm:pt>
    <dgm:pt modelId="{4AFD6CD6-4E85-0B4A-9600-0F8C5E97BBB8}" type="sibTrans" cxnId="{33D7C11E-5D5F-EE49-A77D-7AABD72BC5DC}">
      <dgm:prSet/>
      <dgm:spPr/>
      <dgm:t>
        <a:bodyPr/>
        <a:lstStyle/>
        <a:p>
          <a:endParaRPr lang="en-US"/>
        </a:p>
      </dgm:t>
    </dgm:pt>
    <dgm:pt modelId="{D2072612-DE53-944D-99E7-74DC467F3ED2}" type="parTrans" cxnId="{33D7C11E-5D5F-EE49-A77D-7AABD72BC5DC}">
      <dgm:prSet/>
      <dgm:spPr/>
      <dgm:t>
        <a:bodyPr/>
        <a:lstStyle/>
        <a:p>
          <a:endParaRPr lang="en-US"/>
        </a:p>
      </dgm:t>
    </dgm:pt>
    <dgm:pt modelId="{72C35BED-F01B-D041-B03C-6226A155305F}">
      <dgm:prSet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SOURCE</a:t>
          </a:r>
          <a:endParaRPr lang="en-US" sz="2800" dirty="0">
            <a:solidFill>
              <a:schemeClr val="bg1"/>
            </a:solidFill>
          </a:endParaRPr>
        </a:p>
      </dgm:t>
    </dgm:pt>
    <dgm:pt modelId="{940E48DE-FA95-3C4B-A729-E4DB19ECAD23}" type="parTrans" cxnId="{041A9FA4-84A4-6842-9652-C674837ECD48}">
      <dgm:prSet/>
      <dgm:spPr/>
      <dgm:t>
        <a:bodyPr/>
        <a:lstStyle/>
        <a:p>
          <a:endParaRPr lang="en-US"/>
        </a:p>
      </dgm:t>
    </dgm:pt>
    <dgm:pt modelId="{24B42A6C-7641-B743-AB8C-3607DD9123F7}" type="sibTrans" cxnId="{041A9FA4-84A4-6842-9652-C674837ECD48}">
      <dgm:prSet/>
      <dgm:spPr/>
      <dgm:t>
        <a:bodyPr/>
        <a:lstStyle/>
        <a:p>
          <a:endParaRPr lang="en-US"/>
        </a:p>
      </dgm:t>
    </dgm:pt>
    <dgm:pt modelId="{E29F7AA2-B1BF-7944-AF2F-AF0CE599F573}">
      <dgm:prSet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RECEIVER</a:t>
          </a:r>
          <a:endParaRPr lang="en-US" sz="2800" dirty="0">
            <a:solidFill>
              <a:srgbClr val="000000"/>
            </a:solidFill>
          </a:endParaRPr>
        </a:p>
      </dgm:t>
    </dgm:pt>
    <dgm:pt modelId="{06F9BA17-87DF-C141-B772-FD34B8F8F4EB}" type="parTrans" cxnId="{AF3EC99F-6714-4245-BDDA-B64956F2AC11}">
      <dgm:prSet/>
      <dgm:spPr/>
      <dgm:t>
        <a:bodyPr/>
        <a:lstStyle/>
        <a:p>
          <a:endParaRPr lang="en-US"/>
        </a:p>
      </dgm:t>
    </dgm:pt>
    <dgm:pt modelId="{2D10263F-192B-1F43-BB71-1E053984B651}" type="sibTrans" cxnId="{AF3EC99F-6714-4245-BDDA-B64956F2AC11}">
      <dgm:prSet/>
      <dgm:spPr/>
      <dgm:t>
        <a:bodyPr/>
        <a:lstStyle/>
        <a:p>
          <a:endParaRPr lang="en-US"/>
        </a:p>
      </dgm:t>
    </dgm:pt>
    <dgm:pt modelId="{DB1D1BBC-2A4A-6445-9C1A-6942D6A08A90}">
      <dgm:prSet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MESSAGE</a:t>
          </a:r>
          <a:endParaRPr lang="en-US" sz="2800" dirty="0">
            <a:solidFill>
              <a:srgbClr val="000000"/>
            </a:solidFill>
          </a:endParaRPr>
        </a:p>
      </dgm:t>
    </dgm:pt>
    <dgm:pt modelId="{F27C4D56-9406-8C47-A3FD-86015BAC4FEE}" type="parTrans" cxnId="{140C8D1D-ABD2-2840-BB2F-57B96313D0A3}">
      <dgm:prSet/>
      <dgm:spPr/>
      <dgm:t>
        <a:bodyPr/>
        <a:lstStyle/>
        <a:p>
          <a:endParaRPr lang="en-US"/>
        </a:p>
      </dgm:t>
    </dgm:pt>
    <dgm:pt modelId="{BA2EA789-4796-7C46-9E57-37C21E25C77C}" type="sibTrans" cxnId="{140C8D1D-ABD2-2840-BB2F-57B96313D0A3}">
      <dgm:prSet/>
      <dgm:spPr/>
      <dgm:t>
        <a:bodyPr/>
        <a:lstStyle/>
        <a:p>
          <a:endParaRPr lang="en-US"/>
        </a:p>
      </dgm:t>
    </dgm:pt>
    <dgm:pt modelId="{55CFE89E-921B-E149-B2DD-A93824F9C01F}">
      <dgm:prSet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CHANNEL</a:t>
          </a:r>
          <a:endParaRPr lang="en-US" sz="2800" dirty="0">
            <a:solidFill>
              <a:srgbClr val="000000"/>
            </a:solidFill>
          </a:endParaRPr>
        </a:p>
      </dgm:t>
    </dgm:pt>
    <dgm:pt modelId="{B6ECE159-49AC-D447-B2F9-3FB4AF66B3DD}" type="parTrans" cxnId="{648D2D2F-97B4-F84C-BCCA-590F78E24C9B}">
      <dgm:prSet/>
      <dgm:spPr/>
      <dgm:t>
        <a:bodyPr/>
        <a:lstStyle/>
        <a:p>
          <a:endParaRPr lang="en-US"/>
        </a:p>
      </dgm:t>
    </dgm:pt>
    <dgm:pt modelId="{BBB1A9AC-7ED6-1048-8998-9F7ACB6D0614}" type="sibTrans" cxnId="{648D2D2F-97B4-F84C-BCCA-590F78E24C9B}">
      <dgm:prSet/>
      <dgm:spPr/>
      <dgm:t>
        <a:bodyPr/>
        <a:lstStyle/>
        <a:p>
          <a:endParaRPr lang="en-US"/>
        </a:p>
      </dgm:t>
    </dgm:pt>
    <dgm:pt modelId="{4E3ECBAB-0971-0F44-9735-42FF03A7F31C}" type="pres">
      <dgm:prSet presAssocID="{F99F5609-6EE2-B147-B484-30AAA8FDF79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CDD674-1CE7-7E47-A0A0-FA366F9D9890}" type="pres">
      <dgm:prSet presAssocID="{F99F5609-6EE2-B147-B484-30AAA8FDF790}" presName="matrix" presStyleCnt="0"/>
      <dgm:spPr/>
    </dgm:pt>
    <dgm:pt modelId="{1A1B5EF1-7904-5848-9241-71C7DD783BBD}" type="pres">
      <dgm:prSet presAssocID="{F99F5609-6EE2-B147-B484-30AAA8FDF790}" presName="tile1" presStyleLbl="node1" presStyleIdx="0" presStyleCnt="4"/>
      <dgm:spPr/>
      <dgm:t>
        <a:bodyPr/>
        <a:lstStyle/>
        <a:p>
          <a:endParaRPr lang="en-US"/>
        </a:p>
      </dgm:t>
    </dgm:pt>
    <dgm:pt modelId="{F8BC8C59-6C1D-4740-B5E9-C306A39F39A5}" type="pres">
      <dgm:prSet presAssocID="{F99F5609-6EE2-B147-B484-30AAA8FDF79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70C0E-D1F8-DB4C-9C4D-C565D9479650}" type="pres">
      <dgm:prSet presAssocID="{F99F5609-6EE2-B147-B484-30AAA8FDF790}" presName="tile2" presStyleLbl="node1" presStyleIdx="1" presStyleCnt="4"/>
      <dgm:spPr/>
      <dgm:t>
        <a:bodyPr/>
        <a:lstStyle/>
        <a:p>
          <a:endParaRPr lang="en-US"/>
        </a:p>
      </dgm:t>
    </dgm:pt>
    <dgm:pt modelId="{95B5273B-24C9-7D4F-B3D9-72B5105AC3C2}" type="pres">
      <dgm:prSet presAssocID="{F99F5609-6EE2-B147-B484-30AAA8FDF79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0DD32-C7AE-2344-93D2-8B76377D5B49}" type="pres">
      <dgm:prSet presAssocID="{F99F5609-6EE2-B147-B484-30AAA8FDF790}" presName="tile3" presStyleLbl="node1" presStyleIdx="2" presStyleCnt="4"/>
      <dgm:spPr/>
      <dgm:t>
        <a:bodyPr/>
        <a:lstStyle/>
        <a:p>
          <a:endParaRPr lang="en-US"/>
        </a:p>
      </dgm:t>
    </dgm:pt>
    <dgm:pt modelId="{30B79222-605D-FC41-BD14-C61235F91641}" type="pres">
      <dgm:prSet presAssocID="{F99F5609-6EE2-B147-B484-30AAA8FDF79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3F1F7-94DC-1E4C-B6CA-C95E85C7063E}" type="pres">
      <dgm:prSet presAssocID="{F99F5609-6EE2-B147-B484-30AAA8FDF790}" presName="tile4" presStyleLbl="node1" presStyleIdx="3" presStyleCnt="4"/>
      <dgm:spPr/>
      <dgm:t>
        <a:bodyPr/>
        <a:lstStyle/>
        <a:p>
          <a:endParaRPr lang="en-US"/>
        </a:p>
      </dgm:t>
    </dgm:pt>
    <dgm:pt modelId="{F1654F16-BB22-464A-B24D-3B5BF1EEF294}" type="pres">
      <dgm:prSet presAssocID="{F99F5609-6EE2-B147-B484-30AAA8FDF79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FAAE8-7EE4-7042-AA3C-6154BC633040}" type="pres">
      <dgm:prSet presAssocID="{F99F5609-6EE2-B147-B484-30AAA8FDF79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0A5757D-707E-024B-ACB6-95029523E120}" type="presOf" srcId="{E29F7AA2-B1BF-7944-AF2F-AF0CE599F573}" destId="{07F70C0E-D1F8-DB4C-9C4D-C565D9479650}" srcOrd="0" destOrd="0" presId="urn:microsoft.com/office/officeart/2005/8/layout/matrix1"/>
    <dgm:cxn modelId="{61772449-0D69-4E44-A07C-D0B9AC8C08C9}" type="presOf" srcId="{72C35BED-F01B-D041-B03C-6226A155305F}" destId="{F8BC8C59-6C1D-4740-B5E9-C306A39F39A5}" srcOrd="1" destOrd="0" presId="urn:microsoft.com/office/officeart/2005/8/layout/matrix1"/>
    <dgm:cxn modelId="{F1F10F8A-9C1D-0243-9B91-484B2F982116}" srcId="{F99F5609-6EE2-B147-B484-30AAA8FDF790}" destId="{7130ACAC-3C24-E14D-BD13-202F2C35D068}" srcOrd="0" destOrd="0" parTransId="{528180F8-48F4-4947-AB7B-454A320D3B46}" sibTransId="{AFE3B53E-2CA7-5545-832E-DD4C98BEDCD4}"/>
    <dgm:cxn modelId="{041A9FA4-84A4-6842-9652-C674837ECD48}" srcId="{7130ACAC-3C24-E14D-BD13-202F2C35D068}" destId="{72C35BED-F01B-D041-B03C-6226A155305F}" srcOrd="0" destOrd="0" parTransId="{940E48DE-FA95-3C4B-A729-E4DB19ECAD23}" sibTransId="{24B42A6C-7641-B743-AB8C-3607DD9123F7}"/>
    <dgm:cxn modelId="{C8E1C317-4F15-9C48-AAFF-9C2F1D077E02}" type="presOf" srcId="{72C35BED-F01B-D041-B03C-6226A155305F}" destId="{1A1B5EF1-7904-5848-9241-71C7DD783BBD}" srcOrd="0" destOrd="0" presId="urn:microsoft.com/office/officeart/2005/8/layout/matrix1"/>
    <dgm:cxn modelId="{33D7C11E-5D5F-EE49-A77D-7AABD72BC5DC}" srcId="{F99F5609-6EE2-B147-B484-30AAA8FDF790}" destId="{77D8E6CF-DB2A-D643-A7F9-E19D407583B4}" srcOrd="1" destOrd="0" parTransId="{D2072612-DE53-944D-99E7-74DC467F3ED2}" sibTransId="{4AFD6CD6-4E85-0B4A-9600-0F8C5E97BBB8}"/>
    <dgm:cxn modelId="{EFAEE2D8-386D-4547-A971-FBDC69E1FA69}" srcId="{77D8E6CF-DB2A-D643-A7F9-E19D407583B4}" destId="{3A57D348-C2F3-A44B-A9CE-4D1380D24038}" srcOrd="3" destOrd="0" parTransId="{D68754FF-D9B5-D349-A621-4BD66EF08F4D}" sibTransId="{15DF4ECC-34E2-234D-8F1F-75D9539AD855}"/>
    <dgm:cxn modelId="{ACC2DDC2-8B1C-0443-87E1-61E992912B94}" type="presOf" srcId="{7130ACAC-3C24-E14D-BD13-202F2C35D068}" destId="{512FAAE8-7EE4-7042-AA3C-6154BC633040}" srcOrd="0" destOrd="0" presId="urn:microsoft.com/office/officeart/2005/8/layout/matrix1"/>
    <dgm:cxn modelId="{FE6C63DD-900F-804B-8D49-BB794F6D3D26}" type="presOf" srcId="{E29F7AA2-B1BF-7944-AF2F-AF0CE599F573}" destId="{95B5273B-24C9-7D4F-B3D9-72B5105AC3C2}" srcOrd="1" destOrd="0" presId="urn:microsoft.com/office/officeart/2005/8/layout/matrix1"/>
    <dgm:cxn modelId="{F1FECCDA-6801-B942-A7EC-7E590D32ECB8}" type="presOf" srcId="{55CFE89E-921B-E149-B2DD-A93824F9C01F}" destId="{C643F1F7-94DC-1E4C-B6CA-C95E85C7063E}" srcOrd="0" destOrd="0" presId="urn:microsoft.com/office/officeart/2005/8/layout/matrix1"/>
    <dgm:cxn modelId="{B21D3C47-235C-634A-B090-378287966CA0}" type="presOf" srcId="{F99F5609-6EE2-B147-B484-30AAA8FDF790}" destId="{4E3ECBAB-0971-0F44-9735-42FF03A7F31C}" srcOrd="0" destOrd="0" presId="urn:microsoft.com/office/officeart/2005/8/layout/matrix1"/>
    <dgm:cxn modelId="{43BB5596-108D-D24B-9BCC-D83C6E455685}" type="presOf" srcId="{55CFE89E-921B-E149-B2DD-A93824F9C01F}" destId="{F1654F16-BB22-464A-B24D-3B5BF1EEF294}" srcOrd="1" destOrd="0" presId="urn:microsoft.com/office/officeart/2005/8/layout/matrix1"/>
    <dgm:cxn modelId="{648D2D2F-97B4-F84C-BCCA-590F78E24C9B}" srcId="{7130ACAC-3C24-E14D-BD13-202F2C35D068}" destId="{55CFE89E-921B-E149-B2DD-A93824F9C01F}" srcOrd="3" destOrd="0" parTransId="{B6ECE159-49AC-D447-B2F9-3FB4AF66B3DD}" sibTransId="{BBB1A9AC-7ED6-1048-8998-9F7ACB6D0614}"/>
    <dgm:cxn modelId="{140C8D1D-ABD2-2840-BB2F-57B96313D0A3}" srcId="{7130ACAC-3C24-E14D-BD13-202F2C35D068}" destId="{DB1D1BBC-2A4A-6445-9C1A-6942D6A08A90}" srcOrd="2" destOrd="0" parTransId="{F27C4D56-9406-8C47-A3FD-86015BAC4FEE}" sibTransId="{BA2EA789-4796-7C46-9E57-37C21E25C77C}"/>
    <dgm:cxn modelId="{AF3EC99F-6714-4245-BDDA-B64956F2AC11}" srcId="{7130ACAC-3C24-E14D-BD13-202F2C35D068}" destId="{E29F7AA2-B1BF-7944-AF2F-AF0CE599F573}" srcOrd="1" destOrd="0" parTransId="{06F9BA17-87DF-C141-B772-FD34B8F8F4EB}" sibTransId="{2D10263F-192B-1F43-BB71-1E053984B651}"/>
    <dgm:cxn modelId="{5AC74252-4421-314F-8CBF-8DE90AA83E23}" srcId="{77D8E6CF-DB2A-D643-A7F9-E19D407583B4}" destId="{D9C5BC56-AF21-EB48-BDE9-F99927FAAF1C}" srcOrd="2" destOrd="0" parTransId="{22494586-3B1A-974C-A957-F547DEE5A295}" sibTransId="{1E81AB13-8C44-F64E-BF1F-920A85CF5890}"/>
    <dgm:cxn modelId="{17EDF0AC-1E6B-1947-9FF8-EDFDC3F9AF57}" srcId="{77D8E6CF-DB2A-D643-A7F9-E19D407583B4}" destId="{08FD38BF-8D5E-9949-9BAC-AEACB24B5901}" srcOrd="1" destOrd="0" parTransId="{C02E17F9-D111-3340-BE0F-2BE11747768D}" sibTransId="{F794B8B9-0FB0-4C45-AA1D-F72B4E7A021A}"/>
    <dgm:cxn modelId="{9D86C08D-1A1A-F04D-942F-998CC4C05841}" srcId="{77D8E6CF-DB2A-D643-A7F9-E19D407583B4}" destId="{E0135D2A-D5EE-4447-9284-B3E8BC18F546}" srcOrd="0" destOrd="0" parTransId="{B83FE08D-D6B8-DC43-ACE0-CF854A941029}" sibTransId="{E7506CAC-B862-7344-87AC-A7D792844FCA}"/>
    <dgm:cxn modelId="{BC4DAB1E-EF86-0A45-8AA6-8CB40C2D6992}" type="presOf" srcId="{DB1D1BBC-2A4A-6445-9C1A-6942D6A08A90}" destId="{30B79222-605D-FC41-BD14-C61235F91641}" srcOrd="1" destOrd="0" presId="urn:microsoft.com/office/officeart/2005/8/layout/matrix1"/>
    <dgm:cxn modelId="{D7E6C0C2-3E41-A541-AF64-C877152311AF}" type="presOf" srcId="{DB1D1BBC-2A4A-6445-9C1A-6942D6A08A90}" destId="{06E0DD32-C7AE-2344-93D2-8B76377D5B49}" srcOrd="0" destOrd="0" presId="urn:microsoft.com/office/officeart/2005/8/layout/matrix1"/>
    <dgm:cxn modelId="{AD55BAF0-1F1F-2B4B-BDC8-0A2500865F74}" type="presParOf" srcId="{4E3ECBAB-0971-0F44-9735-42FF03A7F31C}" destId="{D6CDD674-1CE7-7E47-A0A0-FA366F9D9890}" srcOrd="0" destOrd="0" presId="urn:microsoft.com/office/officeart/2005/8/layout/matrix1"/>
    <dgm:cxn modelId="{CC412BF3-C6C0-6E4C-8097-E2C41305B9F4}" type="presParOf" srcId="{D6CDD674-1CE7-7E47-A0A0-FA366F9D9890}" destId="{1A1B5EF1-7904-5848-9241-71C7DD783BBD}" srcOrd="0" destOrd="0" presId="urn:microsoft.com/office/officeart/2005/8/layout/matrix1"/>
    <dgm:cxn modelId="{4E4DA055-C628-8944-90B6-2FF6DA24D13E}" type="presParOf" srcId="{D6CDD674-1CE7-7E47-A0A0-FA366F9D9890}" destId="{F8BC8C59-6C1D-4740-B5E9-C306A39F39A5}" srcOrd="1" destOrd="0" presId="urn:microsoft.com/office/officeart/2005/8/layout/matrix1"/>
    <dgm:cxn modelId="{91A827CF-8A44-3744-8358-A1CB0CD293C5}" type="presParOf" srcId="{D6CDD674-1CE7-7E47-A0A0-FA366F9D9890}" destId="{07F70C0E-D1F8-DB4C-9C4D-C565D9479650}" srcOrd="2" destOrd="0" presId="urn:microsoft.com/office/officeart/2005/8/layout/matrix1"/>
    <dgm:cxn modelId="{A3F18900-5B72-D949-8E01-BB035186FAB1}" type="presParOf" srcId="{D6CDD674-1CE7-7E47-A0A0-FA366F9D9890}" destId="{95B5273B-24C9-7D4F-B3D9-72B5105AC3C2}" srcOrd="3" destOrd="0" presId="urn:microsoft.com/office/officeart/2005/8/layout/matrix1"/>
    <dgm:cxn modelId="{D95A6B0D-F5B2-954F-A60C-A8286AB58E68}" type="presParOf" srcId="{D6CDD674-1CE7-7E47-A0A0-FA366F9D9890}" destId="{06E0DD32-C7AE-2344-93D2-8B76377D5B49}" srcOrd="4" destOrd="0" presId="urn:microsoft.com/office/officeart/2005/8/layout/matrix1"/>
    <dgm:cxn modelId="{5EFDACEE-B289-2F45-8FBC-4E44AD486ADA}" type="presParOf" srcId="{D6CDD674-1CE7-7E47-A0A0-FA366F9D9890}" destId="{30B79222-605D-FC41-BD14-C61235F91641}" srcOrd="5" destOrd="0" presId="urn:microsoft.com/office/officeart/2005/8/layout/matrix1"/>
    <dgm:cxn modelId="{32104B18-3471-FD41-BF75-702EA56A1F48}" type="presParOf" srcId="{D6CDD674-1CE7-7E47-A0A0-FA366F9D9890}" destId="{C643F1F7-94DC-1E4C-B6CA-C95E85C7063E}" srcOrd="6" destOrd="0" presId="urn:microsoft.com/office/officeart/2005/8/layout/matrix1"/>
    <dgm:cxn modelId="{76E0F351-37EF-B14F-9CBC-766A25D600B0}" type="presParOf" srcId="{D6CDD674-1CE7-7E47-A0A0-FA366F9D9890}" destId="{F1654F16-BB22-464A-B24D-3B5BF1EEF294}" srcOrd="7" destOrd="0" presId="urn:microsoft.com/office/officeart/2005/8/layout/matrix1"/>
    <dgm:cxn modelId="{0E3BEE5F-238B-DC4E-BD24-22B01072F646}" type="presParOf" srcId="{4E3ECBAB-0971-0F44-9735-42FF03A7F31C}" destId="{512FAAE8-7EE4-7042-AA3C-6154BC6330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B5EF1-7904-5848-9241-71C7DD783BBD}">
      <dsp:nvSpPr>
        <dsp:cNvPr id="0" name=""/>
        <dsp:cNvSpPr/>
      </dsp:nvSpPr>
      <dsp:spPr>
        <a:xfrm rot="16200000">
          <a:off x="907116" y="-907116"/>
          <a:ext cx="1976718" cy="379095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SOURCE</a:t>
          </a:r>
          <a:endParaRPr lang="en-US" sz="2800" kern="1200" dirty="0">
            <a:solidFill>
              <a:schemeClr val="bg1"/>
            </a:solidFill>
          </a:endParaRPr>
        </a:p>
      </dsp:txBody>
      <dsp:txXfrm rot="5400000">
        <a:off x="-1" y="1"/>
        <a:ext cx="3790950" cy="1482538"/>
      </dsp:txXfrm>
    </dsp:sp>
    <dsp:sp modelId="{07F70C0E-D1F8-DB4C-9C4D-C565D9479650}">
      <dsp:nvSpPr>
        <dsp:cNvPr id="0" name=""/>
        <dsp:cNvSpPr/>
      </dsp:nvSpPr>
      <dsp:spPr>
        <a:xfrm>
          <a:off x="3790950" y="0"/>
          <a:ext cx="3790950" cy="19767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RECEIVER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3790950" y="0"/>
        <a:ext cx="3790950" cy="1482538"/>
      </dsp:txXfrm>
    </dsp:sp>
    <dsp:sp modelId="{06E0DD32-C7AE-2344-93D2-8B76377D5B49}">
      <dsp:nvSpPr>
        <dsp:cNvPr id="0" name=""/>
        <dsp:cNvSpPr/>
      </dsp:nvSpPr>
      <dsp:spPr>
        <a:xfrm rot="10800000">
          <a:off x="0" y="1976718"/>
          <a:ext cx="3790950" cy="19767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MESSAGE</a:t>
          </a:r>
          <a:endParaRPr lang="en-US" sz="2800" kern="1200" dirty="0">
            <a:solidFill>
              <a:srgbClr val="000000"/>
            </a:solidFill>
          </a:endParaRPr>
        </a:p>
      </dsp:txBody>
      <dsp:txXfrm rot="10800000">
        <a:off x="0" y="2470897"/>
        <a:ext cx="3790950" cy="1482538"/>
      </dsp:txXfrm>
    </dsp:sp>
    <dsp:sp modelId="{C643F1F7-94DC-1E4C-B6CA-C95E85C7063E}">
      <dsp:nvSpPr>
        <dsp:cNvPr id="0" name=""/>
        <dsp:cNvSpPr/>
      </dsp:nvSpPr>
      <dsp:spPr>
        <a:xfrm rot="5400000">
          <a:off x="4698066" y="1069601"/>
          <a:ext cx="1976718" cy="379095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CHANNEL</a:t>
          </a:r>
          <a:endParaRPr lang="en-US" sz="2800" kern="1200" dirty="0">
            <a:solidFill>
              <a:srgbClr val="000000"/>
            </a:solidFill>
          </a:endParaRPr>
        </a:p>
      </dsp:txBody>
      <dsp:txXfrm rot="-5400000">
        <a:off x="3790950" y="2470897"/>
        <a:ext cx="3790950" cy="1482538"/>
      </dsp:txXfrm>
    </dsp:sp>
    <dsp:sp modelId="{512FAAE8-7EE4-7042-AA3C-6154BC633040}">
      <dsp:nvSpPr>
        <dsp:cNvPr id="0" name=""/>
        <dsp:cNvSpPr/>
      </dsp:nvSpPr>
      <dsp:spPr>
        <a:xfrm>
          <a:off x="2653665" y="1482538"/>
          <a:ext cx="2274570" cy="988359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KOMUNIKASI ADALAH PROSES PENYAMPAIAN PESAN</a:t>
          </a:r>
          <a:endParaRPr lang="en-US" sz="1600" kern="1200" dirty="0"/>
        </a:p>
      </dsp:txBody>
      <dsp:txXfrm>
        <a:off x="2701913" y="1530786"/>
        <a:ext cx="2178074" cy="891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F60D5-D706-DC46-BEA3-8BDB8C9989D2}" type="datetimeFigureOut">
              <a:rPr lang="en-US" smtClean="0"/>
              <a:t>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24130-5C1A-7947-8069-BF2D776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4130-5C1A-7947-8069-BF2D77607A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3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2F0292D-1797-49A5-8D2D-8D50C72EF3CC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&amp; PERILAKU MANUSIA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254" y="5000262"/>
            <a:ext cx="8281021" cy="161608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Emma </a:t>
            </a:r>
            <a:r>
              <a:rPr lang="en-US" dirty="0" err="1" smtClean="0"/>
              <a:t>Aliudin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849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Persentase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Kehadiran 			: 10%</a:t>
            </a:r>
          </a:p>
          <a:p>
            <a:r>
              <a:rPr lang="id-ID" dirty="0" smtClean="0"/>
              <a:t>Partisipasi dan Tugas 	: 10%</a:t>
            </a:r>
          </a:p>
          <a:p>
            <a:r>
              <a:rPr lang="id-ID" dirty="0" smtClean="0"/>
              <a:t>Presentasi Kelompok 	: 10%</a:t>
            </a:r>
          </a:p>
          <a:p>
            <a:r>
              <a:rPr lang="id-ID" dirty="0" smtClean="0"/>
              <a:t>Kuis 			: 20%</a:t>
            </a:r>
          </a:p>
          <a:p>
            <a:r>
              <a:rPr lang="id-ID" dirty="0" smtClean="0"/>
              <a:t>Ujian Tengah Semester 	: 20%</a:t>
            </a:r>
          </a:p>
          <a:p>
            <a:r>
              <a:rPr lang="id-ID" dirty="0" smtClean="0"/>
              <a:t>Ujian Akhir Semester 	: 30%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319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Class’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BERTANGGUNG JAWAB: DATANG TEPAT WAKTU, MEMENUHI ATURAN UNIVERSITAS, MENGIKUTI SEMUA PROSES KEGIATAN PERKULIAHAN DENGAN BAIK </a:t>
            </a:r>
          </a:p>
          <a:p>
            <a:r>
              <a:rPr lang="en-US" dirty="0" smtClean="0"/>
              <a:t>RESPEK PADA DIRI SENDIRI &amp; ORANG LAIN  </a:t>
            </a:r>
          </a:p>
          <a:p>
            <a:r>
              <a:rPr lang="en-US" dirty="0"/>
              <a:t>ADIL: SAYA TIDAK AKAN BERBUAT SESUATU YANG SAYA TIDAK INGIN ORANG LAIN LAKUKAN TERHADAP SAYA,” EDMUND SUTISNA, PRESIDEN UPJ.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3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/>
          <a:lstStyle/>
          <a:p>
            <a:r>
              <a:rPr lang="id-ID" dirty="0" smtClean="0"/>
              <a:t>KEHADIRAN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3400" dirty="0" err="1" smtClean="0"/>
              <a:t>Kehadiran</a:t>
            </a:r>
            <a:r>
              <a:rPr lang="en-GB" sz="3400" dirty="0" smtClean="0"/>
              <a:t>  </a:t>
            </a:r>
            <a:r>
              <a:rPr lang="en-GB" sz="3400" dirty="0" err="1" smtClean="0"/>
              <a:t>mahasiswa</a:t>
            </a:r>
            <a:r>
              <a:rPr lang="en-GB" sz="3400" dirty="0" smtClean="0"/>
              <a:t> </a:t>
            </a:r>
            <a:r>
              <a:rPr lang="en-GB" sz="3400" dirty="0" err="1" smtClean="0"/>
              <a:t>dihitung</a:t>
            </a:r>
            <a:r>
              <a:rPr lang="en-GB" sz="3400" dirty="0" smtClean="0"/>
              <a:t> </a:t>
            </a:r>
            <a:r>
              <a:rPr lang="en-GB" sz="3400" dirty="0" err="1" smtClean="0"/>
              <a:t>berdasarkan</a:t>
            </a:r>
            <a:r>
              <a:rPr lang="en-GB" sz="3400" dirty="0" smtClean="0"/>
              <a:t> </a:t>
            </a:r>
            <a:r>
              <a:rPr lang="en-GB" sz="3400" dirty="0" err="1" smtClean="0"/>
              <a:t>peraturan</a:t>
            </a:r>
            <a:r>
              <a:rPr lang="en-GB" sz="3400" dirty="0" smtClean="0"/>
              <a:t> yang </a:t>
            </a:r>
            <a:r>
              <a:rPr lang="en-GB" sz="3400" dirty="0" err="1" smtClean="0"/>
              <a:t>berlaku</a:t>
            </a:r>
            <a:r>
              <a:rPr lang="en-GB" sz="3400" dirty="0" smtClean="0"/>
              <a:t>. </a:t>
            </a:r>
            <a:endParaRPr lang="id-ID" sz="3400" dirty="0" smtClean="0"/>
          </a:p>
          <a:p>
            <a:pPr lvl="0"/>
            <a:r>
              <a:rPr lang="id-ID" sz="3400" dirty="0" smtClean="0"/>
              <a:t>Kehadiran mahasiswa dihitung berdasarkan kehadiran fisik di kelas. Menitip pesan izin kepada teman atau surat sakit/izin tidak dianggap sebagai pengganti kehadiran fisik, sehingga tidak dihitung dalam presensi.</a:t>
            </a:r>
            <a:endParaRPr lang="en-GB" sz="3400" dirty="0" smtClean="0"/>
          </a:p>
          <a:p>
            <a:r>
              <a:rPr lang="id-ID" sz="3400" dirty="0" smtClean="0"/>
              <a:t>Tidak ada negosiasi mengenai jumlah kehadiran bagi mahasiswa yang tidak diperbolehkan mengikuti UTS atau UAS baik kepada pihak Dosen maupun BAP-PMP.</a:t>
            </a:r>
          </a:p>
          <a:p>
            <a:pPr>
              <a:buNone/>
            </a:pPr>
            <a:endParaRPr lang="id-ID" sz="32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643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id-ID" dirty="0" smtClean="0"/>
              <a:t>KETERLAMBATAN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lvl="0"/>
            <a:r>
              <a:rPr lang="en-GB" sz="2900" dirty="0" err="1" smtClean="0"/>
              <a:t>Kuliah</a:t>
            </a:r>
            <a:r>
              <a:rPr lang="en-GB" sz="2900" dirty="0" smtClean="0"/>
              <a:t> </a:t>
            </a:r>
            <a:r>
              <a:rPr lang="en-GB" sz="2900" dirty="0" err="1" smtClean="0"/>
              <a:t>dimulai</a:t>
            </a:r>
            <a:r>
              <a:rPr lang="en-GB" sz="2900" dirty="0" smtClean="0"/>
              <a:t> </a:t>
            </a:r>
            <a:r>
              <a:rPr lang="id-ID" sz="2900" dirty="0" smtClean="0"/>
              <a:t>tepat waktu</a:t>
            </a:r>
            <a:r>
              <a:rPr lang="en-GB" sz="2900" dirty="0" smtClean="0"/>
              <a:t>. </a:t>
            </a:r>
            <a:r>
              <a:rPr lang="en-GB" sz="2900" dirty="0" err="1" smtClean="0"/>
              <a:t>Keterlambatan</a:t>
            </a:r>
            <a:r>
              <a:rPr lang="en-GB" sz="2900" dirty="0" smtClean="0"/>
              <a:t> </a:t>
            </a:r>
            <a:r>
              <a:rPr lang="en-GB" sz="2900" dirty="0" err="1" smtClean="0"/>
              <a:t>maksimal</a:t>
            </a:r>
            <a:r>
              <a:rPr lang="en-GB" sz="2900" dirty="0" smtClean="0"/>
              <a:t> </a:t>
            </a:r>
            <a:r>
              <a:rPr lang="id-ID" sz="2900" dirty="0" smtClean="0"/>
              <a:t>15</a:t>
            </a:r>
            <a:r>
              <a:rPr lang="en-GB" sz="2900" dirty="0" smtClean="0"/>
              <a:t> </a:t>
            </a:r>
            <a:r>
              <a:rPr lang="en-GB" sz="2900" dirty="0" err="1" smtClean="0"/>
              <a:t>menit</a:t>
            </a:r>
            <a:r>
              <a:rPr lang="id-ID" sz="2900" dirty="0" smtClean="0"/>
              <a:t>.</a:t>
            </a:r>
          </a:p>
          <a:p>
            <a:pPr lvl="0"/>
            <a:r>
              <a:rPr lang="id-ID" sz="2900" dirty="0" smtClean="0"/>
              <a:t>Dosen akan melakukan absen panggil setelah 15 menit, bagi mahasiswa yang tidak ada di tempat pada saat pemanggilan akan dianggap tidak hadir.</a:t>
            </a:r>
          </a:p>
          <a:p>
            <a:pPr lvl="0"/>
            <a:r>
              <a:rPr lang="id-ID" sz="2900" dirty="0" smtClean="0"/>
              <a:t>Izin tidak hadir melalui teman, tidak berlaku. </a:t>
            </a:r>
          </a:p>
          <a:p>
            <a:pPr marL="0" lvl="0" indent="0">
              <a:buNone/>
            </a:pPr>
            <a:endParaRPr lang="en-GB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0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66800"/>
          </a:xfrm>
        </p:spPr>
        <p:txBody>
          <a:bodyPr>
            <a:normAutofit/>
          </a:bodyPr>
          <a:lstStyle/>
          <a:p>
            <a:r>
              <a:rPr lang="id-ID" dirty="0" smtClean="0"/>
              <a:t>PERKULIAHAN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GB" sz="2600" dirty="0" err="1" smtClean="0"/>
              <a:t>Selama</a:t>
            </a:r>
            <a:r>
              <a:rPr lang="en-GB" sz="2600" dirty="0" smtClean="0"/>
              <a:t> </a:t>
            </a:r>
            <a:r>
              <a:rPr lang="en-GB" sz="2600" dirty="0" err="1" smtClean="0"/>
              <a:t>kuliah</a:t>
            </a:r>
            <a:r>
              <a:rPr lang="en-GB" sz="2600" dirty="0" smtClean="0"/>
              <a:t> </a:t>
            </a:r>
            <a:r>
              <a:rPr lang="en-GB" sz="2600" dirty="0" err="1" smtClean="0"/>
              <a:t>berlangsung</a:t>
            </a:r>
            <a:r>
              <a:rPr lang="en-GB" sz="2600" dirty="0" smtClean="0"/>
              <a:t> </a:t>
            </a:r>
            <a:r>
              <a:rPr lang="en-GB" sz="2600" i="1" dirty="0" err="1" smtClean="0"/>
              <a:t>handphone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alat</a:t>
            </a:r>
            <a:r>
              <a:rPr lang="en-GB" sz="2600" dirty="0" smtClean="0"/>
              <a:t> </a:t>
            </a:r>
            <a:r>
              <a:rPr lang="en-GB" sz="2600" dirty="0" err="1" smtClean="0"/>
              <a:t>komunikasi</a:t>
            </a:r>
            <a:r>
              <a:rPr lang="en-GB" sz="2600" dirty="0" smtClean="0"/>
              <a:t> lain </a:t>
            </a:r>
            <a:r>
              <a:rPr lang="en-GB" sz="2600" dirty="0" err="1" smtClean="0"/>
              <a:t>harus</a:t>
            </a:r>
            <a:r>
              <a:rPr lang="en-GB" sz="2600" dirty="0" smtClean="0"/>
              <a:t> </a:t>
            </a:r>
            <a:r>
              <a:rPr lang="en-GB" sz="2600" dirty="0" err="1" smtClean="0"/>
              <a:t>dimatikan</a:t>
            </a:r>
            <a:r>
              <a:rPr lang="en-GB" sz="2600" dirty="0" smtClean="0"/>
              <a:t> </a:t>
            </a:r>
            <a:r>
              <a:rPr lang="en-GB" sz="2600" dirty="0" err="1" smtClean="0"/>
              <a:t>atau</a:t>
            </a:r>
            <a:r>
              <a:rPr lang="en-GB" sz="2600" dirty="0" smtClean="0"/>
              <a:t> </a:t>
            </a:r>
            <a:r>
              <a:rPr lang="en-GB" sz="2600" i="1" dirty="0" smtClean="0"/>
              <a:t>silent</a:t>
            </a:r>
          </a:p>
          <a:p>
            <a:pPr lvl="0">
              <a:lnSpc>
                <a:spcPct val="110000"/>
              </a:lnSpc>
            </a:pPr>
            <a:r>
              <a:rPr lang="en-GB" sz="2600" dirty="0" err="1" smtClean="0"/>
              <a:t>Dilarang</a:t>
            </a:r>
            <a:r>
              <a:rPr lang="en-GB" sz="2600" dirty="0" smtClean="0"/>
              <a:t> </a:t>
            </a:r>
            <a:r>
              <a:rPr lang="en-GB" sz="2600" dirty="0" err="1" smtClean="0"/>
              <a:t>menerima</a:t>
            </a:r>
            <a:r>
              <a:rPr lang="en-GB" sz="2600" dirty="0" smtClean="0"/>
              <a:t> </a:t>
            </a:r>
            <a:r>
              <a:rPr lang="en-GB" sz="2600" dirty="0" err="1" smtClean="0"/>
              <a:t>telepon</a:t>
            </a:r>
            <a:r>
              <a:rPr lang="en-GB" sz="2600" dirty="0" smtClean="0"/>
              <a:t> </a:t>
            </a:r>
            <a:r>
              <a:rPr lang="en-GB" sz="2600" dirty="0" err="1" smtClean="0"/>
              <a:t>di</a:t>
            </a:r>
            <a:r>
              <a:rPr lang="en-GB" sz="2600" dirty="0" smtClean="0"/>
              <a:t> </a:t>
            </a:r>
            <a:r>
              <a:rPr lang="en-GB" sz="2600" dirty="0" err="1" smtClean="0"/>
              <a:t>dalam</a:t>
            </a:r>
            <a:r>
              <a:rPr lang="en-GB" sz="2600" dirty="0" smtClean="0"/>
              <a:t> </a:t>
            </a:r>
            <a:r>
              <a:rPr lang="en-GB" sz="2600" dirty="0" err="1" smtClean="0"/>
              <a:t>kelas</a:t>
            </a:r>
            <a:endParaRPr lang="id-ID" sz="2600" dirty="0" smtClean="0"/>
          </a:p>
          <a:p>
            <a:pPr>
              <a:lnSpc>
                <a:spcPct val="110000"/>
              </a:lnSpc>
            </a:pPr>
            <a:r>
              <a:rPr lang="id-ID" sz="2600" dirty="0"/>
              <a:t>B</a:t>
            </a:r>
            <a:r>
              <a:rPr lang="id-ID" sz="2600" dirty="0" smtClean="0"/>
              <a:t>erpartisipasi aktif, positif dan mendukung perkuliahan</a:t>
            </a:r>
          </a:p>
          <a:p>
            <a:pPr marL="0" lvl="0" indent="0">
              <a:lnSpc>
                <a:spcPct val="150000"/>
              </a:lnSpc>
              <a:buNone/>
            </a:pPr>
            <a:endParaRPr lang="en-GB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972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id-ID" dirty="0" smtClean="0"/>
              <a:t>UJIAN &amp; KUIS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086600" cy="52578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UTS</a:t>
            </a:r>
            <a:r>
              <a:rPr lang="id-ID" sz="2000" dirty="0" smtClean="0"/>
              <a:t>. </a:t>
            </a:r>
            <a:r>
              <a:rPr lang="en-US" sz="2000" dirty="0" smtClean="0"/>
              <a:t>UAS</a:t>
            </a:r>
            <a:r>
              <a:rPr lang="id-ID" sz="2000" dirty="0" smtClean="0"/>
              <a:t> atau kuis </a:t>
            </a:r>
            <a:endParaRPr lang="en-US" sz="2000" dirty="0" smtClean="0"/>
          </a:p>
          <a:p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r>
              <a:rPr lang="en-US" sz="2000" dirty="0" err="1" smtClean="0"/>
              <a:t>susulan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akademik</a:t>
            </a:r>
            <a:r>
              <a:rPr lang="en-US" sz="2000" dirty="0" smtClean="0"/>
              <a:t> UPJ</a:t>
            </a:r>
          </a:p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Open Book,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membuka</a:t>
            </a:r>
            <a:r>
              <a:rPr lang="en-US" sz="2000" dirty="0" smtClean="0"/>
              <a:t> </a:t>
            </a:r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, </a:t>
            </a:r>
            <a:r>
              <a:rPr lang="en-US" sz="2000" dirty="0" err="1" smtClean="0"/>
              <a:t>dilarang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membuka</a:t>
            </a:r>
            <a:r>
              <a:rPr lang="en-US" sz="2000" dirty="0" smtClean="0"/>
              <a:t> HP, Tablet, Laptop,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meminjam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id-ID" sz="2000" dirty="0" smtClean="0"/>
              <a:t> dan </a:t>
            </a:r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Open Book</a:t>
            </a:r>
            <a:endParaRPr lang="id-ID" sz="2000" dirty="0" smtClean="0"/>
          </a:p>
          <a:p>
            <a:r>
              <a:rPr lang="en-US" sz="2000" dirty="0" err="1" smtClean="0"/>
              <a:t>Pelanggaran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63539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066800"/>
          </a:xfrm>
        </p:spPr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934200" cy="49530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GB" sz="3200" dirty="0" err="1" smtClean="0"/>
              <a:t>Tugas</a:t>
            </a:r>
            <a:r>
              <a:rPr lang="en-GB" sz="3200" dirty="0" smtClean="0"/>
              <a:t> </a:t>
            </a:r>
            <a:r>
              <a:rPr lang="en-GB" sz="3200" dirty="0" err="1" smtClean="0"/>
              <a:t>individu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en-GB" sz="3200" dirty="0" err="1" smtClean="0"/>
              <a:t>kelompok</a:t>
            </a:r>
            <a:r>
              <a:rPr lang="en-GB" sz="3200" dirty="0" smtClean="0"/>
              <a:t> </a:t>
            </a:r>
            <a:r>
              <a:rPr lang="en-GB" sz="3200" dirty="0" err="1" smtClean="0"/>
              <a:t>harus</a:t>
            </a:r>
            <a:r>
              <a:rPr lang="en-GB" sz="3200" dirty="0" smtClean="0"/>
              <a:t> </a:t>
            </a:r>
            <a:r>
              <a:rPr lang="en-GB" sz="3200" dirty="0" err="1" smtClean="0"/>
              <a:t>dikumpulkan</a:t>
            </a:r>
            <a:r>
              <a:rPr lang="en-GB" sz="3200" dirty="0" smtClean="0"/>
              <a:t> </a:t>
            </a:r>
            <a:r>
              <a:rPr lang="en-GB" sz="3200" dirty="0" err="1" smtClean="0"/>
              <a:t>tepat</a:t>
            </a:r>
            <a:r>
              <a:rPr lang="en-GB" sz="3200" dirty="0" smtClean="0"/>
              <a:t>  </a:t>
            </a:r>
            <a:r>
              <a:rPr lang="en-GB" sz="3200" dirty="0" err="1" smtClean="0"/>
              <a:t>waktu</a:t>
            </a:r>
            <a:r>
              <a:rPr lang="en-GB" sz="3200" dirty="0" smtClean="0"/>
              <a:t>. </a:t>
            </a:r>
            <a:r>
              <a:rPr lang="en-GB" sz="3200" dirty="0" err="1" smtClean="0"/>
              <a:t>Keterlambatan</a:t>
            </a:r>
            <a:r>
              <a:rPr lang="en-GB" sz="3200" dirty="0" smtClean="0"/>
              <a:t> </a:t>
            </a:r>
            <a:r>
              <a:rPr lang="en-GB" sz="3200" dirty="0" err="1" smtClean="0"/>
              <a:t>penyerahan</a:t>
            </a:r>
            <a:r>
              <a:rPr lang="en-GB" sz="3200" dirty="0" smtClean="0"/>
              <a:t> </a:t>
            </a:r>
            <a:r>
              <a:rPr lang="en-GB" sz="3200" dirty="0" err="1" smtClean="0"/>
              <a:t>tugas</a:t>
            </a:r>
            <a:r>
              <a:rPr lang="en-GB" sz="3200" dirty="0" smtClean="0"/>
              <a:t> </a:t>
            </a:r>
            <a:r>
              <a:rPr lang="en-GB" sz="3200" dirty="0" err="1" smtClean="0"/>
              <a:t>akan</a:t>
            </a:r>
            <a:r>
              <a:rPr lang="en-GB" sz="3200" dirty="0" smtClean="0"/>
              <a:t> </a:t>
            </a:r>
            <a:r>
              <a:rPr lang="en-GB" sz="3200" dirty="0" err="1" smtClean="0"/>
              <a:t>mengurangi</a:t>
            </a:r>
            <a:r>
              <a:rPr lang="en-GB" sz="3200" dirty="0" smtClean="0"/>
              <a:t> </a:t>
            </a:r>
            <a:r>
              <a:rPr lang="en-GB" sz="3200" dirty="0" err="1" smtClean="0"/>
              <a:t>nilai</a:t>
            </a:r>
            <a:r>
              <a:rPr lang="en-GB" sz="3200" dirty="0" smtClean="0"/>
              <a:t> </a:t>
            </a:r>
            <a:r>
              <a:rPr lang="en-GB" sz="3200" dirty="0" err="1" smtClean="0"/>
              <a:t>sebanyak</a:t>
            </a:r>
            <a:r>
              <a:rPr lang="en-GB" sz="3200" dirty="0" smtClean="0"/>
              <a:t> </a:t>
            </a:r>
            <a:r>
              <a:rPr lang="id-ID" sz="3200" dirty="0" smtClean="0"/>
              <a:t>25% hingga 50%</a:t>
            </a:r>
            <a:endParaRPr lang="en-GB" sz="3200" dirty="0" smtClean="0"/>
          </a:p>
          <a:p>
            <a:pPr lvl="0">
              <a:lnSpc>
                <a:spcPct val="150000"/>
              </a:lnSpc>
            </a:pPr>
            <a:r>
              <a:rPr lang="en-US" sz="3200" dirty="0" err="1" smtClean="0"/>
              <a:t>Tugas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dikumpulkan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mengurangi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37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SANKSI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6324600" cy="4800600"/>
          </a:xfrm>
        </p:spPr>
        <p:txBody>
          <a:bodyPr/>
          <a:lstStyle/>
          <a:p>
            <a:pPr marL="0" indent="0">
              <a:buNone/>
            </a:pPr>
            <a:r>
              <a:rPr lang="id-ID" sz="2800" dirty="0" smtClean="0"/>
              <a:t>Bagi mahasiswa yang melanggar akan dikenakan sanksi berupa : </a:t>
            </a:r>
          </a:p>
          <a:p>
            <a:r>
              <a:rPr lang="id-ID" sz="2800" dirty="0" smtClean="0"/>
              <a:t>Teguran lisan</a:t>
            </a:r>
          </a:p>
          <a:p>
            <a:r>
              <a:rPr lang="id-ID" sz="2800" dirty="0" smtClean="0"/>
              <a:t>Surat Peringatan</a:t>
            </a:r>
          </a:p>
          <a:p>
            <a:r>
              <a:rPr lang="id-ID" sz="2800" dirty="0" smtClean="0"/>
              <a:t>Tindakan resmi dari pihak Program Studi dan Universitas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7013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Dosen Pengampu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/>
              <a:t>Emma Aliudin</a:t>
            </a:r>
          </a:p>
          <a:p>
            <a:r>
              <a:rPr lang="id-ID" sz="4000" dirty="0" smtClean="0"/>
              <a:t>HP 0811-947-3398</a:t>
            </a:r>
          </a:p>
          <a:p>
            <a:r>
              <a:rPr lang="en-US" sz="4000" dirty="0" smtClean="0"/>
              <a:t>E</a:t>
            </a:r>
            <a:r>
              <a:rPr lang="id-ID" sz="4000" dirty="0" smtClean="0"/>
              <a:t>mma.aliudin@gmail.com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317240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1 (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KOTA)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BAGAIMANA MATA KULIAH KOMUNIKASI &amp; PERILAKU MANUSIA, BISA MEMBANTU PILIHAN KARIER SESUAI BIDANG STUDI. </a:t>
            </a:r>
          </a:p>
          <a:p>
            <a:r>
              <a:rPr lang="en-US" dirty="0" smtClean="0"/>
              <a:t>PANJANG TULISAN 1 HAL, FONT ARIAL, SPASI 1,5.</a:t>
            </a:r>
          </a:p>
          <a:p>
            <a:r>
              <a:rPr lang="en-US" dirty="0" smtClean="0"/>
              <a:t>DIKUMPULKAN  4 SEPT 2017 DALAM BENTUK PRINT OUT.</a:t>
            </a:r>
          </a:p>
          <a:p>
            <a:r>
              <a:rPr lang="en-US" dirty="0" smtClean="0"/>
              <a:t>NILAI 10%.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6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PENTING?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53130"/>
            <a:ext cx="7581901" cy="39534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“The Thing that we are trying to do  at Facebook is just help PEOPLE connect and COMMUNICATE more efficiently “ (MZ)</a:t>
            </a:r>
          </a:p>
          <a:p>
            <a:r>
              <a:rPr lang="en-US" dirty="0" smtClean="0"/>
              <a:t>Good COMMUNICATION=good DESIGN</a:t>
            </a:r>
          </a:p>
          <a:p>
            <a:r>
              <a:rPr lang="en-US" dirty="0"/>
              <a:t>The </a:t>
            </a:r>
            <a:r>
              <a:rPr lang="en-US" dirty="0" smtClean="0"/>
              <a:t>SUCCESS </a:t>
            </a:r>
            <a:r>
              <a:rPr lang="en-US" dirty="0"/>
              <a:t>of any building depends on the </a:t>
            </a:r>
            <a:r>
              <a:rPr lang="en-US" dirty="0" smtClean="0"/>
              <a:t>COMMUNICATION </a:t>
            </a:r>
            <a:r>
              <a:rPr lang="en-US" dirty="0"/>
              <a:t>of individuals from different backgrounds such as, architects, engineers, sub-contractors, consultants, suppliers, investors and of course the key player as the client. </a:t>
            </a:r>
            <a:endParaRPr lang="en-US" dirty="0" smtClean="0"/>
          </a:p>
          <a:p>
            <a:r>
              <a:rPr lang="en-US" dirty="0" smtClean="0"/>
              <a:t>ILMU KOMUNIKASI BERSIFAT MULTIDISIPLIN</a:t>
            </a:r>
          </a:p>
        </p:txBody>
      </p:sp>
    </p:spTree>
    <p:extLst>
      <p:ext uri="{BB962C8B-B14F-4D97-AF65-F5344CB8AC3E}">
        <p14:creationId xmlns:p14="http://schemas.microsoft.com/office/powerpoint/2010/main" val="220017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KOMUNIKASI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88481"/>
              </p:ext>
            </p:extLst>
          </p:nvPr>
        </p:nvGraphicFramePr>
        <p:xfrm>
          <a:off x="779462" y="1882588"/>
          <a:ext cx="7581901" cy="3953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17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ea"/>
              <a:buAutoNum type="circleNumDbPlain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PENTING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KEPRIBADIAN (Davis, 1940; </a:t>
            </a:r>
            <a:r>
              <a:rPr lang="en-US" dirty="0" err="1" smtClean="0"/>
              <a:t>Waserman</a:t>
            </a:r>
            <a:r>
              <a:rPr lang="en-US" dirty="0" smtClean="0"/>
              <a:t>, 1924) 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/>
              <a:t>S</a:t>
            </a:r>
            <a:r>
              <a:rPr lang="en-US" dirty="0" err="1" smtClean="0"/>
              <a:t>ehingga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. </a:t>
            </a:r>
          </a:p>
          <a:p>
            <a:pPr marL="342900" indent="-342900">
              <a:buFont typeface="+mj-ea"/>
              <a:buAutoNum type="circleNumDbPlain"/>
            </a:pPr>
            <a:endParaRPr lang="en-US" dirty="0" smtClean="0"/>
          </a:p>
          <a:p>
            <a:pPr marL="342900" indent="-342900">
              <a:buFont typeface="+mj-ea"/>
              <a:buAutoNum type="circleNumDb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8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82759"/>
            <a:ext cx="7581901" cy="1503625"/>
          </a:xfrm>
        </p:spPr>
        <p:txBody>
          <a:bodyPr/>
          <a:lstStyle/>
          <a:p>
            <a:r>
              <a:rPr lang="en-US" dirty="0" smtClean="0"/>
              <a:t>TUJUAN MK KULIAH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Memahami berbagai </a:t>
            </a:r>
            <a:r>
              <a:rPr lang="id-ID" dirty="0"/>
              <a:t>aspek </a:t>
            </a:r>
            <a:r>
              <a:rPr lang="id-ID" dirty="0" smtClean="0"/>
              <a:t>PSIKOLOGIS (Sisi Kejiwaan) yang mempengaruhi PERILAKU MANUSIA dalam BERKOMUNIKASI. </a:t>
            </a:r>
          </a:p>
          <a:p>
            <a:r>
              <a:rPr lang="id-ID" dirty="0" smtClean="0"/>
              <a:t>Ruang Lingkup Komunikasi:</a:t>
            </a:r>
          </a:p>
          <a:p>
            <a:pPr lvl="1"/>
            <a:r>
              <a:rPr lang="id-ID" dirty="0" smtClean="0"/>
              <a:t> Intrapribadi</a:t>
            </a:r>
          </a:p>
          <a:p>
            <a:pPr lvl="1"/>
            <a:r>
              <a:rPr lang="id-ID" dirty="0" smtClean="0"/>
              <a:t> Antarpribadi</a:t>
            </a:r>
          </a:p>
          <a:p>
            <a:pPr lvl="1"/>
            <a:r>
              <a:rPr lang="id-ID" dirty="0" smtClean="0"/>
              <a:t> Organisasi</a:t>
            </a:r>
          </a:p>
          <a:p>
            <a:pPr lvl="1"/>
            <a:r>
              <a:rPr lang="en-US" dirty="0" smtClean="0"/>
              <a:t>K</a:t>
            </a:r>
            <a:r>
              <a:rPr lang="id-ID" dirty="0" smtClean="0"/>
              <a:t>elompok</a:t>
            </a:r>
          </a:p>
          <a:p>
            <a:pPr lvl="1"/>
            <a:r>
              <a:rPr lang="id-ID" dirty="0" smtClean="0"/>
              <a:t>Publik </a:t>
            </a:r>
          </a:p>
          <a:p>
            <a:pPr lvl="1"/>
            <a:r>
              <a:rPr lang="id-ID" dirty="0" smtClean="0"/>
              <a:t>Massa 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8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6189172"/>
          </a:xfrm>
        </p:spPr>
        <p:txBody>
          <a:bodyPr/>
          <a:lstStyle/>
          <a:p>
            <a:r>
              <a:rPr lang="en-US" sz="4800" dirty="0" err="1" smtClean="0"/>
              <a:t>Komunikasi</a:t>
            </a:r>
            <a:r>
              <a:rPr lang="en-US" sz="4800" dirty="0" smtClean="0"/>
              <a:t> &amp; </a:t>
            </a:r>
            <a:r>
              <a:rPr lang="en-US" sz="4800" dirty="0" err="1" smtClean="0"/>
              <a:t>Perilaku</a:t>
            </a:r>
            <a:r>
              <a:rPr lang="en-US" sz="4800" dirty="0" smtClean="0"/>
              <a:t> </a:t>
            </a:r>
            <a:r>
              <a:rPr lang="en-US" sz="4800" dirty="0" err="1" smtClean="0"/>
              <a:t>Manusia</a:t>
            </a:r>
            <a:r>
              <a:rPr lang="en-US" sz="4800" dirty="0" smtClean="0"/>
              <a:t>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dirty="0" err="1" smtClean="0"/>
              <a:t>ilmu</a:t>
            </a:r>
            <a:r>
              <a:rPr lang="en-US" sz="4800" dirty="0" smtClean="0"/>
              <a:t> yang </a:t>
            </a:r>
            <a:r>
              <a:rPr lang="en-US" sz="4800" dirty="0" err="1" smtClean="0"/>
              <a:t>berusaha</a:t>
            </a:r>
            <a:r>
              <a:rPr lang="en-US" sz="4800" dirty="0" smtClean="0"/>
              <a:t> </a:t>
            </a:r>
            <a:r>
              <a:rPr lang="en-US" sz="4800" dirty="0" err="1" smtClean="0"/>
              <a:t>menguraikan</a:t>
            </a:r>
            <a:r>
              <a:rPr lang="en-US" sz="4800" dirty="0" smtClean="0"/>
              <a:t>, </a:t>
            </a:r>
            <a:r>
              <a:rPr lang="en-US" sz="4800" dirty="0" err="1" smtClean="0"/>
              <a:t>meramalkan</a:t>
            </a:r>
            <a:r>
              <a:rPr lang="en-US" sz="4800" dirty="0" smtClean="0"/>
              <a:t>,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mengendalikan</a:t>
            </a:r>
            <a:r>
              <a:rPr lang="en-US" sz="4800" dirty="0" smtClean="0"/>
              <a:t> </a:t>
            </a:r>
            <a:r>
              <a:rPr lang="en-US" sz="4800" dirty="0" err="1" smtClean="0"/>
              <a:t>peristiwa</a:t>
            </a:r>
            <a:r>
              <a:rPr lang="en-US" sz="4800" dirty="0" smtClean="0"/>
              <a:t> mental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behavorial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komunikasi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6848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Jadwal Perkuliahan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229599" cy="52884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34517"/>
                <a:gridCol w="4152550"/>
                <a:gridCol w="2642532"/>
              </a:tblGrid>
              <a:tr h="44202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Pertemuan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Materi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Referensi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548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Pembahasan RPS, ruang</a:t>
                      </a:r>
                      <a:r>
                        <a:rPr lang="id-ID" sz="1400" baseline="0" dirty="0" smtClean="0"/>
                        <a:t> lingkup komunikasi dan perilaku manusia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Psikologi</a:t>
                      </a:r>
                      <a:r>
                        <a:rPr lang="id-ID" sz="1400" baseline="0" dirty="0" smtClean="0"/>
                        <a:t> Komunikasi Bab 1 -2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47548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Dasar –Dasar</a:t>
                      </a:r>
                      <a:r>
                        <a:rPr lang="id-ID" sz="1400" baseline="0" dirty="0" smtClean="0"/>
                        <a:t> K</a:t>
                      </a:r>
                      <a:r>
                        <a:rPr lang="id-ID" sz="1400" dirty="0" smtClean="0"/>
                        <a:t>omunikasi Manusia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Communication</a:t>
                      </a:r>
                      <a:r>
                        <a:rPr lang="id-ID" sz="1400" baseline="0" dirty="0" smtClean="0"/>
                        <a:t> and Human Behavior Bab 5</a:t>
                      </a:r>
                      <a:endParaRPr lang="id-ID" sz="1400" dirty="0"/>
                    </a:p>
                  </a:txBody>
                  <a:tcPr/>
                </a:tc>
              </a:tr>
              <a:tr h="67127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Komunikasi Intrapersonal 1 : Sensasi&amp;Persepsi</a:t>
                      </a:r>
                      <a:r>
                        <a:rPr lang="id-ID" sz="1400" baseline="0" dirty="0" smtClean="0"/>
                        <a:t>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Psikologi Komunikasi Bab</a:t>
                      </a:r>
                      <a:r>
                        <a:rPr lang="id-ID" sz="1400" baseline="0" dirty="0" smtClean="0"/>
                        <a:t> 3</a:t>
                      </a:r>
                    </a:p>
                    <a:p>
                      <a:r>
                        <a:rPr lang="id-ID" sz="1400" baseline="0" dirty="0" smtClean="0"/>
                        <a:t>Communication &amp; Human Behavior Bab 6, 10</a:t>
                      </a:r>
                      <a:endParaRPr lang="id-ID" sz="1400" dirty="0"/>
                    </a:p>
                  </a:txBody>
                  <a:tcPr/>
                </a:tc>
              </a:tr>
              <a:tr h="67127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Komunikasi Intrapersonal</a:t>
                      </a:r>
                      <a:r>
                        <a:rPr lang="id-ID" sz="1400" baseline="0" dirty="0" smtClean="0"/>
                        <a:t> 2 : Memori&amp;Berpikir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Psikologi</a:t>
                      </a:r>
                      <a:r>
                        <a:rPr lang="id-ID" sz="1400" baseline="0" dirty="0" smtClean="0"/>
                        <a:t> Komunikasi Bab 3</a:t>
                      </a:r>
                    </a:p>
                    <a:p>
                      <a:r>
                        <a:rPr lang="id-ID" sz="1400" baseline="0" dirty="0" smtClean="0"/>
                        <a:t>Communication &amp; Human Behavior Bab 6, 10</a:t>
                      </a:r>
                      <a:endParaRPr lang="id-ID" sz="1400" dirty="0"/>
                    </a:p>
                  </a:txBody>
                  <a:tcPr/>
                </a:tc>
              </a:tr>
              <a:tr h="67127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Komunikasi Interpersonal</a:t>
                      </a:r>
                      <a:r>
                        <a:rPr lang="id-ID" sz="1400" baseline="0" dirty="0" smtClean="0"/>
                        <a:t> 1 : Persepsi Interpersonal &amp; Konsep Diri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Psikologi Komunikasi Bab 4 </a:t>
                      </a:r>
                    </a:p>
                    <a:p>
                      <a:r>
                        <a:rPr lang="id-ID" sz="1400" dirty="0" smtClean="0"/>
                        <a:t>Communication &amp; Human Behavior Bab bab 6, Bab 10</a:t>
                      </a:r>
                      <a:endParaRPr lang="id-ID" sz="1400" dirty="0"/>
                    </a:p>
                  </a:txBody>
                  <a:tcPr/>
                </a:tc>
              </a:tr>
              <a:tr h="67127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Komunikasi Interpersonal</a:t>
                      </a:r>
                      <a:r>
                        <a:rPr lang="id-ID" sz="1400" baseline="0" dirty="0" smtClean="0"/>
                        <a:t> 2 : Atraksi Interpersonal &amp; Hubungan Interpersonal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Psikologi</a:t>
                      </a:r>
                      <a:r>
                        <a:rPr lang="id-ID" sz="1400" baseline="0" dirty="0" smtClean="0"/>
                        <a:t> Komunikasi Bab 4</a:t>
                      </a:r>
                    </a:p>
                    <a:p>
                      <a:r>
                        <a:rPr lang="id-ID" sz="1400" baseline="0" dirty="0" smtClean="0"/>
                        <a:t>Communication &amp; Human Behavior Bab 6,10</a:t>
                      </a:r>
                      <a:endParaRPr lang="id-ID" sz="1400" dirty="0"/>
                    </a:p>
                  </a:txBody>
                  <a:tcPr/>
                </a:tc>
              </a:tr>
              <a:tr h="44202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Kuis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44202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Ujian Tengah</a:t>
                      </a:r>
                      <a:r>
                        <a:rPr lang="id-ID" sz="1400" baseline="0" dirty="0" smtClean="0"/>
                        <a:t> Semester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534399" cy="57091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24303"/>
                <a:gridCol w="3425276"/>
                <a:gridCol w="3784820"/>
              </a:tblGrid>
              <a:tr h="41989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Pertemuan 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Materi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Referensi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77893" marR="77893"/>
                </a:tc>
              </a:tr>
              <a:tr h="95582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Sistem Komunikasi Kelompok 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Psikologi Komunikasi Bab 5</a:t>
                      </a:r>
                    </a:p>
                    <a:p>
                      <a:r>
                        <a:rPr lang="id-ID" sz="1600" dirty="0" smtClean="0"/>
                        <a:t>Communication &amp; Human</a:t>
                      </a:r>
                      <a:r>
                        <a:rPr lang="id-ID" sz="1600" baseline="0" dirty="0" smtClean="0"/>
                        <a:t> Behavior Bab 12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551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Sistem</a:t>
                      </a:r>
                      <a:r>
                        <a:rPr lang="id-ID" sz="1600" baseline="0" dirty="0" smtClean="0"/>
                        <a:t> Komunikasi Organisasi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Communication</a:t>
                      </a:r>
                      <a:r>
                        <a:rPr lang="id-ID" sz="1600" baseline="0" dirty="0" smtClean="0"/>
                        <a:t> &amp; Human Behavior Bab 13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753848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Sistem</a:t>
                      </a:r>
                      <a:r>
                        <a:rPr lang="id-ID" sz="1600" baseline="0" dirty="0" smtClean="0"/>
                        <a:t> Komunikasi Massa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Psikologi Komunikasi Bab</a:t>
                      </a:r>
                      <a:r>
                        <a:rPr lang="id-ID" sz="1600" baseline="0" dirty="0" smtClean="0"/>
                        <a:t> 6, Communication &amp; Human Behavior Bab 15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753848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Psikologi Komunikator</a:t>
                      </a:r>
                      <a:r>
                        <a:rPr lang="id-ID" sz="1600" baseline="0" dirty="0" smtClean="0"/>
                        <a:t> dan Psikologi Pesan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Psikologi Komunikasi Bab 7, Communication &amp; Human Behavior Bab 7,8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551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Budaya dan Masyarakat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Communication</a:t>
                      </a:r>
                      <a:r>
                        <a:rPr lang="id-ID" sz="1600" baseline="0" dirty="0" smtClean="0"/>
                        <a:t> &amp; Human Behavior Bab 14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551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Review Materi Perkuliahan 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Materi Pertemuan 1- 13</a:t>
                      </a:r>
                      <a:endParaRPr lang="id-ID" sz="1600" dirty="0"/>
                    </a:p>
                  </a:txBody>
                  <a:tcPr marL="77893" marR="77893"/>
                </a:tc>
              </a:tr>
              <a:tr h="551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Kuis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 marL="77893" marR="77893"/>
                </a:tc>
              </a:tr>
              <a:tr h="551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16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Ujian Akhir Semester</a:t>
                      </a:r>
                      <a:endParaRPr lang="id-ID" sz="16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 marL="77893" marR="778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Wajib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3600" dirty="0" smtClean="0"/>
              <a:t>Psikologi Komunikasi oleh Djalaludin Rakhmat, Penerbit Remaja Rosdakarya, 2012</a:t>
            </a:r>
          </a:p>
          <a:p>
            <a:r>
              <a:rPr lang="id-ID" sz="3600" dirty="0" smtClean="0"/>
              <a:t>Communication &amp; Human Behavior 5th edition, oleh Brent D Ruben dan Lea P. Stewart. Penerbit Pearson 2006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7654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965</TotalTime>
  <Words>794</Words>
  <Application>Microsoft Macintosh PowerPoint</Application>
  <PresentationFormat>On-screen Show (4:3)</PresentationFormat>
  <Paragraphs>137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Orbit</vt:lpstr>
      <vt:lpstr>KOMUNIKASI &amp; PERILAKU MANUSIA</vt:lpstr>
      <vt:lpstr> Komunikasi,  PENTING? </vt:lpstr>
      <vt:lpstr>Pengertian KOMUNIKASI</vt:lpstr>
      <vt:lpstr>Hubungan Psikologi dengan komunikasi </vt:lpstr>
      <vt:lpstr>TUJUAN MK KULIAH   </vt:lpstr>
      <vt:lpstr>Komunikasi &amp; Perilaku Manusia adalah ilmu yang berusaha menguraikan, meramalkan, dan mengendalikan peristiwa mental dan behavorial dalam komunikasi</vt:lpstr>
      <vt:lpstr>Jadwal Perkuliahan</vt:lpstr>
      <vt:lpstr>PowerPoint Presentation</vt:lpstr>
      <vt:lpstr>Buku Wajib</vt:lpstr>
      <vt:lpstr>Persentase Penilaian</vt:lpstr>
      <vt:lpstr>Class’ Rules</vt:lpstr>
      <vt:lpstr>KEHADIRAN </vt:lpstr>
      <vt:lpstr>KETERLAMBATAN </vt:lpstr>
      <vt:lpstr>PERKULIAHAN </vt:lpstr>
      <vt:lpstr>UJIAN &amp; KUIS</vt:lpstr>
      <vt:lpstr>TUGAS</vt:lpstr>
      <vt:lpstr>SANKSI</vt:lpstr>
      <vt:lpstr>Dosen Pengampu</vt:lpstr>
      <vt:lpstr>TUGAS 1 (Khusus utk kelas KOTA)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38</cp:revision>
  <dcterms:created xsi:type="dcterms:W3CDTF">2017-06-21T03:20:28Z</dcterms:created>
  <dcterms:modified xsi:type="dcterms:W3CDTF">2017-09-04T08:57:13Z</dcterms:modified>
</cp:coreProperties>
</file>