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41" r:id="rId5"/>
    <p:sldId id="259" r:id="rId6"/>
    <p:sldId id="260" r:id="rId7"/>
    <p:sldId id="342" r:id="rId8"/>
    <p:sldId id="263" r:id="rId9"/>
    <p:sldId id="264" r:id="rId10"/>
    <p:sldId id="265" r:id="rId11"/>
    <p:sldId id="343" r:id="rId12"/>
    <p:sldId id="355" r:id="rId13"/>
    <p:sldId id="261" r:id="rId14"/>
    <p:sldId id="268" r:id="rId15"/>
    <p:sldId id="269" r:id="rId16"/>
    <p:sldId id="270" r:id="rId17"/>
    <p:sldId id="344" r:id="rId18"/>
    <p:sldId id="271" r:id="rId19"/>
    <p:sldId id="346" r:id="rId20"/>
    <p:sldId id="345" r:id="rId21"/>
    <p:sldId id="272" r:id="rId22"/>
    <p:sldId id="273" r:id="rId23"/>
    <p:sldId id="347" r:id="rId24"/>
    <p:sldId id="348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49" r:id="rId37"/>
    <p:sldId id="285" r:id="rId38"/>
    <p:sldId id="286" r:id="rId39"/>
    <p:sldId id="287" r:id="rId40"/>
    <p:sldId id="350" r:id="rId41"/>
    <p:sldId id="288" r:id="rId42"/>
    <p:sldId id="289" r:id="rId43"/>
    <p:sldId id="290" r:id="rId44"/>
    <p:sldId id="291" r:id="rId45"/>
    <p:sldId id="292" r:id="rId46"/>
    <p:sldId id="351" r:id="rId47"/>
    <p:sldId id="294" r:id="rId48"/>
    <p:sldId id="295" r:id="rId49"/>
    <p:sldId id="296" r:id="rId50"/>
    <p:sldId id="297" r:id="rId51"/>
    <p:sldId id="300" r:id="rId52"/>
    <p:sldId id="301" r:id="rId53"/>
    <p:sldId id="302" r:id="rId54"/>
    <p:sldId id="303" r:id="rId55"/>
    <p:sldId id="354" r:id="rId56"/>
    <p:sldId id="306" r:id="rId57"/>
    <p:sldId id="309" r:id="rId58"/>
    <p:sldId id="310" r:id="rId59"/>
    <p:sldId id="311" r:id="rId60"/>
    <p:sldId id="312" r:id="rId61"/>
    <p:sldId id="313" r:id="rId62"/>
    <p:sldId id="352" r:id="rId63"/>
    <p:sldId id="353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4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04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A3C5-EB1E-4065-B910-E82D1AE0F754}" type="datetime1">
              <a:rPr lang="en-US" smtClean="0"/>
              <a:t>11/3/2017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1A4E-18CB-4BFA-A1AB-AC2327029C0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1852-5159-4374-B21A-5CA81AFA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85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KARISMA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personal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karisma</a:t>
            </a:r>
            <a:r>
              <a:rPr lang="en-US" dirty="0" smtClean="0"/>
              <a:t>. </a:t>
            </a:r>
            <a:r>
              <a:rPr lang="en-US" dirty="0" err="1" smtClean="0"/>
              <a:t>Karisma</a:t>
            </a:r>
            <a:r>
              <a:rPr lang="en-US" dirty="0" smtClean="0"/>
              <a:t> juga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KARATERISTIK</a:t>
            </a:r>
            <a:r>
              <a:rPr lang="en-US" dirty="0"/>
              <a:t> </a:t>
            </a:r>
            <a:r>
              <a:rPr lang="en-US" dirty="0" err="1"/>
              <a:t>KARISMA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Familiaritas</a:t>
            </a:r>
            <a:r>
              <a:rPr lang="en-US" dirty="0" smtClean="0"/>
              <a:t>: </a:t>
            </a:r>
            <a:r>
              <a:rPr lang="en-US" dirty="0" err="1" smtClean="0"/>
              <a:t>sejauh</a:t>
            </a:r>
            <a:r>
              <a:rPr lang="en-US" dirty="0" smtClean="0"/>
              <a:t> mana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r>
              <a:rPr lang="en-US" dirty="0" smtClean="0"/>
              <a:t>Attractiveness. </a:t>
            </a:r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</a:t>
            </a:r>
            <a:r>
              <a:rPr lang="en-US" dirty="0" smtClean="0"/>
              <a:t>, self assured manner (poise), </a:t>
            </a:r>
            <a:r>
              <a:rPr lang="en-US" dirty="0" err="1" smtClean="0"/>
              <a:t>dan</a:t>
            </a:r>
            <a:r>
              <a:rPr lang="en-US" dirty="0" smtClean="0"/>
              <a:t> presence.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kecantikan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kredibilitas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karisma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7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hadiah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hukuman</a:t>
            </a:r>
            <a:r>
              <a:rPr lang="en-US" dirty="0"/>
              <a:t>. </a:t>
            </a:r>
          </a:p>
          <a:p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guilt </a:t>
            </a:r>
            <a:r>
              <a:rPr lang="en-US" dirty="0" err="1"/>
              <a:t>atau</a:t>
            </a:r>
            <a:r>
              <a:rPr lang="en-US" dirty="0"/>
              <a:t> rasa </a:t>
            </a:r>
            <a:r>
              <a:rPr lang="en-US" dirty="0" err="1"/>
              <a:t>bersalah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diasosiasikan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. </a:t>
            </a:r>
          </a:p>
          <a:p>
            <a:r>
              <a:rPr lang="en-US" dirty="0" err="1"/>
              <a:t>Otoritas</a:t>
            </a:r>
            <a:r>
              <a:rPr lang="en-US" dirty="0"/>
              <a:t>.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JURU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Juru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  <a:r>
              <a:rPr lang="en-US" dirty="0" err="1" smtClean="0"/>
              <a:t>selebritis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Selebritis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kharisma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Artis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atlet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juru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Politisi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juru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musuh</a:t>
            </a:r>
            <a:r>
              <a:rPr lang="en-US" dirty="0" smtClean="0"/>
              <a:t>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Jurubicara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single voice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CEO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juru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CEO. </a:t>
            </a:r>
          </a:p>
          <a:p>
            <a:r>
              <a:rPr lang="en-US" dirty="0" err="1"/>
              <a:t>Alasannya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Tidak</a:t>
            </a:r>
            <a:r>
              <a:rPr lang="en-US" dirty="0"/>
              <a:t> overexposure boss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CEO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 </a:t>
            </a:r>
            <a:r>
              <a:rPr lang="en-US" dirty="0" err="1"/>
              <a:t>konferensi</a:t>
            </a:r>
            <a:r>
              <a:rPr lang="en-US" dirty="0"/>
              <a:t> </a:t>
            </a:r>
            <a:r>
              <a:rPr lang="en-US" dirty="0" err="1"/>
              <a:t>pers</a:t>
            </a:r>
            <a:endParaRPr lang="en-US" dirty="0"/>
          </a:p>
          <a:p>
            <a:pPr lvl="1"/>
            <a:r>
              <a:rPr lang="en-US" dirty="0"/>
              <a:t>CEO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, </a:t>
            </a:r>
            <a:r>
              <a:rPr lang="en-US" dirty="0" err="1"/>
              <a:t>kredibel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karisma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PR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mouthpiece </a:t>
            </a:r>
            <a:r>
              <a:rPr lang="en-US" dirty="0" err="1"/>
              <a:t>untuk</a:t>
            </a:r>
            <a:r>
              <a:rPr lang="en-US" dirty="0"/>
              <a:t> interview.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LOGO: </a:t>
            </a:r>
            <a:r>
              <a:rPr lang="en-US" dirty="0" err="1"/>
              <a:t>DAYA</a:t>
            </a:r>
            <a:r>
              <a:rPr lang="en-US" dirty="0"/>
              <a:t> TARIK </a:t>
            </a:r>
            <a:r>
              <a:rPr lang="en-US" dirty="0" err="1"/>
              <a:t>PENALARAN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r>
              <a:rPr lang="en-US" dirty="0" err="1" smtClean="0"/>
              <a:t>Proposisi</a:t>
            </a:r>
            <a:r>
              <a:rPr lang="en-US" dirty="0" smtClean="0"/>
              <a:t>. Ide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pidato</a:t>
            </a:r>
            <a:r>
              <a:rPr lang="en-US" dirty="0" smtClean="0"/>
              <a:t>, </a:t>
            </a:r>
            <a:r>
              <a:rPr lang="en-US" dirty="0" err="1" smtClean="0"/>
              <a:t>tulisan</a:t>
            </a:r>
            <a:r>
              <a:rPr lang="en-US" dirty="0" smtClean="0"/>
              <a:t> editorial, </a:t>
            </a:r>
            <a:r>
              <a:rPr lang="en-US" dirty="0" err="1" smtClean="0"/>
              <a:t>iklan</a:t>
            </a:r>
            <a:r>
              <a:rPr lang="en-US" dirty="0" smtClean="0"/>
              <a:t>, program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.  </a:t>
            </a:r>
          </a:p>
          <a:p>
            <a:r>
              <a:rPr lang="en-US" dirty="0" err="1" smtClean="0"/>
              <a:t>Pengajuan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;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membingungkan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 smtClean="0"/>
              <a:t>PROPOSISI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faktual</a:t>
            </a:r>
            <a:r>
              <a:rPr lang="en-US" dirty="0" smtClean="0"/>
              <a:t>: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di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awareness,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atensi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. </a:t>
            </a:r>
          </a:p>
          <a:p>
            <a:pPr lvl="0"/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konjektur</a:t>
            </a:r>
            <a:r>
              <a:rPr lang="en-US" dirty="0" smtClean="0"/>
              <a:t> (</a:t>
            </a:r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):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mengajak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.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acceptance,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suportif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: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yang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Proposisi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(policy proposition)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adopsi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angkutan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diasosiasikan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Bukti</a:t>
            </a:r>
            <a:r>
              <a:rPr lang="en-US" b="1" i="1" dirty="0"/>
              <a:t> </a:t>
            </a:r>
            <a:r>
              <a:rPr lang="en-US" b="1" i="1" dirty="0" smtClean="0"/>
              <a:t>verbal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Analogi</a:t>
            </a:r>
            <a:r>
              <a:rPr lang="en-US" dirty="0"/>
              <a:t>. </a:t>
            </a:r>
            <a:r>
              <a:rPr lang="en-US" dirty="0" err="1"/>
              <a:t>Analogi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ide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/>
              <a:t>sembarangan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di </a:t>
            </a:r>
            <a:r>
              <a:rPr lang="en-US" dirty="0" err="1"/>
              <a:t>sungai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kemacetan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8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: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,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. </a:t>
            </a:r>
          </a:p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dikagumi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proposal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proposal </a:t>
            </a:r>
            <a:r>
              <a:rPr lang="en-US" dirty="0" err="1"/>
              <a:t>alternatif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70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 smtClean="0"/>
              <a:t>EFEKTIF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siapakah</a:t>
            </a:r>
            <a:r>
              <a:rPr lang="en-US" dirty="0" smtClean="0"/>
              <a:t> 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endParaRPr lang="en-US" dirty="0" smtClean="0"/>
          </a:p>
          <a:p>
            <a:r>
              <a:rPr lang="en-US" dirty="0" err="1" smtClean="0"/>
              <a:t>Siapakah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r>
              <a:rPr lang="en-US" dirty="0" err="1" smtClean="0"/>
              <a:t>Bagaimanakah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presan</a:t>
            </a:r>
            <a:endParaRPr lang="en-US" dirty="0" smtClean="0"/>
          </a:p>
          <a:p>
            <a:r>
              <a:rPr lang="en-US" dirty="0" smtClean="0"/>
              <a:t>Kata-kata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r>
              <a:rPr lang="en-US" dirty="0" err="1" smtClean="0"/>
              <a:t>Simbol</a:t>
            </a:r>
            <a:r>
              <a:rPr lang="en-US" dirty="0" smtClean="0"/>
              <a:t>?</a:t>
            </a:r>
          </a:p>
          <a:p>
            <a:r>
              <a:rPr lang="en-US" dirty="0" smtClean="0"/>
              <a:t>Dan lain-lain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. </a:t>
            </a:r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, </a:t>
            </a:r>
            <a:r>
              <a:rPr lang="en-US" dirty="0" err="1"/>
              <a:t>reliabel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dialami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menyesatkan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tumor. </a:t>
            </a:r>
          </a:p>
          <a:p>
            <a:r>
              <a:rPr lang="en-US" dirty="0"/>
              <a:t> 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dibantah</a:t>
            </a:r>
            <a:r>
              <a:rPr lang="en-US" dirty="0"/>
              <a:t>.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misinterpretasi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manipulasi</a:t>
            </a:r>
            <a:r>
              <a:rPr lang="en-US" dirty="0"/>
              <a:t>. 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Testimonial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smtClean="0"/>
              <a:t>endorsements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Komen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orang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testimonial. </a:t>
            </a:r>
          </a:p>
          <a:p>
            <a:r>
              <a:rPr lang="en-US" dirty="0"/>
              <a:t>Komen </a:t>
            </a:r>
            <a:r>
              <a:rPr lang="en-US" dirty="0" err="1"/>
              <a:t>oleh</a:t>
            </a:r>
            <a:r>
              <a:rPr lang="en-US" dirty="0"/>
              <a:t> orang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endorsements. </a:t>
            </a:r>
          </a:p>
          <a:p>
            <a:r>
              <a:rPr lang="en-US" dirty="0"/>
              <a:t>Testimonial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puas</a:t>
            </a:r>
            <a:r>
              <a:rPr lang="en-US" dirty="0"/>
              <a:t>. </a:t>
            </a:r>
          </a:p>
          <a:p>
            <a:r>
              <a:rPr lang="en-US" dirty="0"/>
              <a:t>Endorsement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selebritis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smtClean="0"/>
              <a:t>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foto</a:t>
            </a:r>
            <a:r>
              <a:rPr lang="en-US" dirty="0"/>
              <a:t>, chart,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diagram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visual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/>
              <a:t>. </a:t>
            </a:r>
            <a:r>
              <a:rPr lang="en-US" dirty="0" err="1"/>
              <a:t>Blendtec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96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overgeneralisasi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unwarranted conclusion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deduksi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False assumption. </a:t>
            </a:r>
            <a:r>
              <a:rPr lang="en-US" dirty="0" err="1"/>
              <a:t>Kesimpulan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di AS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Indonesia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Indonesia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AS. </a:t>
            </a:r>
          </a:p>
          <a:p>
            <a:pPr lvl="0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memperdulikan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orang lain. </a:t>
            </a:r>
            <a:r>
              <a:rPr lang="en-US" dirty="0" err="1"/>
              <a:t>Misalnya</a:t>
            </a:r>
            <a:r>
              <a:rPr lang="en-US" dirty="0"/>
              <a:t>, Trump.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Positive Emotional </a:t>
            </a:r>
            <a:r>
              <a:rPr lang="en-US" i="1" dirty="0" smtClean="0"/>
              <a:t>Appeals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Bittersweet </a:t>
            </a:r>
            <a:r>
              <a:rPr lang="en-US" dirty="0"/>
              <a:t>poignancy, </a:t>
            </a:r>
            <a:endParaRPr lang="en-US" dirty="0" smtClean="0"/>
          </a:p>
          <a:p>
            <a:r>
              <a:rPr lang="en-US" dirty="0" smtClean="0"/>
              <a:t>family </a:t>
            </a:r>
            <a:r>
              <a:rPr lang="en-US" dirty="0"/>
              <a:t>togetherness,</a:t>
            </a:r>
          </a:p>
          <a:p>
            <a:r>
              <a:rPr lang="en-US" dirty="0"/>
              <a:t>nostalgia, </a:t>
            </a:r>
            <a:endParaRPr lang="en-US" dirty="0" smtClean="0"/>
          </a:p>
          <a:p>
            <a:r>
              <a:rPr lang="en-US" dirty="0" smtClean="0"/>
              <a:t>pity </a:t>
            </a:r>
            <a:r>
              <a:rPr lang="en-US" dirty="0"/>
              <a:t>and compassion, </a:t>
            </a:r>
            <a:endParaRPr lang="en-US" dirty="0" smtClean="0"/>
          </a:p>
          <a:p>
            <a:r>
              <a:rPr lang="en-US" dirty="0" smtClean="0"/>
              <a:t>sensitivity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sympathy </a:t>
            </a:r>
            <a:r>
              <a:rPr lang="en-US" dirty="0"/>
              <a:t>or any of the many other sides </a:t>
            </a:r>
            <a:r>
              <a:rPr lang="en-US" dirty="0" smtClean="0"/>
              <a:t>of love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58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Justice </a:t>
            </a:r>
            <a:r>
              <a:rPr lang="en-US" dirty="0"/>
              <a:t>appeals deal with fairness, human or civil rights, and with issues </a:t>
            </a:r>
            <a:r>
              <a:rPr lang="en-US" dirty="0" smtClean="0"/>
              <a:t>of right </a:t>
            </a:r>
            <a:r>
              <a:rPr lang="en-US" dirty="0"/>
              <a:t>or wrong.</a:t>
            </a:r>
          </a:p>
          <a:p>
            <a:r>
              <a:rPr lang="en-US" dirty="0" smtClean="0"/>
              <a:t>Altruism </a:t>
            </a:r>
            <a:r>
              <a:rPr lang="en-US" dirty="0"/>
              <a:t>appeals focus on generosity, charity, kindness and unselfishness.</a:t>
            </a:r>
          </a:p>
          <a:p>
            <a:r>
              <a:rPr lang="en-US" dirty="0" smtClean="0"/>
              <a:t>Loyalty </a:t>
            </a:r>
            <a:r>
              <a:rPr lang="en-US" dirty="0"/>
              <a:t>appeals focus on patriotism and fidelity.</a:t>
            </a:r>
          </a:p>
          <a:p>
            <a:r>
              <a:rPr lang="en-US" dirty="0" smtClean="0"/>
              <a:t>Bravery </a:t>
            </a:r>
            <a:r>
              <a:rPr lang="en-US" dirty="0"/>
              <a:t>appeals evoke images of boldness, endurance and courage.</a:t>
            </a:r>
          </a:p>
          <a:p>
            <a:r>
              <a:rPr lang="en-US" b="1" dirty="0" smtClean="0"/>
              <a:t>Piety </a:t>
            </a:r>
            <a:r>
              <a:rPr lang="en-US" b="1" dirty="0"/>
              <a:t>appeals </a:t>
            </a:r>
            <a:r>
              <a:rPr lang="en-US" dirty="0"/>
              <a:t>focus on religious faith, spirituality and prayer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Discretion </a:t>
            </a:r>
            <a:r>
              <a:rPr lang="en-US" b="1" dirty="0"/>
              <a:t>appeals </a:t>
            </a:r>
            <a:r>
              <a:rPr lang="en-US" dirty="0"/>
              <a:t>relate to restraint, moderation, wisdom and self-control.</a:t>
            </a:r>
          </a:p>
          <a:p>
            <a:r>
              <a:rPr lang="en-US" b="1" dirty="0" smtClean="0"/>
              <a:t>Improvement </a:t>
            </a:r>
            <a:r>
              <a:rPr lang="en-US" b="1" dirty="0"/>
              <a:t>appeals </a:t>
            </a:r>
            <a:r>
              <a:rPr lang="en-US" dirty="0"/>
              <a:t>focus on progress, social advancement and making </a:t>
            </a:r>
            <a:r>
              <a:rPr lang="en-US" dirty="0" smtClean="0"/>
              <a:t>the world </a:t>
            </a:r>
            <a:r>
              <a:rPr lang="en-US" dirty="0"/>
              <a:t>a better place.</a:t>
            </a:r>
          </a:p>
          <a:p>
            <a:r>
              <a:rPr lang="en-US" b="1" dirty="0" smtClean="0"/>
              <a:t>Esteem </a:t>
            </a:r>
            <a:r>
              <a:rPr lang="en-US" b="1" dirty="0"/>
              <a:t>appeals </a:t>
            </a:r>
            <a:r>
              <a:rPr lang="en-US" dirty="0"/>
              <a:t>focus on self-respect, pride, vanity and self-worth.</a:t>
            </a:r>
          </a:p>
          <a:p>
            <a:r>
              <a:rPr lang="en-US" b="1" dirty="0" smtClean="0"/>
              <a:t>Social </a:t>
            </a:r>
            <a:r>
              <a:rPr lang="en-US" b="1" dirty="0"/>
              <a:t>acceptance appeals </a:t>
            </a:r>
            <a:r>
              <a:rPr lang="en-US" dirty="0"/>
              <a:t>focus on the importance of peer </a:t>
            </a:r>
            <a:r>
              <a:rPr lang="en-US" dirty="0" smtClean="0"/>
              <a:t>support—the "</a:t>
            </a:r>
            <a:r>
              <a:rPr lang="en-US" dirty="0"/>
              <a:t>everybody's doing it" theme.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Humor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comedy and amusement </a:t>
            </a:r>
            <a:r>
              <a:rPr lang="en-US" dirty="0"/>
              <a:t>are strong human instincts. </a:t>
            </a:r>
            <a:endParaRPr lang="en-US" dirty="0" smtClean="0"/>
          </a:p>
          <a:p>
            <a:r>
              <a:rPr lang="en-US" dirty="0" smtClean="0"/>
              <a:t>Humor </a:t>
            </a:r>
            <a:r>
              <a:rPr lang="en-US" dirty="0"/>
              <a:t>is useful in reinforcing existing </a:t>
            </a:r>
            <a:r>
              <a:rPr lang="en-US" dirty="0" smtClean="0"/>
              <a:t>attitudes and </a:t>
            </a:r>
            <a:r>
              <a:rPr lang="en-US" dirty="0"/>
              <a:t>behaviors, but it generally is not very effective in changing them.</a:t>
            </a:r>
          </a:p>
          <a:p>
            <a:r>
              <a:rPr lang="en-US" dirty="0"/>
              <a:t>Humor can make the speaker more liked by the audience, but seldom does it </a:t>
            </a:r>
            <a:r>
              <a:rPr lang="en-US" dirty="0" smtClean="0"/>
              <a:t>make the </a:t>
            </a:r>
            <a:r>
              <a:rPr lang="en-US" dirty="0"/>
              <a:t>speaker seem more credible.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 use of humor can reduce the speaker's </a:t>
            </a:r>
            <a:r>
              <a:rPr lang="en-US" dirty="0" smtClean="0"/>
              <a:t>likability </a:t>
            </a:r>
            <a:r>
              <a:rPr lang="en-US" dirty="0"/>
              <a:t>when audiences perceive the humor as excessive or inappropriate. </a:t>
            </a:r>
          </a:p>
        </p:txBody>
      </p:sp>
    </p:spTree>
    <p:extLst>
      <p:ext uri="{BB962C8B-B14F-4D97-AF65-F5344CB8AC3E}">
        <p14:creationId xmlns:p14="http://schemas.microsoft.com/office/powerpoint/2010/main" val="2926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Sex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Appeals </a:t>
            </a:r>
            <a:r>
              <a:rPr lang="en-US" dirty="0"/>
              <a:t>based on sex range from nudity to double </a:t>
            </a:r>
            <a:r>
              <a:rPr lang="en-US" dirty="0" err="1"/>
              <a:t>entendres</a:t>
            </a:r>
            <a:r>
              <a:rPr lang="en-US" dirty="0"/>
              <a:t> to </a:t>
            </a:r>
            <a:r>
              <a:rPr lang="en-US" dirty="0" smtClean="0"/>
              <a:t>outright shock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sexual messages can be effective in commanding attention, though </a:t>
            </a:r>
            <a:r>
              <a:rPr lang="en-US" dirty="0" smtClean="0"/>
              <a:t>audience demographics </a:t>
            </a:r>
            <a:r>
              <a:rPr lang="en-US" dirty="0"/>
              <a:t>affect how that attention is received. </a:t>
            </a:r>
            <a:endParaRPr lang="en-US" dirty="0" smtClean="0"/>
          </a:p>
          <a:p>
            <a:r>
              <a:rPr lang="en-US" dirty="0" smtClean="0"/>
              <a:t>Tests </a:t>
            </a:r>
            <a:r>
              <a:rPr lang="en-US" dirty="0"/>
              <a:t>show that audiences often remember the </a:t>
            </a:r>
            <a:r>
              <a:rPr lang="en-US" dirty="0" smtClean="0"/>
              <a:t>sexual content </a:t>
            </a:r>
            <a:r>
              <a:rPr lang="en-US" dirty="0"/>
              <a:t>of an advertisement but fail to associate it with the brand being promoted or </a:t>
            </a:r>
            <a:r>
              <a:rPr lang="en-US" dirty="0" smtClean="0"/>
              <a:t>the sponsor </a:t>
            </a:r>
            <a:r>
              <a:rPr lang="en-US" dirty="0"/>
              <a:t>presenting the message.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KOMUNIKASI</a:t>
            </a:r>
            <a:r>
              <a:rPr lang="en-US" i="1" dirty="0"/>
              <a:t> </a:t>
            </a:r>
            <a:r>
              <a:rPr lang="en-US" i="1" dirty="0" err="1" smtClean="0"/>
              <a:t>PERSUASI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orang,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cara-cara</a:t>
            </a:r>
            <a:r>
              <a:rPr lang="en-US" dirty="0" smtClean="0"/>
              <a:t> yang </a:t>
            </a:r>
            <a:r>
              <a:rPr lang="en-US" dirty="0" err="1" smtClean="0"/>
              <a:t>etik</a:t>
            </a:r>
            <a:r>
              <a:rPr lang="en-US" dirty="0" smtClean="0"/>
              <a:t>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 smtClean="0"/>
          </a:p>
          <a:p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orang. </a:t>
            </a:r>
          </a:p>
          <a:p>
            <a:r>
              <a:rPr lang="en-US" dirty="0" err="1" smtClean="0"/>
              <a:t>Persuasi</a:t>
            </a:r>
            <a:r>
              <a:rPr lang="en-US" dirty="0" smtClean="0"/>
              <a:t>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penyesatan</a:t>
            </a:r>
            <a:r>
              <a:rPr lang="en-US" dirty="0" smtClean="0"/>
              <a:t> yang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miskomunikasi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paksaan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kekuataan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Bukan</a:t>
            </a:r>
            <a:r>
              <a:rPr lang="en-US" dirty="0" smtClean="0"/>
              <a:t> juga </a:t>
            </a:r>
            <a:r>
              <a:rPr lang="en-US" dirty="0" err="1" smtClean="0"/>
              <a:t>propanganda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yang </a:t>
            </a:r>
            <a:r>
              <a:rPr lang="en-US" dirty="0" err="1" smtClean="0"/>
              <a:t>dipelintir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agenda </a:t>
            </a:r>
            <a:r>
              <a:rPr lang="en-US" dirty="0" err="1" smtClean="0"/>
              <a:t>tersembunyi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Negative Emotional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 appeals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</a:t>
            </a:r>
            <a:r>
              <a:rPr lang="en-US" dirty="0"/>
              <a:t>intended to arouse anxiety or worry among receivers, such as advertising </a:t>
            </a:r>
            <a:r>
              <a:rPr lang="en-US" dirty="0" smtClean="0"/>
              <a:t>that focuses </a:t>
            </a:r>
            <a:r>
              <a:rPr lang="en-US" dirty="0"/>
              <a:t>on the fear of body odor or political messages centered on the alleged </a:t>
            </a:r>
            <a:r>
              <a:rPr lang="en-US" dirty="0" smtClean="0"/>
              <a:t>disasters that </a:t>
            </a:r>
            <a:r>
              <a:rPr lang="en-US" dirty="0"/>
              <a:t>await the public if the opposing candidate is elected.</a:t>
            </a:r>
          </a:p>
          <a:p>
            <a:r>
              <a:rPr lang="en-US" dirty="0"/>
              <a:t>The key to using fear appeals effectively is to accompany them with a quick </a:t>
            </a:r>
            <a:r>
              <a:rPr lang="en-US" dirty="0" smtClean="0"/>
              <a:t>fix featuring </a:t>
            </a:r>
            <a:r>
              <a:rPr lang="en-US" dirty="0"/>
              <a:t>an easy, reasonable and immediate solution to the problem. </a:t>
            </a:r>
            <a:endParaRPr lang="en-US" dirty="0" smtClean="0"/>
          </a:p>
          <a:p>
            <a:r>
              <a:rPr lang="en-US" dirty="0" smtClean="0"/>
              <a:t>Fear </a:t>
            </a:r>
            <a:r>
              <a:rPr lang="en-US" dirty="0"/>
              <a:t>appeals </a:t>
            </a:r>
            <a:r>
              <a:rPr lang="en-US" dirty="0" smtClean="0"/>
              <a:t>to persuade </a:t>
            </a:r>
            <a:r>
              <a:rPr lang="en-US" dirty="0"/>
              <a:t>audiences to obtain a one-time vaccination, for example, are more </a:t>
            </a:r>
            <a:r>
              <a:rPr lang="en-US" dirty="0" smtClean="0"/>
              <a:t>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Beware </a:t>
            </a:r>
            <a:r>
              <a:rPr lang="en-US" dirty="0"/>
              <a:t>of too much of a good thing. </a:t>
            </a:r>
            <a:endParaRPr lang="en-US" dirty="0" smtClean="0"/>
          </a:p>
          <a:p>
            <a:r>
              <a:rPr lang="en-US" dirty="0" smtClean="0"/>
              <a:t>Moderate </a:t>
            </a:r>
            <a:r>
              <a:rPr lang="en-US" dirty="0"/>
              <a:t>fear appeals can be effective, but </a:t>
            </a:r>
            <a:r>
              <a:rPr lang="en-US" dirty="0" smtClean="0"/>
              <a:t>too much </a:t>
            </a:r>
            <a:r>
              <a:rPr lang="en-US" dirty="0"/>
              <a:t>fearful content can make people either avoid the message or take a defiant </a:t>
            </a:r>
            <a:r>
              <a:rPr lang="en-US" dirty="0" smtClean="0"/>
              <a:t>stance against </a:t>
            </a:r>
            <a:r>
              <a:rPr lang="en-US" dirty="0"/>
              <a:t>it. </a:t>
            </a:r>
            <a:endParaRPr lang="en-US" dirty="0" smtClean="0"/>
          </a:p>
          <a:p>
            <a:r>
              <a:rPr lang="en-US" dirty="0" smtClean="0"/>
              <a:t>Appeals </a:t>
            </a:r>
            <a:r>
              <a:rPr lang="en-US" dirty="0"/>
              <a:t>that present harsh consequences may cause audiences to cope with </a:t>
            </a:r>
            <a:r>
              <a:rPr lang="en-US" dirty="0" smtClean="0"/>
              <a:t>their fear </a:t>
            </a:r>
            <a:r>
              <a:rPr lang="en-US" dirty="0"/>
              <a:t>simply by refusing to consider the message or even by denying the underlying 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 appeals sometimes increase levels of awareness without resulting in </a:t>
            </a:r>
            <a:r>
              <a:rPr lang="en-US" dirty="0" smtClean="0"/>
              <a:t>the desired </a:t>
            </a:r>
            <a:r>
              <a:rPr lang="en-US" dirty="0"/>
              <a:t>action.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strong fear appeals used in a seat-belt campaign may </a:t>
            </a:r>
            <a:r>
              <a:rPr lang="en-US" dirty="0" smtClean="0"/>
              <a:t>leave audiences </a:t>
            </a:r>
            <a:r>
              <a:rPr lang="en-US" dirty="0"/>
              <a:t>with an awareness of the consequences of not wearing seat belts — perhaps</a:t>
            </a:r>
          </a:p>
          <a:p>
            <a:r>
              <a:rPr lang="en-US" dirty="0"/>
              <a:t>There is a way to make fear appeals more effective: Include in the message a </a:t>
            </a:r>
            <a:r>
              <a:rPr lang="en-US" dirty="0" smtClean="0"/>
              <a:t>strong how-to </a:t>
            </a:r>
            <a:r>
              <a:rPr lang="en-US" dirty="0"/>
              <a:t>approach.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don't just deal with the dangers associated with </a:t>
            </a:r>
            <a:r>
              <a:rPr lang="en-US" dirty="0" smtClean="0"/>
              <a:t>poor nutrition</a:t>
            </a:r>
            <a:r>
              <a:rPr lang="en-US" dirty="0"/>
              <a:t>; give several clear and simple examples of how to prepare or order </a:t>
            </a:r>
            <a:r>
              <a:rPr lang="en-US" dirty="0" smtClean="0"/>
              <a:t>more nutritional </a:t>
            </a:r>
            <a:r>
              <a:rPr lang="en-US" dirty="0"/>
              <a:t>meals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 and significance also play a role in the effective use of fear appeals.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en-US" dirty="0"/>
              <a:t>, fear appeals are more effective when they come from highly credible </a:t>
            </a:r>
            <a:r>
              <a:rPr lang="en-US" dirty="0" smtClean="0"/>
              <a:t>sources who </a:t>
            </a:r>
            <a:r>
              <a:rPr lang="en-US" dirty="0"/>
              <a:t>are dissimilar to the audience.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this dissimilarity can be reinforced </a:t>
            </a:r>
            <a:r>
              <a:rPr lang="en-US" dirty="0" smtClean="0"/>
              <a:t>by symbols</a:t>
            </a:r>
            <a:r>
              <a:rPr lang="en-US" dirty="0"/>
              <a:t>, such as clothing a doctor in a lab coat as she presents moderate fear-based </a:t>
            </a:r>
            <a:r>
              <a:rPr lang="en-US" dirty="0" smtClean="0"/>
              <a:t>information about </a:t>
            </a:r>
            <a:r>
              <a:rPr lang="en-US" dirty="0"/>
              <a:t>disease prevention or using someone in a military uniform to </a:t>
            </a:r>
            <a:r>
              <a:rPr lang="en-US" dirty="0" smtClean="0"/>
              <a:t>speak about </a:t>
            </a:r>
            <a:r>
              <a:rPr lang="en-US" dirty="0"/>
              <a:t>threats to national interests and preparation for war. </a:t>
            </a:r>
            <a:endParaRPr lang="en-US" dirty="0" smtClean="0"/>
          </a:p>
          <a:p>
            <a:r>
              <a:rPr lang="en-US" dirty="0" smtClean="0"/>
              <a:t>Fear </a:t>
            </a:r>
            <a:r>
              <a:rPr lang="en-US" dirty="0"/>
              <a:t>appeals also can be </a:t>
            </a:r>
            <a:r>
              <a:rPr lang="en-US" dirty="0" smtClean="0"/>
              <a:t>effective when </a:t>
            </a:r>
            <a:r>
              <a:rPr lang="en-US" dirty="0"/>
              <a:t>the issue is significant or important to the audience.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Appeals </a:t>
            </a:r>
            <a:r>
              <a:rPr lang="en-US" dirty="0"/>
              <a:t>to a personal sense of guilt or shame comprise another </a:t>
            </a:r>
            <a:r>
              <a:rPr lang="en-US" dirty="0" smtClean="0"/>
              <a:t>negative message </a:t>
            </a:r>
            <a:r>
              <a:rPr lang="en-US" dirty="0"/>
              <a:t>strategy, one that is the flip side of the virtue appeal.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the "</a:t>
            </a:r>
            <a:r>
              <a:rPr lang="en-US" dirty="0" smtClean="0"/>
              <a:t>Buy American</a:t>
            </a:r>
            <a:r>
              <a:rPr lang="en-US" dirty="0"/>
              <a:t>" theme. Only a fine line separates a positive appeal to patriotism and </a:t>
            </a:r>
            <a:r>
              <a:rPr lang="en-US" dirty="0" smtClean="0"/>
              <a:t>national pride </a:t>
            </a:r>
            <a:r>
              <a:rPr lang="en-US" dirty="0"/>
              <a:t>from one that tries to make people feel guilty.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a positive approach, the </a:t>
            </a:r>
            <a:r>
              <a:rPr lang="en-US" dirty="0" smtClean="0"/>
              <a:t>message focuses </a:t>
            </a:r>
            <a:r>
              <a:rPr lang="en-US" dirty="0"/>
              <a:t>on the common economic good, shared values among citizens and </a:t>
            </a:r>
            <a:r>
              <a:rPr lang="en-US" dirty="0" smtClean="0"/>
              <a:t>a healthy </a:t>
            </a:r>
            <a:r>
              <a:rPr lang="en-US" dirty="0"/>
              <a:t>respect in the quality of American products.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negative approach, however, the same appeal can elicit a sense of guilt for having bought foreign-made products. </a:t>
            </a:r>
          </a:p>
          <a:p>
            <a:r>
              <a:rPr lang="en-US" dirty="0"/>
              <a:t>Since nobody wants to feel guilty, a typical reaction against guilt appeals is to justify our actions ("Foreign cars are made better") and to lament the alternative ("American cars just don't last as long").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Verbal </a:t>
            </a:r>
            <a:r>
              <a:rPr lang="en-US" i="1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 </a:t>
            </a:r>
            <a:r>
              <a:rPr lang="en-US" dirty="0"/>
              <a:t>communication occurs through written and spoken words.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right words</a:t>
            </a:r>
            <a:r>
              <a:rPr lang="en-US" dirty="0" smtClean="0"/>
              <a:t>— and </a:t>
            </a:r>
            <a:r>
              <a:rPr lang="en-US" dirty="0"/>
              <a:t>the right use of those words—can effectively present your organization's </a:t>
            </a:r>
            <a:r>
              <a:rPr lang="en-US" dirty="0" smtClean="0"/>
              <a:t>message to </a:t>
            </a:r>
            <a:r>
              <a:rPr lang="en-US" dirty="0"/>
              <a:t>its publics. </a:t>
            </a:r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verbal factors combine to create an effective message, </a:t>
            </a:r>
            <a:r>
              <a:rPr lang="en-US" dirty="0" smtClean="0"/>
              <a:t>among them </a:t>
            </a:r>
            <a:r>
              <a:rPr lang="en-US" dirty="0"/>
              <a:t>structure, clarity, saliency, power words, product and program names, </a:t>
            </a:r>
            <a:r>
              <a:rPr lang="en-US" dirty="0" smtClean="0"/>
              <a:t>strong quotes</a:t>
            </a:r>
            <a:r>
              <a:rPr lang="en-US" dirty="0"/>
              <a:t>, and both ethical and legal language. </a:t>
            </a:r>
          </a:p>
        </p:txBody>
      </p:sp>
    </p:spTree>
    <p:extLst>
      <p:ext uri="{BB962C8B-B14F-4D97-AF65-F5344CB8AC3E}">
        <p14:creationId xmlns:p14="http://schemas.microsoft.com/office/powerpoint/2010/main" val="26703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Message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structure of the message and the relationship between </a:t>
            </a:r>
            <a:r>
              <a:rPr lang="en-US" dirty="0" smtClean="0"/>
              <a:t>the arrangement </a:t>
            </a:r>
            <a:r>
              <a:rPr lang="en-US" dirty="0"/>
              <a:t>of the message and its effectiveness have been subjects of much research.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One-sided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/>
              <a:t>the organization's or speaker's point of view </a:t>
            </a:r>
            <a:r>
              <a:rPr lang="en-US" dirty="0" smtClean="0"/>
              <a:t>but not </a:t>
            </a:r>
            <a:r>
              <a:rPr lang="en-US" dirty="0"/>
              <a:t>the opposing views.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kind of argument is useful in reinforcing opinions</a:t>
            </a:r>
            <a:r>
              <a:rPr lang="en-US" dirty="0" smtClean="0"/>
              <a:t>, because </a:t>
            </a:r>
            <a:r>
              <a:rPr lang="en-US" dirty="0"/>
              <a:t>one-sided arguments don't confuse the audience with alternatives, but </a:t>
            </a:r>
            <a:r>
              <a:rPr lang="en-US" dirty="0" err="1" smtClean="0"/>
              <a:t>onesided</a:t>
            </a:r>
            <a:r>
              <a:rPr lang="en-US" dirty="0" smtClean="0"/>
              <a:t> arguments </a:t>
            </a:r>
            <a:r>
              <a:rPr lang="en-US" dirty="0"/>
              <a:t>are less effective in changing opinions.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6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persuasif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untum</a:t>
            </a:r>
            <a:r>
              <a:rPr lang="en-US" dirty="0" smtClean="0"/>
              <a:t> </a:t>
            </a:r>
            <a:r>
              <a:rPr lang="en-US" dirty="0" err="1" smtClean="0"/>
              <a:t>menyakinkan</a:t>
            </a:r>
            <a:r>
              <a:rPr lang="en-US" dirty="0" smtClean="0"/>
              <a:t> orang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public relations,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menyakinkan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,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menyakinkan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non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menghormati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asasi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conditions warrant the use of one-sided arguments: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The audience is friendly and already agrees with </a:t>
            </a:r>
            <a:r>
              <a:rPr lang="en-US" dirty="0" smtClean="0"/>
              <a:t>your position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2) its members have low educational levels,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3) your position will be </a:t>
            </a:r>
            <a:r>
              <a:rPr lang="en-US" dirty="0" smtClean="0"/>
              <a:t>the only </a:t>
            </a:r>
            <a:r>
              <a:rPr lang="en-US" dirty="0"/>
              <a:t>one presented, or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4) the objective is immediate opinion change.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Two-sided </a:t>
            </a:r>
            <a:r>
              <a:rPr lang="en-US" b="1" dirty="0"/>
              <a:t>arguments </a:t>
            </a:r>
            <a:r>
              <a:rPr lang="en-US" dirty="0"/>
              <a:t>present both the pros and the cons of an issue, though not </a:t>
            </a:r>
            <a:r>
              <a:rPr lang="en-US" dirty="0" err="1" smtClean="0"/>
              <a:t>nessarily</a:t>
            </a:r>
            <a:r>
              <a:rPr lang="en-US" dirty="0" smtClean="0"/>
              <a:t> </a:t>
            </a:r>
            <a:r>
              <a:rPr lang="en-US" dirty="0"/>
              <a:t>objectively.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usually criticize the opposition's position. </a:t>
            </a:r>
            <a:endParaRPr lang="en-US" dirty="0" smtClean="0"/>
          </a:p>
          <a:p>
            <a:r>
              <a:rPr lang="en-US" dirty="0" smtClean="0"/>
              <a:t>Two-sided </a:t>
            </a:r>
            <a:r>
              <a:rPr lang="en-US" dirty="0"/>
              <a:t>arguments </a:t>
            </a:r>
            <a:r>
              <a:rPr lang="en-US" dirty="0" smtClean="0"/>
              <a:t>are </a:t>
            </a:r>
            <a:r>
              <a:rPr lang="en-US" dirty="0"/>
              <a:t>necessary with better-educated audiences, with audiences that are undecided on an </a:t>
            </a:r>
            <a:r>
              <a:rPr lang="en-US" dirty="0" smtClean="0"/>
              <a:t>issue</a:t>
            </a:r>
            <a:r>
              <a:rPr lang="en-US" dirty="0"/>
              <a:t>, and with audiences aware that another side of the issue exists.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3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Order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refers </a:t>
            </a:r>
            <a:r>
              <a:rPr lang="en-US" dirty="0"/>
              <a:t>to the way the argument unfolds.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you </a:t>
            </a:r>
            <a:r>
              <a:rPr lang="en-US" dirty="0" smtClean="0"/>
              <a:t>present arguments </a:t>
            </a:r>
            <a:r>
              <a:rPr lang="en-US" dirty="0"/>
              <a:t>in order of least to most important or vice versa? It generally doesn't seem </a:t>
            </a:r>
            <a:r>
              <a:rPr lang="en-US" dirty="0" smtClean="0"/>
              <a:t>to matter</a:t>
            </a:r>
            <a:r>
              <a:rPr lang="en-US" dirty="0"/>
              <a:t>, as long as you are consistent.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in developing your persuasive message</a:t>
            </a:r>
            <a:r>
              <a:rPr lang="en-US" dirty="0" smtClean="0"/>
              <a:t>, you </a:t>
            </a:r>
            <a:r>
              <a:rPr lang="en-US" dirty="0"/>
              <a:t>may have reason to choose one form over the other.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do you think </a:t>
            </a:r>
            <a:r>
              <a:rPr lang="en-US" dirty="0" smtClean="0"/>
              <a:t>your audience </a:t>
            </a:r>
            <a:r>
              <a:rPr lang="en-US" dirty="0"/>
              <a:t>will be more attentive at the beginning of the message? If so, then use </a:t>
            </a:r>
            <a:r>
              <a:rPr lang="en-US" dirty="0" smtClean="0"/>
              <a:t>your strongest </a:t>
            </a:r>
            <a:r>
              <a:rPr lang="en-US" dirty="0"/>
              <a:t>arguments there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lastmade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point is the one best remembered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especially true with </a:t>
            </a:r>
            <a:r>
              <a:rPr lang="en-US" dirty="0" smtClean="0"/>
              <a:t>less-sophisticated audiences</a:t>
            </a:r>
            <a:r>
              <a:rPr lang="en-US" dirty="0"/>
              <a:t>, as well as for audiences that are less knowledgeable or less personally </a:t>
            </a:r>
            <a:r>
              <a:rPr lang="en-US" dirty="0" smtClean="0"/>
              <a:t>involved in </a:t>
            </a:r>
            <a:r>
              <a:rPr lang="en-US" dirty="0"/>
              <a:t>the issue.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your two-sided arguments, sandwich the information. That is, first present </a:t>
            </a:r>
            <a:r>
              <a:rPr lang="en-US" dirty="0" smtClean="0"/>
              <a:t>your side—the </a:t>
            </a:r>
            <a:r>
              <a:rPr lang="en-US" dirty="0"/>
              <a:t>first argument often is perceived as the strongest.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present and refute </a:t>
            </a:r>
            <a:r>
              <a:rPr lang="en-US" dirty="0" smtClean="0"/>
              <a:t>the opposing </a:t>
            </a:r>
            <a:r>
              <a:rPr lang="en-US" dirty="0"/>
              <a:t>arguments. </a:t>
            </a:r>
            <a:endParaRPr lang="en-US" dirty="0" smtClean="0"/>
          </a:p>
          <a:p>
            <a:r>
              <a:rPr lang="en-US" dirty="0" smtClean="0"/>
              <a:t>Finally </a:t>
            </a:r>
            <a:r>
              <a:rPr lang="en-US" dirty="0"/>
              <a:t>restate your position, because of the power of the last word.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—</a:t>
            </a:r>
            <a:r>
              <a:rPr lang="en-US" dirty="0"/>
              <a:t>that is, presenting the evidence and then </a:t>
            </a:r>
            <a:r>
              <a:rPr lang="en-US" dirty="0" smtClean="0"/>
              <a:t>explicitly telling </a:t>
            </a:r>
            <a:r>
              <a:rPr lang="en-US" dirty="0"/>
              <a:t>the audience how to interpret it—has been the subject of much research. </a:t>
            </a:r>
            <a:endParaRPr lang="en-US" dirty="0" smtClean="0"/>
          </a:p>
          <a:p>
            <a:r>
              <a:rPr lang="en-US" dirty="0" smtClean="0"/>
              <a:t>To date</a:t>
            </a:r>
            <a:r>
              <a:rPr lang="en-US" dirty="0"/>
              <a:t>, most of the findings suggest that making a recommendation or drawing </a:t>
            </a:r>
            <a:r>
              <a:rPr lang="en-US" dirty="0" smtClean="0"/>
              <a:t>a conclusion </a:t>
            </a:r>
            <a:r>
              <a:rPr lang="en-US" dirty="0"/>
              <a:t>usually is more effective than leaving it to the audience to draw its </a:t>
            </a:r>
            <a:r>
              <a:rPr lang="en-US" dirty="0" smtClean="0"/>
              <a:t>own conclusion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03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Reiteration </a:t>
            </a:r>
            <a:r>
              <a:rPr lang="en-US" dirty="0"/>
              <a:t>is the final area to consider for effective message structure. </a:t>
            </a:r>
            <a:endParaRPr lang="en-US" dirty="0" smtClean="0"/>
          </a:p>
          <a:p>
            <a:r>
              <a:rPr lang="en-US" dirty="0" smtClean="0"/>
              <a:t>Reiteration refers </a:t>
            </a:r>
            <a:r>
              <a:rPr lang="en-US" dirty="0"/>
              <a:t>to internal repetition of the main ideas within a persuasive message.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not </a:t>
            </a:r>
            <a:r>
              <a:rPr lang="en-US" dirty="0" smtClean="0"/>
              <a:t>the kind </a:t>
            </a:r>
            <a:r>
              <a:rPr lang="en-US" dirty="0"/>
              <a:t>of redundancy that involves superfluous words, such as "puppy dog," "totally </a:t>
            </a:r>
            <a:r>
              <a:rPr lang="en-US" dirty="0" smtClean="0"/>
              <a:t>destroyed“ or </a:t>
            </a:r>
            <a:r>
              <a:rPr lang="en-US" dirty="0"/>
              <a:t>"small village." </a:t>
            </a:r>
            <a:endParaRPr lang="en-US" dirty="0" smtClean="0"/>
          </a:p>
          <a:p>
            <a:r>
              <a:rPr lang="en-US" dirty="0" smtClean="0"/>
              <a:t>Rather</a:t>
            </a:r>
            <a:r>
              <a:rPr lang="en-US" dirty="0"/>
              <a:t>, reiteration means presenting the same message </a:t>
            </a:r>
            <a:r>
              <a:rPr lang="en-US" dirty="0" smtClean="0"/>
              <a:t>in different </a:t>
            </a:r>
            <a:r>
              <a:rPr lang="en-US" dirty="0"/>
              <a:t>forms, with different words and different examples, each reinforcing the other</a:t>
            </a:r>
            <a:r>
              <a:rPr lang="en-US" dirty="0" smtClean="0"/>
              <a:t>.</a:t>
            </a:r>
          </a:p>
          <a:p>
            <a:r>
              <a:rPr lang="en-US" dirty="0"/>
              <a:t>For example, use a B list: "Be alert. Be prepared. Be resourceful." Alliteration,</a:t>
            </a:r>
          </a:p>
          <a:p>
            <a:r>
              <a:rPr lang="en-US" dirty="0"/>
              <a:t>using words that have the same beginning sounds, is another memory enhancer.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Clarity </a:t>
            </a:r>
            <a:r>
              <a:rPr lang="en-US" dirty="0"/>
              <a:t>helps the audience quickly and easily understand your message. </a:t>
            </a:r>
            <a:endParaRPr lang="en-US" dirty="0" smtClean="0"/>
          </a:p>
          <a:p>
            <a:r>
              <a:rPr lang="en-US" dirty="0" smtClean="0"/>
              <a:t>To accomplish </a:t>
            </a:r>
            <a:r>
              <a:rPr lang="en-US" dirty="0"/>
              <a:t>this, use words precisely, with an eye to their exact and commonly </a:t>
            </a:r>
            <a:r>
              <a:rPr lang="en-US" dirty="0" smtClean="0"/>
              <a:t>understood meaning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simple language—</a:t>
            </a:r>
            <a:r>
              <a:rPr lang="en-US" i="1" dirty="0"/>
              <a:t>try </a:t>
            </a:r>
            <a:r>
              <a:rPr lang="en-US" dirty="0"/>
              <a:t>instead of </a:t>
            </a:r>
            <a:r>
              <a:rPr lang="en-US" i="1" dirty="0"/>
              <a:t>endeavor, use </a:t>
            </a:r>
            <a:r>
              <a:rPr lang="en-US" dirty="0"/>
              <a:t>rather than </a:t>
            </a:r>
            <a:r>
              <a:rPr lang="en-US" i="1" dirty="0"/>
              <a:t>utilize</a:t>
            </a:r>
            <a:r>
              <a:rPr lang="en-US" i="1" dirty="0" smtClean="0"/>
              <a:t>, say </a:t>
            </a:r>
            <a:r>
              <a:rPr lang="en-US" dirty="0"/>
              <a:t>instead of </a:t>
            </a:r>
            <a:r>
              <a:rPr lang="en-US" i="1" dirty="0"/>
              <a:t>articulate. </a:t>
            </a:r>
            <a:endParaRPr lang="en-US" i="1" dirty="0" smtClean="0"/>
          </a:p>
          <a:p>
            <a:r>
              <a:rPr lang="en-US" dirty="0" smtClean="0"/>
              <a:t>Avoid </a:t>
            </a:r>
            <a:r>
              <a:rPr lang="en-US" dirty="0"/>
              <a:t>jargon unless the language is shared by your listeners,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advertising, planners try to articulate the </a:t>
            </a:r>
            <a:r>
              <a:rPr lang="en-US" b="1" dirty="0"/>
              <a:t>unique selling proposition</a:t>
            </a:r>
            <a:r>
              <a:rPr lang="en-US" b="1" dirty="0" smtClean="0"/>
              <a:t>, </a:t>
            </a:r>
            <a:r>
              <a:rPr lang="en-US" dirty="0" smtClean="0"/>
              <a:t>that </a:t>
            </a:r>
            <a:r>
              <a:rPr lang="en-US" dirty="0"/>
              <a:t>special something that their product or service offers that is different from all </a:t>
            </a:r>
            <a:r>
              <a:rPr lang="en-US" dirty="0" smtClean="0"/>
              <a:t>the competition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kind of niche statement that positions the product for the </a:t>
            </a:r>
            <a:r>
              <a:rPr lang="en-US" dirty="0" smtClean="0"/>
              <a:t>intended market </a:t>
            </a:r>
            <a:r>
              <a:rPr lang="en-US" dirty="0"/>
              <a:t>segment.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use the product also in public relations planning.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call </a:t>
            </a:r>
            <a:r>
              <a:rPr lang="en-US" dirty="0" smtClean="0"/>
              <a:t>it </a:t>
            </a:r>
            <a:r>
              <a:rPr lang="en-US" b="1" dirty="0" smtClean="0"/>
              <a:t>saliency</a:t>
            </a:r>
            <a:r>
              <a:rPr lang="en-US" b="1" dirty="0"/>
              <a:t>, </a:t>
            </a:r>
            <a:r>
              <a:rPr lang="en-US" dirty="0"/>
              <a:t>the ability to stand out from the crowd. </a:t>
            </a:r>
            <a:endParaRPr lang="en-US" dirty="0" smtClean="0"/>
          </a:p>
          <a:p>
            <a:r>
              <a:rPr lang="en-US" dirty="0" smtClean="0"/>
              <a:t>Specifically</a:t>
            </a:r>
            <a:r>
              <a:rPr lang="en-US" dirty="0"/>
              <a:t>, </a:t>
            </a:r>
            <a:r>
              <a:rPr lang="en-US" b="1" dirty="0"/>
              <a:t>salient information </a:t>
            </a:r>
            <a:r>
              <a:rPr lang="en-US" dirty="0" smtClean="0"/>
              <a:t>is that </a:t>
            </a:r>
            <a:r>
              <a:rPr lang="en-US" dirty="0"/>
              <a:t>which speaks directly to the intended public by letting people know just how </a:t>
            </a:r>
            <a:r>
              <a:rPr lang="en-US" dirty="0" smtClean="0"/>
              <a:t>a product</a:t>
            </a:r>
            <a:r>
              <a:rPr lang="en-US" dirty="0"/>
              <a:t>, service or idea will help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Power </a:t>
            </a:r>
            <a:r>
              <a:rPr lang="en-US" b="1" dirty="0"/>
              <a:t>words </a:t>
            </a:r>
            <a:r>
              <a:rPr lang="en-US" dirty="0"/>
              <a:t>is the name for terminology and definitions that are so </a:t>
            </a:r>
            <a:r>
              <a:rPr lang="en-US" dirty="0" smtClean="0"/>
              <a:t>influential that </a:t>
            </a:r>
            <a:r>
              <a:rPr lang="en-US" dirty="0"/>
              <a:t>they often can determine public relations success for a movement or campaign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Product and Program </a:t>
            </a:r>
            <a:r>
              <a:rPr lang="en-US" b="1" i="1" dirty="0" smtClean="0"/>
              <a:t>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Product </a:t>
            </a:r>
            <a:r>
              <a:rPr lang="en-US" b="1" dirty="0"/>
              <a:t>names </a:t>
            </a:r>
            <a:r>
              <a:rPr lang="en-US" dirty="0"/>
              <a:t>receive much attention in </a:t>
            </a:r>
            <a:r>
              <a:rPr lang="en-US" dirty="0" smtClean="0"/>
              <a:t>commercial enterprises</a:t>
            </a:r>
            <a:r>
              <a:rPr lang="en-US" dirty="0"/>
              <a:t>. The California Prune Board went to court to gain permission to market </a:t>
            </a:r>
            <a:r>
              <a:rPr lang="en-US" dirty="0" smtClean="0"/>
              <a:t>prunes under </a:t>
            </a:r>
            <a:r>
              <a:rPr lang="en-US" dirty="0"/>
              <a:t>the name "diced plums." </a:t>
            </a:r>
            <a:endParaRPr lang="en-US" dirty="0" smtClean="0"/>
          </a:p>
          <a:p>
            <a:r>
              <a:rPr lang="en-US" dirty="0" smtClean="0"/>
              <a:t>Exxon </a:t>
            </a:r>
            <a:r>
              <a:rPr lang="en-US" dirty="0"/>
              <a:t>changed the name of the tanker </a:t>
            </a:r>
            <a:r>
              <a:rPr lang="en-US" i="1" dirty="0"/>
              <a:t>Valdez </a:t>
            </a:r>
            <a:r>
              <a:rPr lang="en-US" dirty="0"/>
              <a:t>to </a:t>
            </a:r>
            <a:r>
              <a:rPr lang="en-US" i="1" dirty="0" smtClean="0"/>
              <a:t>Sea River Mediterranean</a:t>
            </a:r>
            <a:r>
              <a:rPr lang="en-US" i="1" dirty="0"/>
              <a:t>.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269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retorika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zaman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pidato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kata-kata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, </a:t>
            </a:r>
            <a:r>
              <a:rPr lang="en-US" dirty="0" err="1"/>
              <a:t>mengajak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menghibur</a:t>
            </a:r>
            <a:r>
              <a:rPr lang="en-US" dirty="0"/>
              <a:t>. </a:t>
            </a:r>
          </a:p>
          <a:p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Socrates </a:t>
            </a:r>
            <a:r>
              <a:rPr lang="en-US" dirty="0" err="1"/>
              <a:t>dan</a:t>
            </a:r>
            <a:r>
              <a:rPr lang="en-US" dirty="0"/>
              <a:t> Plato, </a:t>
            </a:r>
            <a:r>
              <a:rPr lang="en-US" dirty="0" err="1"/>
              <a:t>retorika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didampingi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ide. </a:t>
            </a:r>
          </a:p>
          <a:p>
            <a:r>
              <a:rPr lang="en-US" dirty="0" err="1"/>
              <a:t>Menurut</a:t>
            </a:r>
            <a:r>
              <a:rPr lang="en-US" dirty="0"/>
              <a:t> Aristoteles </a:t>
            </a:r>
            <a:r>
              <a:rPr lang="en-US" dirty="0" err="1"/>
              <a:t>retorik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ethos, </a:t>
            </a:r>
            <a:r>
              <a:rPr lang="en-US" dirty="0" err="1"/>
              <a:t>patos</a:t>
            </a:r>
            <a:r>
              <a:rPr lang="en-US" dirty="0"/>
              <a:t>, logos.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Strong Quotes. </a:t>
            </a:r>
            <a:r>
              <a:rPr lang="en-US" dirty="0"/>
              <a:t>The statements that people make, quotes, are an important aspect </a:t>
            </a:r>
            <a:r>
              <a:rPr lang="en-US" dirty="0" smtClean="0"/>
              <a:t>of verbal </a:t>
            </a:r>
            <a:r>
              <a:rPr lang="en-US" dirty="0"/>
              <a:t>communication. Such quotes should be memorable and meaty. </a:t>
            </a:r>
            <a:endParaRPr lang="en-US" dirty="0" smtClean="0"/>
          </a:p>
          <a:p>
            <a:r>
              <a:rPr lang="en-US" dirty="0" smtClean="0"/>
              <a:t>Public relations writers </a:t>
            </a:r>
            <a:r>
              <a:rPr lang="en-US" dirty="0"/>
              <a:t>should use strong quotes in their news releases, news conference statements, </a:t>
            </a:r>
            <a:r>
              <a:rPr lang="en-US" dirty="0" smtClean="0"/>
              <a:t>interviews and </a:t>
            </a:r>
            <a:r>
              <a:rPr lang="en-US" dirty="0"/>
              <a:t>other occasions for interacting with the media</a:t>
            </a:r>
            <a:r>
              <a:rPr lang="en-US" dirty="0" smtClean="0"/>
              <a:t>.</a:t>
            </a:r>
          </a:p>
          <a:p>
            <a:r>
              <a:rPr lang="en-US" dirty="0"/>
              <a:t>A more formalized kind of quote is a slogan, the catch phrase in a </a:t>
            </a:r>
            <a:r>
              <a:rPr lang="en-US" dirty="0" smtClean="0"/>
              <a:t>communication program</a:t>
            </a:r>
            <a:r>
              <a:rPr lang="en-US" dirty="0"/>
              <a:t>. Serving more or less as a battle cry, a slogan can be quite </a:t>
            </a:r>
            <a:r>
              <a:rPr lang="en-US" dirty="0" smtClean="0"/>
              <a:t>effective. I Love NY.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Ethical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ethical language is a must for every public </a:t>
            </a:r>
            <a:r>
              <a:rPr lang="en-US" dirty="0" smtClean="0"/>
              <a:t>relations practitioner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considering the verbal formulation of your message, pay attention to </a:t>
            </a:r>
            <a:r>
              <a:rPr lang="en-US" dirty="0" smtClean="0"/>
              <a:t>the implication </a:t>
            </a:r>
            <a:r>
              <a:rPr lang="en-US" dirty="0"/>
              <a:t>of language. </a:t>
            </a:r>
          </a:p>
        </p:txBody>
      </p:sp>
    </p:spTree>
    <p:extLst>
      <p:ext uri="{BB962C8B-B14F-4D97-AF65-F5344CB8AC3E}">
        <p14:creationId xmlns:p14="http://schemas.microsoft.com/office/powerpoint/2010/main" val="28236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Pretentious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/>
              <a:t>words or phrases that imply more than is warranted.</a:t>
            </a:r>
          </a:p>
          <a:p>
            <a:r>
              <a:rPr lang="en-US" dirty="0"/>
              <a:t>Avoid them, because they can mislead readers. Examples of </a:t>
            </a:r>
            <a:r>
              <a:rPr lang="en-US" dirty="0" smtClean="0"/>
              <a:t>pretentious language </a:t>
            </a:r>
            <a:r>
              <a:rPr lang="en-US" dirty="0"/>
              <a:t>are "experienced vehicles" for used cars or "</a:t>
            </a:r>
            <a:r>
              <a:rPr lang="en-US" dirty="0" err="1"/>
              <a:t>follically</a:t>
            </a:r>
            <a:r>
              <a:rPr lang="en-US" dirty="0"/>
              <a:t> impaired" </a:t>
            </a:r>
            <a:r>
              <a:rPr lang="en-US" dirty="0" smtClean="0"/>
              <a:t>for bald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words can have a backlash if they are perceived as either silly or </a:t>
            </a:r>
            <a:r>
              <a:rPr lang="en-US" dirty="0" smtClean="0"/>
              <a:t>too crafty</a:t>
            </a:r>
            <a:r>
              <a:rPr lang="en-US" dirty="0"/>
              <a:t>. Sometimes pretentious language raises confusing questions.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</a:t>
            </a:r>
            <a:r>
              <a:rPr lang="en-US" dirty="0" smtClean="0"/>
              <a:t>, if </a:t>
            </a:r>
            <a:r>
              <a:rPr lang="en-US" dirty="0"/>
              <a:t>pets are "companion animals," then should pet owners be called "</a:t>
            </a:r>
            <a:r>
              <a:rPr lang="en-US" dirty="0" smtClean="0"/>
              <a:t>human associates </a:t>
            </a:r>
            <a:r>
              <a:rPr lang="en-US" dirty="0"/>
              <a:t>of companion animals</a:t>
            </a:r>
            <a:r>
              <a:rPr lang="en-US" dirty="0" smtClean="0"/>
              <a:t>"?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Doublespeak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</a:t>
            </a:r>
            <a:r>
              <a:rPr lang="en-US" dirty="0"/>
              <a:t>outright dishonest language meant to obscure the real </a:t>
            </a:r>
            <a:r>
              <a:rPr lang="en-US" dirty="0" smtClean="0"/>
              <a:t>meaning behind </a:t>
            </a:r>
            <a:r>
              <a:rPr lang="en-US" dirty="0"/>
              <a:t>the words. </a:t>
            </a:r>
            <a:endParaRPr lang="en-US" dirty="0" smtClean="0"/>
          </a:p>
          <a:p>
            <a:r>
              <a:rPr lang="en-US" dirty="0" smtClean="0"/>
              <a:t>Don't </a:t>
            </a:r>
            <a:r>
              <a:rPr lang="en-US" dirty="0"/>
              <a:t>use such language. </a:t>
            </a:r>
            <a:endParaRPr lang="en-US" dirty="0" smtClean="0"/>
          </a:p>
          <a:p>
            <a:r>
              <a:rPr lang="en-US" dirty="0" smtClean="0"/>
              <a:t>Besides </a:t>
            </a:r>
            <a:r>
              <a:rPr lang="en-US" dirty="0"/>
              <a:t>being unethical, </a:t>
            </a:r>
            <a:r>
              <a:rPr lang="en-US" dirty="0" smtClean="0"/>
              <a:t>it invites </a:t>
            </a:r>
            <a:r>
              <a:rPr lang="en-US" dirty="0"/>
              <a:t>the obvious criticism that the organization is trying to hide the facts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Examples </a:t>
            </a:r>
            <a:r>
              <a:rPr lang="en-US" dirty="0"/>
              <a:t>of doublespeak include military terms such as calling </a:t>
            </a:r>
            <a:r>
              <a:rPr lang="en-US" dirty="0" smtClean="0"/>
              <a:t>civilian wartime </a:t>
            </a:r>
            <a:r>
              <a:rPr lang="en-US" dirty="0"/>
              <a:t>deaths "collateral damage" or genocide "ethnic cleansing" </a:t>
            </a:r>
            <a:r>
              <a:rPr lang="en-US" dirty="0" smtClean="0"/>
              <a:t>and business </a:t>
            </a:r>
            <a:r>
              <a:rPr lang="en-US" dirty="0"/>
              <a:t>references to employee layoffs as "downsizing," "rightsizing</a:t>
            </a:r>
            <a:r>
              <a:rPr lang="en-US" dirty="0" smtClean="0"/>
              <a:t>,“ "</a:t>
            </a:r>
            <a:r>
              <a:rPr lang="en-US" dirty="0"/>
              <a:t>employee repositioning," "workforce readjustment" or "retirement for </a:t>
            </a:r>
            <a:r>
              <a:rPr lang="en-US" dirty="0" smtClean="0"/>
              <a:t>personal reasons</a:t>
            </a:r>
            <a:r>
              <a:rPr lang="en-US" dirty="0"/>
              <a:t>." </a:t>
            </a:r>
            <a:endParaRPr lang="en-US" dirty="0" smtClean="0"/>
          </a:p>
          <a:p>
            <a:r>
              <a:rPr lang="en-US" dirty="0" smtClean="0"/>
              <a:t>Bureaucratic </a:t>
            </a:r>
            <a:r>
              <a:rPr lang="en-US" dirty="0"/>
              <a:t>reports have called drunkenness a "</a:t>
            </a:r>
            <a:r>
              <a:rPr lang="en-US" dirty="0" err="1" smtClean="0"/>
              <a:t>nonsober</a:t>
            </a:r>
            <a:r>
              <a:rPr lang="en-US" dirty="0" smtClean="0"/>
              <a:t> condition</a:t>
            </a:r>
            <a:r>
              <a:rPr lang="en-US" dirty="0"/>
              <a:t>" and suicide on a train track "pedestrian involvement."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/>
              <a:t>Legal Language. </a:t>
            </a:r>
            <a:r>
              <a:rPr lang="en-US" dirty="0"/>
              <a:t>Strategic communicators also are familiar with laws affecting their</a:t>
            </a:r>
          </a:p>
          <a:p>
            <a:r>
              <a:rPr lang="en-US" dirty="0"/>
              <a:t>choice of language, and they respect both the letter and the spirit of such laws. </a:t>
            </a:r>
            <a:r>
              <a:rPr lang="en-US" b="1" dirty="0"/>
              <a:t>Step</a:t>
            </a:r>
            <a:endParaRPr lang="en-US" dirty="0"/>
          </a:p>
          <a:p>
            <a:r>
              <a:rPr lang="en-US" b="1" dirty="0"/>
              <a:t>Defamation </a:t>
            </a:r>
            <a:r>
              <a:rPr lang="en-US" dirty="0"/>
              <a:t>is a legal condition to be avoided at all costs. Defamatory language 6</a:t>
            </a:r>
          </a:p>
          <a:p>
            <a:r>
              <a:rPr lang="en-US" dirty="0"/>
              <a:t>meets a fivefold test: It is (1) false information, </a:t>
            </a:r>
            <a:r>
              <a:rPr lang="en-US" i="1" dirty="0"/>
              <a:t>(2) </a:t>
            </a:r>
            <a:r>
              <a:rPr lang="en-US" dirty="0"/>
              <a:t>published or communicated to a third</a:t>
            </a:r>
          </a:p>
          <a:p>
            <a:r>
              <a:rPr lang="en-US" dirty="0"/>
              <a:t>party, (3) that identifies a person (4) and holds that person up to public hatred, contempt</a:t>
            </a:r>
          </a:p>
          <a:p>
            <a:r>
              <a:rPr lang="en-US" dirty="0"/>
              <a:t>or ridicule (5) while involving some measure of negligence and/or malice on the part of</a:t>
            </a:r>
          </a:p>
          <a:p>
            <a:r>
              <a:rPr lang="en-US" dirty="0"/>
              <a:t>the communicator. Defamation is classified either as </a:t>
            </a:r>
            <a:r>
              <a:rPr lang="en-US" b="1" dirty="0"/>
              <a:t>libel, </a:t>
            </a:r>
            <a:r>
              <a:rPr lang="en-US" dirty="0"/>
              <a:t>which is written or broadcast</a:t>
            </a:r>
          </a:p>
          <a:p>
            <a:r>
              <a:rPr lang="en-US" dirty="0"/>
              <a:t>defamation, or </a:t>
            </a:r>
            <a:r>
              <a:rPr lang="en-US" b="1" dirty="0"/>
              <a:t>slander, </a:t>
            </a:r>
            <a:r>
              <a:rPr lang="en-US" dirty="0"/>
              <a:t>which is spoken defamation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nonverbal communication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visual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endParaRPr lang="en-US" dirty="0" smtClean="0"/>
          </a:p>
          <a:p>
            <a:r>
              <a:rPr lang="en-US" dirty="0" smtClean="0"/>
              <a:t>pita </a:t>
            </a:r>
            <a:r>
              <a:rPr lang="en-US" dirty="0" err="1" smtClean="0"/>
              <a:t>merah</a:t>
            </a:r>
            <a:r>
              <a:rPr lang="en-US" dirty="0" smtClean="0"/>
              <a:t> AIDS</a:t>
            </a:r>
          </a:p>
          <a:p>
            <a:r>
              <a:rPr lang="en-US" dirty="0" smtClean="0"/>
              <a:t>logo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bintang</a:t>
            </a:r>
            <a:endParaRPr lang="en-US" dirty="0" smtClean="0"/>
          </a:p>
          <a:p>
            <a:r>
              <a:rPr lang="en-US" dirty="0" err="1" smtClean="0"/>
              <a:t>bendera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 smtClean="0"/>
          </a:p>
          <a:p>
            <a:r>
              <a:rPr lang="en-US" dirty="0" smtClean="0"/>
              <a:t>logo </a:t>
            </a:r>
            <a:r>
              <a:rPr lang="en-US" dirty="0" err="1" smtClean="0"/>
              <a:t>korporasi</a:t>
            </a:r>
            <a:r>
              <a:rPr lang="en-US" dirty="0" smtClean="0"/>
              <a:t>. Nike.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 auld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syne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wonder woman theme.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artifak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palu</a:t>
            </a:r>
            <a:r>
              <a:rPr lang="en-US" dirty="0" smtClean="0"/>
              <a:t> hakim. logo </a:t>
            </a:r>
            <a:r>
              <a:rPr lang="en-US" dirty="0" err="1" smtClean="0"/>
              <a:t>kepolisian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rokok</a:t>
            </a:r>
            <a:r>
              <a:rPr lang="en-US" dirty="0" smtClean="0"/>
              <a:t>. symbol </a:t>
            </a:r>
            <a:r>
              <a:rPr lang="en-US" dirty="0" err="1" smtClean="0"/>
              <a:t>kebebasan</a:t>
            </a:r>
            <a:r>
              <a:rPr lang="en-US" dirty="0" smtClean="0"/>
              <a:t>,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, </a:t>
            </a:r>
            <a:r>
              <a:rPr lang="en-US" dirty="0" err="1" smtClean="0"/>
              <a:t>pemberontakan</a:t>
            </a:r>
            <a:r>
              <a:rPr lang="en-US" dirty="0" smtClean="0"/>
              <a:t>, </a:t>
            </a:r>
            <a:r>
              <a:rPr lang="en-US" dirty="0" err="1" smtClean="0"/>
              <a:t>kasar</a:t>
            </a:r>
            <a:r>
              <a:rPr lang="en-US" dirty="0" smtClean="0"/>
              <a:t>, </a:t>
            </a:r>
            <a:r>
              <a:rPr lang="en-US" dirty="0" err="1" smtClean="0"/>
              <a:t>petualang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symbol </a:t>
            </a:r>
            <a:r>
              <a:rPr lang="en-US" dirty="0" err="1" smtClean="0"/>
              <a:t>kesuksesan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r>
              <a:rPr lang="en-US" dirty="0" smtClean="0"/>
              <a:t>,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, </a:t>
            </a:r>
            <a:r>
              <a:rPr lang="en-US" dirty="0" err="1" smtClean="0"/>
              <a:t>etnis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designer clothing. </a:t>
            </a:r>
          </a:p>
          <a:p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. </a:t>
            </a:r>
            <a:r>
              <a:rPr lang="en-US" dirty="0" err="1" smtClean="0"/>
              <a:t>otoritas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Ethos. </a:t>
            </a:r>
            <a:r>
              <a:rPr lang="en-US" dirty="0" err="1"/>
              <a:t>Komunikator</a:t>
            </a:r>
            <a:r>
              <a:rPr lang="en-US" dirty="0"/>
              <a:t> yang </a:t>
            </a:r>
            <a:r>
              <a:rPr lang="en-US" dirty="0" err="1" smtClean="0"/>
              <a:t>meyakinkan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Bagaiman</a:t>
            </a:r>
            <a:r>
              <a:rPr lang="en-US" dirty="0" smtClean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pembicara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pembicara</a:t>
            </a:r>
            <a:r>
              <a:rPr lang="en-US" dirty="0"/>
              <a:t>, setting </a:t>
            </a:r>
            <a:r>
              <a:rPr lang="en-US" dirty="0" err="1"/>
              <a:t>panggung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dibicarakan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prestise</a:t>
            </a:r>
            <a:r>
              <a:rPr lang="en-US" dirty="0"/>
              <a:t> </a:t>
            </a:r>
            <a:r>
              <a:rPr lang="en-US" dirty="0" err="1"/>
              <a:t>pembicara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reputasi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18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symbol. </a:t>
            </a:r>
            <a:r>
              <a:rPr lang="en-US" dirty="0" err="1" smtClean="0"/>
              <a:t>ulama</a:t>
            </a:r>
            <a:r>
              <a:rPr lang="en-US" dirty="0" smtClean="0"/>
              <a:t>, raja,</a:t>
            </a:r>
          </a:p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prestise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9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Ronald </a:t>
            </a:r>
            <a:r>
              <a:rPr lang="en-US" dirty="0" err="1" smtClean="0"/>
              <a:t>mcdonals</a:t>
            </a:r>
            <a:r>
              <a:rPr lang="en-US" dirty="0" smtClean="0"/>
              <a:t>, logo </a:t>
            </a:r>
            <a:r>
              <a:rPr lang="en-US" dirty="0" err="1" smtClean="0"/>
              <a:t>elang</a:t>
            </a:r>
            <a:r>
              <a:rPr lang="en-US" dirty="0" smtClean="0"/>
              <a:t> </a:t>
            </a:r>
            <a:r>
              <a:rPr lang="en-US" dirty="0" err="1" smtClean="0"/>
              <a:t>bondol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MU Red Devil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aids. pink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white for wedding. in china, white for funeral. </a:t>
            </a:r>
          </a:p>
          <a:p>
            <a:r>
              <a:rPr lang="en-US" dirty="0" err="1" smtClean="0"/>
              <a:t>pahami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multicultural.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perpustakaan</a:t>
            </a:r>
            <a:r>
              <a:rPr lang="en-US" dirty="0" smtClean="0"/>
              <a:t>, </a:t>
            </a:r>
            <a:r>
              <a:rPr lang="en-US" dirty="0" err="1" smtClean="0"/>
              <a:t>pekuburan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Kredibilitas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menginspirasi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demonstrasi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, status,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kejujuran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Expertise.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dibicarakan</a:t>
            </a:r>
            <a:r>
              <a:rPr lang="en-US" dirty="0"/>
              <a:t>. </a:t>
            </a:r>
            <a:r>
              <a:rPr lang="en-US" dirty="0" smtClean="0"/>
              <a:t> Status</a:t>
            </a:r>
            <a:r>
              <a:rPr lang="en-US" dirty="0"/>
              <a:t>.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 </a:t>
            </a:r>
          </a:p>
          <a:p>
            <a:r>
              <a:rPr lang="en-US" dirty="0" err="1"/>
              <a:t>Kompetensi</a:t>
            </a:r>
            <a:r>
              <a:rPr lang="en-US" dirty="0"/>
              <a:t>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. </a:t>
            </a:r>
          </a:p>
          <a:p>
            <a:r>
              <a:rPr lang="en-US" dirty="0" err="1"/>
              <a:t>Kejujuran</a:t>
            </a:r>
            <a:r>
              <a:rPr lang="en-US" dirty="0"/>
              <a:t>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, </a:t>
            </a:r>
            <a:r>
              <a:rPr lang="en-US" dirty="0" err="1"/>
              <a:t>obyektif</a:t>
            </a:r>
            <a:r>
              <a:rPr lang="en-US" dirty="0"/>
              <a:t>. </a:t>
            </a:r>
          </a:p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ketakutan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. 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KOMPETENSI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Fisik</a:t>
            </a:r>
            <a:r>
              <a:rPr lang="en-US" dirty="0" smtClean="0"/>
              <a:t>. Tinggi, </a:t>
            </a:r>
            <a:r>
              <a:rPr lang="en-US" dirty="0" err="1" smtClean="0"/>
              <a:t>tegap</a:t>
            </a:r>
            <a:r>
              <a:rPr lang="en-US" dirty="0" smtClean="0"/>
              <a:t>,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facial composure. </a:t>
            </a:r>
          </a:p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pengucapan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, </a:t>
            </a:r>
            <a:r>
              <a:rPr lang="en-US" dirty="0" err="1" smtClean="0"/>
              <a:t>memulai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antusiasme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menghindri</a:t>
            </a:r>
            <a:r>
              <a:rPr lang="en-US" dirty="0" smtClean="0"/>
              <a:t> um </a:t>
            </a:r>
            <a:r>
              <a:rPr lang="en-US" dirty="0" err="1" smtClean="0"/>
              <a:t>dan</a:t>
            </a:r>
            <a:r>
              <a:rPr lang="en-US" dirty="0" smtClean="0"/>
              <a:t> uh. </a:t>
            </a:r>
          </a:p>
          <a:p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kejujuran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obyektivitas</a:t>
            </a:r>
            <a:r>
              <a:rPr lang="en-US" dirty="0"/>
              <a:t>, </a:t>
            </a:r>
            <a:r>
              <a:rPr lang="en-US" dirty="0" err="1"/>
              <a:t>integritas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netralitas</a:t>
            </a:r>
            <a:endParaRPr lang="en-US" dirty="0"/>
          </a:p>
          <a:p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spesial</a:t>
            </a:r>
            <a:r>
              <a:rPr lang="en-US" dirty="0"/>
              <a:t>. </a:t>
            </a:r>
          </a:p>
          <a:p>
            <a:r>
              <a:rPr lang="en-US" dirty="0" err="1"/>
              <a:t>Contohnya</a:t>
            </a:r>
            <a:r>
              <a:rPr lang="en-US" dirty="0"/>
              <a:t>: </a:t>
            </a:r>
            <a:r>
              <a:rPr lang="en-US" dirty="0" err="1"/>
              <a:t>pengobatan</a:t>
            </a:r>
            <a:r>
              <a:rPr lang="en-US" dirty="0"/>
              <a:t> herbal vs </a:t>
            </a:r>
            <a:r>
              <a:rPr lang="en-US" dirty="0" err="1"/>
              <a:t>pengobatan</a:t>
            </a:r>
            <a:r>
              <a:rPr lang="en-US" dirty="0"/>
              <a:t> modern.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Kejujuran</a:t>
            </a:r>
            <a:r>
              <a:rPr lang="en-US" dirty="0" smtClean="0"/>
              <a:t> juga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masa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kata-kata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.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bara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baran" id="{BB6FAB26-2270-43D8-B3DE-73AC0A12A2DB}" vid="{BA5EFD42-16D1-4157-A8F4-2CFC51E822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lebaran</Template>
  <TotalTime>178</TotalTime>
  <Words>3354</Words>
  <Application>Microsoft Office PowerPoint</Application>
  <PresentationFormat>Widescreen</PresentationFormat>
  <Paragraphs>262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Corbel</vt:lpstr>
      <vt:lpstr>lebaran</vt:lpstr>
      <vt:lpstr>MODEL KOMUNIKASI</vt:lpstr>
      <vt:lpstr>KOMUNIKASI EFEKTIF</vt:lpstr>
      <vt:lpstr>KOMUNIKASI PERSUASI</vt:lpstr>
      <vt:lpstr>PowerPoint Presentation</vt:lpstr>
      <vt:lpstr>Tradisi retorika </vt:lpstr>
      <vt:lpstr>Ethos. Komunikator yang meyakinkan</vt:lpstr>
      <vt:lpstr>Kredibilitas</vt:lpstr>
      <vt:lpstr>PERSEPSI KOMPETENSI</vt:lpstr>
      <vt:lpstr>PowerPoint Presentation</vt:lpstr>
      <vt:lpstr>KARISMA</vt:lpstr>
      <vt:lpstr>KARATERISTIK KARISMA</vt:lpstr>
      <vt:lpstr>PowerPoint Presentation</vt:lpstr>
      <vt:lpstr>IDENTIFIKASI JURU BICARA ORGANISASI</vt:lpstr>
      <vt:lpstr>Jurubicara perusahaan </vt:lpstr>
      <vt:lpstr>LOGO: DAYA TARIK PENALARAN</vt:lpstr>
      <vt:lpstr>ADA EMPAT PROPOSISI</vt:lpstr>
      <vt:lpstr>PowerPoint Presentation</vt:lpstr>
      <vt:lpstr>Bukti verbal</vt:lpstr>
      <vt:lpstr>PowerPoint Presentation</vt:lpstr>
      <vt:lpstr>CONTOH</vt:lpstr>
      <vt:lpstr>Testimonial dan endorsements</vt:lpstr>
      <vt:lpstr>Bukti pendukung visual</vt:lpstr>
      <vt:lpstr>Hindari kesalahan logika</vt:lpstr>
      <vt:lpstr>Positive Emotional Appeals</vt:lpstr>
      <vt:lpstr>Love appeals</vt:lpstr>
      <vt:lpstr>PowerPoint Presentation</vt:lpstr>
      <vt:lpstr>PowerPoint Presentation</vt:lpstr>
      <vt:lpstr>Humor Appeals</vt:lpstr>
      <vt:lpstr>Sex Appeals</vt:lpstr>
      <vt:lpstr>Negative Emotional Appeals</vt:lpstr>
      <vt:lpstr>Fear appeals</vt:lpstr>
      <vt:lpstr>PowerPoint Presentation</vt:lpstr>
      <vt:lpstr>PowerPoint Presentation</vt:lpstr>
      <vt:lpstr>PowerPoint Presentation</vt:lpstr>
      <vt:lpstr>guilt appeals</vt:lpstr>
      <vt:lpstr>PowerPoint Presentation</vt:lpstr>
      <vt:lpstr>Verbal Communication</vt:lpstr>
      <vt:lpstr>Message Structure</vt:lpstr>
      <vt:lpstr>One-sided arguments</vt:lpstr>
      <vt:lpstr>PowerPoint Presentation</vt:lpstr>
      <vt:lpstr>PowerPoint Presentation</vt:lpstr>
      <vt:lpstr>Order of presentation</vt:lpstr>
      <vt:lpstr>the lastmade point is the one best remembered</vt:lpstr>
      <vt:lpstr>Drawing conclusions</vt:lpstr>
      <vt:lpstr>PowerPoint Presentation</vt:lpstr>
      <vt:lpstr>Clarity</vt:lpstr>
      <vt:lpstr>Saliency</vt:lpstr>
      <vt:lpstr>power words</vt:lpstr>
      <vt:lpstr>Product and Program Names</vt:lpstr>
      <vt:lpstr>PowerPoint Presentation</vt:lpstr>
      <vt:lpstr>Ethical Language</vt:lpstr>
      <vt:lpstr>Pretentious language</vt:lpstr>
      <vt:lpstr>Doublespeak</vt:lpstr>
      <vt:lpstr>PowerPoint Presentation</vt:lpstr>
      <vt:lpstr>nonverbal communication</vt:lpstr>
      <vt:lpstr>simbol</vt:lpstr>
      <vt:lpstr>musik</vt:lpstr>
      <vt:lpstr>artifak fisik</vt:lpstr>
      <vt:lpstr>clothing</vt:lpstr>
      <vt:lpstr>people</vt:lpstr>
      <vt:lpstr>mascot</vt:lpstr>
      <vt:lpstr>warna</vt:lpstr>
      <vt:lpstr>setting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2017-07-08T05:09:36Z</dcterms:created>
  <dcterms:modified xsi:type="dcterms:W3CDTF">2017-11-03T07:25:18Z</dcterms:modified>
</cp:coreProperties>
</file>