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43"/>
  </p:notesMasterIdLst>
  <p:sldIdLst>
    <p:sldId id="256" r:id="rId4"/>
    <p:sldId id="262" r:id="rId5"/>
    <p:sldId id="258" r:id="rId6"/>
    <p:sldId id="261" r:id="rId7"/>
    <p:sldId id="263" r:id="rId8"/>
    <p:sldId id="265" r:id="rId9"/>
    <p:sldId id="266" r:id="rId10"/>
    <p:sldId id="264" r:id="rId11"/>
    <p:sldId id="272" r:id="rId12"/>
    <p:sldId id="273" r:id="rId13"/>
    <p:sldId id="274" r:id="rId14"/>
    <p:sldId id="269" r:id="rId15"/>
    <p:sldId id="268" r:id="rId16"/>
    <p:sldId id="267" r:id="rId17"/>
    <p:sldId id="271" r:id="rId18"/>
    <p:sldId id="270" r:id="rId19"/>
    <p:sldId id="281" r:id="rId20"/>
    <p:sldId id="280" r:id="rId21"/>
    <p:sldId id="279" r:id="rId22"/>
    <p:sldId id="278" r:id="rId23"/>
    <p:sldId id="277" r:id="rId24"/>
    <p:sldId id="276" r:id="rId25"/>
    <p:sldId id="275" r:id="rId26"/>
    <p:sldId id="282" r:id="rId27"/>
    <p:sldId id="290" r:id="rId28"/>
    <p:sldId id="289" r:id="rId29"/>
    <p:sldId id="288" r:id="rId30"/>
    <p:sldId id="287" r:id="rId31"/>
    <p:sldId id="286" r:id="rId32"/>
    <p:sldId id="285" r:id="rId33"/>
    <p:sldId id="284" r:id="rId34"/>
    <p:sldId id="294" r:id="rId35"/>
    <p:sldId id="293" r:id="rId36"/>
    <p:sldId id="291" r:id="rId37"/>
    <p:sldId id="292" r:id="rId38"/>
    <p:sldId id="283" r:id="rId39"/>
    <p:sldId id="295" r:id="rId40"/>
    <p:sldId id="296" r:id="rId41"/>
    <p:sldId id="260" r:id="rId42"/>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2" autoAdjust="0"/>
    <p:restoredTop sz="85128" autoAdjust="0"/>
  </p:normalViewPr>
  <p:slideViewPr>
    <p:cSldViewPr>
      <p:cViewPr varScale="1">
        <p:scale>
          <a:sx n="69" d="100"/>
          <a:sy n="69" d="100"/>
        </p:scale>
        <p:origin x="90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B14D4981-B380-406F-9439-F6393EA8F0B1}" type="datetimeFigureOut">
              <a:rPr lang="en-US"/>
              <a:pPr>
                <a:defRPr/>
              </a:pPr>
              <a:t>2/14/2019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anose="020F0502020204030204" pitchFamily="34" charset="0"/>
              </a:defRPr>
            </a:lvl1pPr>
          </a:lstStyle>
          <a:p>
            <a:fld id="{2B1088D1-94FD-4562-AABC-3D64DA5FAB82}" type="slidenum">
              <a:rPr lang="en-US"/>
              <a:pPr/>
              <a:t>‹#›</a:t>
            </a:fld>
            <a:endParaRPr lang="en-US"/>
          </a:p>
        </p:txBody>
      </p:sp>
    </p:spTree>
    <p:extLst>
      <p:ext uri="{BB962C8B-B14F-4D97-AF65-F5344CB8AC3E}">
        <p14:creationId xmlns:p14="http://schemas.microsoft.com/office/powerpoint/2010/main" val="3466747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FB6AF18-94A4-4164-BFC4-14943F0E8A77}" type="slidenum">
              <a:rPr lang="en-US">
                <a:latin typeface="Calibri" panose="020F0502020204030204" pitchFamily="34" charset="0"/>
              </a:rPr>
              <a:pPr algn="r" eaLnBrk="1" hangingPunct="1"/>
              <a:t>3</a:t>
            </a:fld>
            <a:endParaRPr lang="en-US">
              <a:latin typeface="Calibri" panose="020F0502020204030204" pitchFamily="34" charset="0"/>
            </a:endParaRPr>
          </a:p>
        </p:txBody>
      </p:sp>
    </p:spTree>
    <p:extLst>
      <p:ext uri="{BB962C8B-B14F-4D97-AF65-F5344CB8AC3E}">
        <p14:creationId xmlns:p14="http://schemas.microsoft.com/office/powerpoint/2010/main" val="155563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Occupying a fairly new managerial position in many firms, </a:t>
            </a:r>
            <a:r>
              <a:rPr lang="en-US" i="1" smtClean="0">
                <a:cs typeface="Arial" panose="020B0604020202020204" pitchFamily="34" charset="0"/>
              </a:rPr>
              <a:t>information managers </a:t>
            </a:r>
            <a:r>
              <a:rPr lang="en-US" smtClean="0">
                <a:cs typeface="Arial" panose="020B0604020202020204" pitchFamily="34" charset="0"/>
              </a:rPr>
              <a:t>design and implement systems to gather, organize, and distribute information. Huge increases in both the sheer volume of information and the ability to manage it have led to the emergence of this important function.</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Nearly every company has </a:t>
            </a:r>
            <a:r>
              <a:rPr lang="en-US" i="1" smtClean="0">
                <a:cs typeface="Arial" panose="020B0604020202020204" pitchFamily="34" charset="0"/>
              </a:rPr>
              <a:t>financial managers </a:t>
            </a:r>
            <a:r>
              <a:rPr lang="en-US" smtClean="0">
                <a:cs typeface="Arial" panose="020B0604020202020204" pitchFamily="34" charset="0"/>
              </a:rPr>
              <a:t>to plan and oversee its accounting functions and financial resources. Levels of financial management may include </a:t>
            </a:r>
            <a:r>
              <a:rPr lang="en-US" i="1" smtClean="0">
                <a:cs typeface="Arial" panose="020B0604020202020204" pitchFamily="34" charset="0"/>
              </a:rPr>
              <a:t>CFO </a:t>
            </a:r>
            <a:r>
              <a:rPr lang="en-US" smtClean="0">
                <a:cs typeface="Arial" panose="020B0604020202020204" pitchFamily="34" charset="0"/>
              </a:rPr>
              <a:t>or </a:t>
            </a:r>
            <a:r>
              <a:rPr lang="en-US" i="1" smtClean="0">
                <a:cs typeface="Arial" panose="020B0604020202020204" pitchFamily="34" charset="0"/>
              </a:rPr>
              <a:t>vice-president for finance </a:t>
            </a:r>
            <a:r>
              <a:rPr lang="en-US" smtClean="0">
                <a:cs typeface="Arial" panose="020B0604020202020204" pitchFamily="34" charset="0"/>
              </a:rPr>
              <a:t>(top), a </a:t>
            </a:r>
            <a:r>
              <a:rPr lang="en-US" i="1" smtClean="0">
                <a:cs typeface="Arial" panose="020B0604020202020204" pitchFamily="34" charset="0"/>
              </a:rPr>
              <a:t>division controller </a:t>
            </a:r>
            <a:r>
              <a:rPr lang="en-US" smtClean="0">
                <a:cs typeface="Arial" panose="020B0604020202020204" pitchFamily="34" charset="0"/>
              </a:rPr>
              <a:t>(middle), and an </a:t>
            </a:r>
            <a:r>
              <a:rPr lang="en-US" i="1" smtClean="0">
                <a:cs typeface="Arial" panose="020B0604020202020204" pitchFamily="34" charset="0"/>
              </a:rPr>
              <a:t>accounting supervisor </a:t>
            </a:r>
            <a:r>
              <a:rPr lang="en-US" smtClean="0">
                <a:cs typeface="Arial" panose="020B0604020202020204" pitchFamily="34" charset="0"/>
              </a:rPr>
              <a:t>(first-line manager).</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41F5936-41D6-4EC9-93B3-1347DBC76C53}" type="slidenum">
              <a:rPr lang="en-US">
                <a:latin typeface="Calibri" panose="020F0502020204030204" pitchFamily="34" charset="0"/>
              </a:rPr>
              <a:pPr algn="r" eaLnBrk="1" hangingPunct="1"/>
              <a:t>12</a:t>
            </a:fld>
            <a:endParaRPr lang="en-US">
              <a:latin typeface="Calibri" panose="020F0502020204030204" pitchFamily="34" charset="0"/>
            </a:endParaRPr>
          </a:p>
        </p:txBody>
      </p:sp>
    </p:spTree>
    <p:extLst>
      <p:ext uri="{BB962C8B-B14F-4D97-AF65-F5344CB8AC3E}">
        <p14:creationId xmlns:p14="http://schemas.microsoft.com/office/powerpoint/2010/main" val="518013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Regardless of their levels or areas within an organization, all managers must play certain roles and exhibit certain skills if they are to be successful. The concept of a role, in this sense, is similar to the role an actor plays in a theatrical production. A person does certain things, meets certain needs, and has certain responsibilities in the organization.</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3A745D4-8850-43E2-B19F-E1FBF724723C}" type="slidenum">
              <a:rPr lang="en-US">
                <a:latin typeface="Calibri" panose="020F0502020204030204" pitchFamily="34" charset="0"/>
              </a:rPr>
              <a:pPr algn="r" eaLnBrk="1" hangingPunct="1"/>
              <a:t>13</a:t>
            </a:fld>
            <a:endParaRPr lang="en-US">
              <a:latin typeface="Calibri" panose="020F0502020204030204" pitchFamily="34" charset="0"/>
            </a:endParaRPr>
          </a:p>
        </p:txBody>
      </p:sp>
    </p:spTree>
    <p:extLst>
      <p:ext uri="{BB962C8B-B14F-4D97-AF65-F5344CB8AC3E}">
        <p14:creationId xmlns:p14="http://schemas.microsoft.com/office/powerpoint/2010/main" val="811690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The three basic levels of management are </a:t>
            </a:r>
            <a:r>
              <a:rPr lang="en-US" altLang="en-US" i="1" smtClean="0">
                <a:cs typeface="Arial" panose="020B0604020202020204" pitchFamily="34" charset="0"/>
              </a:rPr>
              <a:t>top, middle, and first-line management. </a:t>
            </a:r>
            <a:r>
              <a:rPr lang="en-US" altLang="en-US" smtClean="0">
                <a:cs typeface="Arial" panose="020B0604020202020204" pitchFamily="34" charset="0"/>
              </a:rPr>
              <a:t>As summarized in Table 5.1, most firms have more middle managers than top managers and more first-line managers than middle managers. Both the power of managers and the complexity of their duties increase as they move up the ladder.</a:t>
            </a:r>
          </a:p>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8E57310-ED39-4087-9074-6E994332086D}" type="slidenum">
              <a:rPr lang="en-US">
                <a:latin typeface="Calibri" panose="020F0502020204030204" pitchFamily="34" charset="0"/>
              </a:rPr>
              <a:pPr algn="r" eaLnBrk="1" hangingPunct="1"/>
              <a:t>14</a:t>
            </a:fld>
            <a:endParaRPr lang="en-US">
              <a:latin typeface="Calibri" panose="020F0502020204030204" pitchFamily="34" charset="0"/>
            </a:endParaRPr>
          </a:p>
        </p:txBody>
      </p:sp>
    </p:spTree>
    <p:extLst>
      <p:ext uri="{BB962C8B-B14F-4D97-AF65-F5344CB8AC3E}">
        <p14:creationId xmlns:p14="http://schemas.microsoft.com/office/powerpoint/2010/main" val="1513411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In addition to fulfilling numerous roles, managers also need a number of specific skills if they are to succeed. The most fundamental management skills are </a:t>
            </a:r>
            <a:r>
              <a:rPr lang="en-US" i="1" smtClean="0">
                <a:cs typeface="Arial" panose="020B0604020202020204" pitchFamily="34" charset="0"/>
              </a:rPr>
              <a:t>technical</a:t>
            </a:r>
            <a:r>
              <a:rPr lang="en-US" smtClean="0">
                <a:cs typeface="Arial" panose="020B0604020202020204" pitchFamily="34" charset="0"/>
              </a:rPr>
              <a:t>, </a:t>
            </a:r>
            <a:r>
              <a:rPr lang="en-US" i="1" smtClean="0">
                <a:cs typeface="Arial" panose="020B0604020202020204" pitchFamily="34" charset="0"/>
              </a:rPr>
              <a:t>interpersonal</a:t>
            </a:r>
            <a:r>
              <a:rPr lang="en-US" smtClean="0">
                <a:cs typeface="Arial" panose="020B0604020202020204" pitchFamily="34" charset="0"/>
              </a:rPr>
              <a:t>, </a:t>
            </a:r>
            <a:r>
              <a:rPr lang="en-US" i="1" smtClean="0">
                <a:cs typeface="Arial" panose="020B0604020202020204" pitchFamily="34" charset="0"/>
              </a:rPr>
              <a:t>conceptual</a:t>
            </a:r>
            <a:r>
              <a:rPr lang="en-US" smtClean="0">
                <a:cs typeface="Arial" panose="020B0604020202020204" pitchFamily="34" charset="0"/>
              </a:rPr>
              <a:t>, </a:t>
            </a:r>
            <a:r>
              <a:rPr lang="en-US" i="1" smtClean="0">
                <a:cs typeface="Arial" panose="020B0604020202020204" pitchFamily="34" charset="0"/>
              </a:rPr>
              <a:t>diagnostic</a:t>
            </a:r>
            <a:r>
              <a:rPr lang="en-US" smtClean="0">
                <a:cs typeface="Arial" panose="020B0604020202020204" pitchFamily="34" charset="0"/>
              </a:rPr>
              <a:t>, </a:t>
            </a:r>
            <a:r>
              <a:rPr lang="en-US" i="1" smtClean="0">
                <a:cs typeface="Arial" panose="020B0604020202020204" pitchFamily="34" charset="0"/>
              </a:rPr>
              <a:t>communication</a:t>
            </a:r>
            <a:r>
              <a:rPr lang="en-US" smtClean="0">
                <a:cs typeface="Arial" panose="020B0604020202020204" pitchFamily="34" charset="0"/>
              </a:rPr>
              <a:t>, </a:t>
            </a:r>
            <a:r>
              <a:rPr lang="en-US" i="1" smtClean="0">
                <a:cs typeface="Arial" panose="020B0604020202020204" pitchFamily="34" charset="0"/>
              </a:rPr>
              <a:t>decision-making</a:t>
            </a:r>
            <a:r>
              <a:rPr lang="en-US" smtClean="0">
                <a:cs typeface="Arial" panose="020B0604020202020204" pitchFamily="34" charset="0"/>
              </a:rPr>
              <a:t>, and </a:t>
            </a:r>
            <a:r>
              <a:rPr lang="en-US" i="1" smtClean="0">
                <a:cs typeface="Arial" panose="020B0604020202020204" pitchFamily="34" charset="0"/>
              </a:rPr>
              <a:t>time  management  </a:t>
            </a:r>
            <a:r>
              <a:rPr lang="en-US" smtClean="0">
                <a:cs typeface="Arial" panose="020B0604020202020204" pitchFamily="34" charset="0"/>
              </a:rPr>
              <a:t>skills.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The skills needed to perform specialized tasks are called technical skills</a:t>
            </a:r>
            <a:r>
              <a:rPr lang="en-US" b="1" smtClean="0">
                <a:cs typeface="Arial" panose="020B0604020202020204" pitchFamily="34" charset="0"/>
              </a:rPr>
              <a:t>. </a:t>
            </a:r>
            <a:r>
              <a:rPr lang="en-US" smtClean="0">
                <a:cs typeface="Arial" panose="020B0604020202020204" pitchFamily="34" charset="0"/>
              </a:rPr>
              <a:t>A programmer’s ability to write code, an animator’s ability to draw,</a:t>
            </a:r>
          </a:p>
          <a:p>
            <a:pPr eaLnBrk="1" hangingPunct="1"/>
            <a:r>
              <a:rPr lang="en-US" smtClean="0">
                <a:cs typeface="Arial" panose="020B0604020202020204" pitchFamily="34" charset="0"/>
              </a:rPr>
              <a:t>and an accountant’s ability to audit a company’s records are all examples of technical skills.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Effective managers also generally have good human relations skills</a:t>
            </a:r>
            <a:r>
              <a:rPr lang="en-US" b="1" smtClean="0">
                <a:cs typeface="Arial" panose="020B0604020202020204" pitchFamily="34" charset="0"/>
              </a:rPr>
              <a:t>, </a:t>
            </a:r>
            <a:r>
              <a:rPr lang="en-US" smtClean="0">
                <a:cs typeface="Arial" panose="020B0604020202020204" pitchFamily="34" charset="0"/>
              </a:rPr>
              <a:t>skills that enable them to understand and get along with other people. A manager with poor human relations skills may have trouble getting along with subordinates, cause valuable employees to quit or transfer, and contribute to poor morale.</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Conceptual skills refer to a person’s ability to think in the abstract, to diagnose and analyze different situations, and to see beyond the present situation. Conceptual skills help managers recognize new market opportunities and threats.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4A0AE6C-62E8-4AF1-8370-3F55705D653B}" type="slidenum">
              <a:rPr lang="en-US">
                <a:latin typeface="Calibri" panose="020F0502020204030204" pitchFamily="34" charset="0"/>
              </a:rPr>
              <a:pPr algn="r" eaLnBrk="1" hangingPunct="1"/>
              <a:t>15</a:t>
            </a:fld>
            <a:endParaRPr lang="en-US">
              <a:latin typeface="Calibri" panose="020F0502020204030204" pitchFamily="34" charset="0"/>
            </a:endParaRPr>
          </a:p>
        </p:txBody>
      </p:sp>
    </p:spTree>
    <p:extLst>
      <p:ext uri="{BB962C8B-B14F-4D97-AF65-F5344CB8AC3E}">
        <p14:creationId xmlns:p14="http://schemas.microsoft.com/office/powerpoint/2010/main" val="2305853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Decision-making skills include the ability to effectively define a problem and to select the best course of action. These skills involve gathering facts, identifying solutions, evaluating alternatives, and implementing the chosen alternative.</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Time management skills are the productive use that managers make of their time.</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A5DFA59-1013-4E07-BAD2-4298914636B3}" type="slidenum">
              <a:rPr lang="en-US">
                <a:latin typeface="Calibri" panose="020F0502020204030204" pitchFamily="34" charset="0"/>
              </a:rPr>
              <a:pPr algn="r" eaLnBrk="1" hangingPunct="1"/>
              <a:t>16</a:t>
            </a:fld>
            <a:endParaRPr lang="en-US">
              <a:latin typeface="Calibri" panose="020F0502020204030204" pitchFamily="34" charset="0"/>
            </a:endParaRPr>
          </a:p>
        </p:txBody>
      </p:sp>
    </p:spTree>
    <p:extLst>
      <p:ext uri="{BB962C8B-B14F-4D97-AF65-F5344CB8AC3E}">
        <p14:creationId xmlns:p14="http://schemas.microsoft.com/office/powerpoint/2010/main" val="1544821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cs typeface="Arial" panose="020B0604020202020204" pitchFamily="34" charset="0"/>
              </a:rPr>
              <a:t>1 </a:t>
            </a:r>
            <a:r>
              <a:rPr lang="en-US" altLang="en-US" i="1" smtClean="0">
                <a:cs typeface="Arial" panose="020B0604020202020204" pitchFamily="34" charset="0"/>
              </a:rPr>
              <a:t>Paperwork. </a:t>
            </a:r>
            <a:r>
              <a:rPr lang="en-US" altLang="en-US" smtClean="0">
                <a:cs typeface="Arial" panose="020B0604020202020204" pitchFamily="34" charset="0"/>
              </a:rPr>
              <a:t>Some managers spend too much time deciding what to do with letters and reports. Most documents of this sort are routine and can be handled quickly. Managers must learn to recognize those documents that require more attention.</a:t>
            </a:r>
          </a:p>
          <a:p>
            <a:pPr eaLnBrk="1" hangingPunct="1"/>
            <a:r>
              <a:rPr lang="en-US" altLang="en-US" b="1" smtClean="0">
                <a:cs typeface="Arial" panose="020B0604020202020204" pitchFamily="34" charset="0"/>
              </a:rPr>
              <a:t>2 </a:t>
            </a:r>
            <a:r>
              <a:rPr lang="en-US" altLang="en-US" i="1" smtClean="0">
                <a:cs typeface="Arial" panose="020B0604020202020204" pitchFamily="34" charset="0"/>
              </a:rPr>
              <a:t>Telephone calls. </a:t>
            </a:r>
            <a:r>
              <a:rPr lang="en-US" altLang="en-US" smtClean="0">
                <a:cs typeface="Arial" panose="020B0604020202020204" pitchFamily="34" charset="0"/>
              </a:rPr>
              <a:t>Experts estimate that managers get interrupted by the telephone every five minutes. To manage this time more effectively, they</a:t>
            </a:r>
          </a:p>
          <a:p>
            <a:pPr eaLnBrk="1" hangingPunct="1"/>
            <a:r>
              <a:rPr lang="en-US" altLang="en-US" smtClean="0">
                <a:cs typeface="Arial" panose="020B0604020202020204" pitchFamily="34" charset="0"/>
              </a:rPr>
              <a:t>suggest having an assistant screen all calls and setting aside a certain block of time each day to return the important ones. Unfortunately, the constant use of cell phones seems to be making this problem even worse for many managers.</a:t>
            </a:r>
          </a:p>
          <a:p>
            <a:pPr eaLnBrk="1" hangingPunct="1"/>
            <a:r>
              <a:rPr lang="en-US" altLang="en-US" b="1" smtClean="0">
                <a:cs typeface="Arial" panose="020B0604020202020204" pitchFamily="34" charset="0"/>
              </a:rPr>
              <a:t>3 </a:t>
            </a:r>
            <a:r>
              <a:rPr lang="en-US" altLang="en-US" i="1" smtClean="0">
                <a:cs typeface="Arial" panose="020B0604020202020204" pitchFamily="34" charset="0"/>
              </a:rPr>
              <a:t>Meetings. </a:t>
            </a:r>
            <a:r>
              <a:rPr lang="en-US" altLang="en-US" smtClean="0">
                <a:cs typeface="Arial" panose="020B0604020202020204" pitchFamily="34" charset="0"/>
              </a:rPr>
              <a:t>Many managers spend as much as four hours a day in meetings. To help keep this time productive, the person handling the meeting should specify a clear agenda, start on time, keep everyone focused on the agenda, and end on time.</a:t>
            </a:r>
          </a:p>
          <a:p>
            <a:pPr eaLnBrk="1" hangingPunct="1"/>
            <a:r>
              <a:rPr lang="en-US" altLang="en-US" b="1" smtClean="0">
                <a:cs typeface="Arial" panose="020B0604020202020204" pitchFamily="34" charset="0"/>
              </a:rPr>
              <a:t>4 </a:t>
            </a:r>
            <a:r>
              <a:rPr lang="en-US" altLang="en-US" i="1" smtClean="0">
                <a:cs typeface="Arial" panose="020B0604020202020204" pitchFamily="34" charset="0"/>
              </a:rPr>
              <a:t>E-mail. </a:t>
            </a:r>
            <a:r>
              <a:rPr lang="en-US" altLang="en-US" smtClean="0">
                <a:cs typeface="Arial" panose="020B0604020202020204" pitchFamily="34" charset="0"/>
              </a:rPr>
              <a:t>Increasingly, managers are relying heavily on e-mail and other forms of electronic communication. Time is wasted when managers have to sort through spam and a variety of electronic folders, in-boxes, and archives.</a:t>
            </a:r>
          </a:p>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58C5883-4B20-405C-A442-1435A5A5E42D}" type="slidenum">
              <a:rPr lang="en-US">
                <a:latin typeface="Calibri" panose="020F0502020204030204" pitchFamily="34" charset="0"/>
              </a:rPr>
              <a:pPr algn="r" eaLnBrk="1" hangingPunct="1"/>
              <a:t>17</a:t>
            </a:fld>
            <a:endParaRPr lang="en-US">
              <a:latin typeface="Calibri" panose="020F0502020204030204" pitchFamily="34" charset="0"/>
            </a:endParaRPr>
          </a:p>
        </p:txBody>
      </p:sp>
    </p:spTree>
    <p:extLst>
      <p:ext uri="{BB962C8B-B14F-4D97-AF65-F5344CB8AC3E}">
        <p14:creationId xmlns:p14="http://schemas.microsoft.com/office/powerpoint/2010/main" val="3744925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Tomorrow’s managers must equip themselves with the special tools, techniques, and skills needed to compete in a global environment. They will need to understand foreign markets, cultural differences, and the motives and practices of foreign rivals. They also need to understand how to collaborate with others around the world on a real-time basis.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1C35F92-2C04-4C54-8582-77D17A6FDB8D}" type="slidenum">
              <a:rPr lang="en-US">
                <a:latin typeface="Calibri" panose="020F0502020204030204" pitchFamily="34" charset="0"/>
              </a:rPr>
              <a:pPr algn="r" eaLnBrk="1" hangingPunct="1"/>
              <a:t>18</a:t>
            </a:fld>
            <a:endParaRPr lang="en-US">
              <a:latin typeface="Calibri" panose="020F0502020204030204" pitchFamily="34" charset="0"/>
            </a:endParaRPr>
          </a:p>
        </p:txBody>
      </p:sp>
    </p:spTree>
    <p:extLst>
      <p:ext uri="{BB962C8B-B14F-4D97-AF65-F5344CB8AC3E}">
        <p14:creationId xmlns:p14="http://schemas.microsoft.com/office/powerpoint/2010/main" val="1919522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Another significant issue facing tomorrow’s managers is technology, especially as it relates to communication. Managers have always had to deal with information. In today’s world, however, the amount of information has reached staggering proportions.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20A4CEC-4678-4342-8E9F-DBE25B4EC303}" type="slidenum">
              <a:rPr lang="en-US">
                <a:latin typeface="Calibri" panose="020F0502020204030204" pitchFamily="34" charset="0"/>
              </a:rPr>
              <a:pPr algn="r" eaLnBrk="1" hangingPunct="1"/>
              <a:t>19</a:t>
            </a:fld>
            <a:endParaRPr lang="en-US">
              <a:latin typeface="Calibri" panose="020F0502020204030204" pitchFamily="34" charset="0"/>
            </a:endParaRPr>
          </a:p>
        </p:txBody>
      </p:sp>
    </p:spTree>
    <p:extLst>
      <p:ext uri="{BB962C8B-B14F-4D97-AF65-F5344CB8AC3E}">
        <p14:creationId xmlns:p14="http://schemas.microsoft.com/office/powerpoint/2010/main" val="1509722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Strategic management is the process of helping an organization maintain an effective alignment with its environment. For instance, if a firm’s business environment is heading toward fiercer competition, the business may need to start cutting its costs and developing more products and services before the competition really starts to heat up. Likewise, if an industry is globalizing, a firm’s managers may need to start entering new markets and developing international partnerships during the early stages of globalization rather than waiting for its full effects.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D2B24D3-4444-452C-89C6-A2053C9FE56E}" type="slidenum">
              <a:rPr lang="en-US">
                <a:latin typeface="Calibri" panose="020F0502020204030204" pitchFamily="34" charset="0"/>
              </a:rPr>
              <a:pPr algn="r" eaLnBrk="1" hangingPunct="1"/>
              <a:t>20</a:t>
            </a:fld>
            <a:endParaRPr lang="en-US">
              <a:latin typeface="Calibri" panose="020F0502020204030204" pitchFamily="34" charset="0"/>
            </a:endParaRPr>
          </a:p>
        </p:txBody>
      </p:sp>
    </p:spTree>
    <p:extLst>
      <p:ext uri="{BB962C8B-B14F-4D97-AF65-F5344CB8AC3E}">
        <p14:creationId xmlns:p14="http://schemas.microsoft.com/office/powerpoint/2010/main" val="2181376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Goals are performance targets, the means by which organizations and their managers measure success or failure at every level.</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EED01CA-025A-44C4-9C4F-CA6506E5C2B1}" type="slidenum">
              <a:rPr lang="en-US">
                <a:latin typeface="Calibri" panose="020F0502020204030204" pitchFamily="34" charset="0"/>
              </a:rPr>
              <a:pPr algn="r" eaLnBrk="1" hangingPunct="1"/>
              <a:t>21</a:t>
            </a:fld>
            <a:endParaRPr lang="en-US">
              <a:latin typeface="Calibri" panose="020F0502020204030204" pitchFamily="34" charset="0"/>
            </a:endParaRPr>
          </a:p>
        </p:txBody>
      </p:sp>
    </p:spTree>
    <p:extLst>
      <p:ext uri="{BB962C8B-B14F-4D97-AF65-F5344CB8AC3E}">
        <p14:creationId xmlns:p14="http://schemas.microsoft.com/office/powerpoint/2010/main" val="53490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89B13AD-66E6-4A73-8EF2-883650BAA88E}" type="slidenum">
              <a:rPr lang="en-US">
                <a:latin typeface="Calibri" panose="020F0502020204030204" pitchFamily="34" charset="0"/>
              </a:rPr>
              <a:pPr algn="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713037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An organization functions systematically when it sets goals and plans accordingly. An organization commits its resources on all levels to achieve its goals.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3F7C017-BD76-49BE-8FF8-A91325056114}" type="slidenum">
              <a:rPr lang="en-US">
                <a:latin typeface="Calibri" panose="020F0502020204030204" pitchFamily="34" charset="0"/>
              </a:rPr>
              <a:pPr algn="r" eaLnBrk="1" hangingPunct="1"/>
              <a:t>22</a:t>
            </a:fld>
            <a:endParaRPr lang="en-US">
              <a:latin typeface="Calibri" panose="020F0502020204030204" pitchFamily="34" charset="0"/>
            </a:endParaRPr>
          </a:p>
        </p:txBody>
      </p:sp>
    </p:spTree>
    <p:extLst>
      <p:ext uri="{BB962C8B-B14F-4D97-AF65-F5344CB8AC3E}">
        <p14:creationId xmlns:p14="http://schemas.microsoft.com/office/powerpoint/2010/main" val="429053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Many enterprises also have missions and mission statements</a:t>
            </a:r>
            <a:r>
              <a:rPr lang="en-US" b="1" smtClean="0">
                <a:cs typeface="Arial" panose="020B0604020202020204" pitchFamily="34" charset="0"/>
              </a:rPr>
              <a:t>, </a:t>
            </a:r>
            <a:r>
              <a:rPr lang="en-US" smtClean="0">
                <a:cs typeface="Arial" panose="020B0604020202020204" pitchFamily="34" charset="0"/>
              </a:rPr>
              <a:t>statements of how they will achieve their purposes in the environments in which they conduct their businesses.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8C9F2F7-660A-4E50-94A6-753EBD612D2C}" type="slidenum">
              <a:rPr lang="en-US">
                <a:latin typeface="Calibri" panose="020F0502020204030204" pitchFamily="34" charset="0"/>
              </a:rPr>
              <a:pPr algn="r" eaLnBrk="1" hangingPunct="1"/>
              <a:t>23</a:t>
            </a:fld>
            <a:endParaRPr lang="en-US">
              <a:latin typeface="Calibri" panose="020F0502020204030204" pitchFamily="34" charset="0"/>
            </a:endParaRPr>
          </a:p>
        </p:txBody>
      </p:sp>
    </p:spTree>
    <p:extLst>
      <p:ext uri="{BB962C8B-B14F-4D97-AF65-F5344CB8AC3E}">
        <p14:creationId xmlns:p14="http://schemas.microsoft.com/office/powerpoint/2010/main" val="3502961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In addition to its mission, every firm also has </a:t>
            </a:r>
            <a:r>
              <a:rPr lang="en-US" i="1" smtClean="0">
                <a:cs typeface="Arial" panose="020B0604020202020204" pitchFamily="34" charset="0"/>
              </a:rPr>
              <a:t>long-term</a:t>
            </a:r>
            <a:r>
              <a:rPr lang="en-US" smtClean="0">
                <a:cs typeface="Arial" panose="020B0604020202020204" pitchFamily="34" charset="0"/>
              </a:rPr>
              <a:t>, </a:t>
            </a:r>
            <a:r>
              <a:rPr lang="en-US" i="1" smtClean="0">
                <a:cs typeface="Arial" panose="020B0604020202020204" pitchFamily="34" charset="0"/>
              </a:rPr>
              <a:t>intermediate</a:t>
            </a:r>
            <a:r>
              <a:rPr lang="en-US" smtClean="0">
                <a:cs typeface="Arial" panose="020B0604020202020204" pitchFamily="34" charset="0"/>
              </a:rPr>
              <a:t>, and </a:t>
            </a:r>
            <a:r>
              <a:rPr lang="en-US" i="1" smtClean="0">
                <a:cs typeface="Arial" panose="020B0604020202020204" pitchFamily="34" charset="0"/>
              </a:rPr>
              <a:t>short-term goals.</a:t>
            </a:r>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D6B4146-0B74-46BC-A5A7-B158C51DE3E6}" type="slidenum">
              <a:rPr lang="en-US">
                <a:latin typeface="Calibri" panose="020F0502020204030204" pitchFamily="34" charset="0"/>
              </a:rPr>
              <a:pPr algn="r" eaLnBrk="1" hangingPunct="1"/>
              <a:t>24</a:t>
            </a:fld>
            <a:endParaRPr lang="en-US">
              <a:latin typeface="Calibri" panose="020F0502020204030204" pitchFamily="34" charset="0"/>
            </a:endParaRPr>
          </a:p>
        </p:txBody>
      </p:sp>
    </p:spTree>
    <p:extLst>
      <p:ext uri="{BB962C8B-B14F-4D97-AF65-F5344CB8AC3E}">
        <p14:creationId xmlns:p14="http://schemas.microsoft.com/office/powerpoint/2010/main" val="3552203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The purpose of corporate strategy is to determine what business or businesses a company will own and operate. Some corporations own and operate only a single business.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When a corporation owns and operates multiple businesses, it must develop strategies for each one. Business (or competitive) strategy</a:t>
            </a:r>
            <a:r>
              <a:rPr lang="en-US" b="1" smtClean="0">
                <a:cs typeface="Arial" panose="020B0604020202020204" pitchFamily="34" charset="0"/>
              </a:rPr>
              <a:t>, </a:t>
            </a:r>
            <a:r>
              <a:rPr lang="en-US" smtClean="0">
                <a:cs typeface="Arial" panose="020B0604020202020204" pitchFamily="34" charset="0"/>
              </a:rPr>
              <a:t>then, takes place at the level of the business unit or product line and focuses on improving the company’s competitive position.</a:t>
            </a:r>
            <a:br>
              <a:rPr lang="en-US" smtClean="0">
                <a:cs typeface="Arial" panose="020B0604020202020204" pitchFamily="34" charset="0"/>
              </a:rPr>
            </a:br>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79BC498-8E11-4326-B816-002B8617930F}" type="slidenum">
              <a:rPr lang="en-US">
                <a:latin typeface="Calibri" panose="020F0502020204030204" pitchFamily="34" charset="0"/>
              </a:rPr>
              <a:pPr algn="r" eaLnBrk="1" hangingPunct="1"/>
              <a:t>25</a:t>
            </a:fld>
            <a:endParaRPr lang="en-US">
              <a:latin typeface="Calibri" panose="020F0502020204030204" pitchFamily="34" charset="0"/>
            </a:endParaRPr>
          </a:p>
        </p:txBody>
      </p:sp>
    </p:spTree>
    <p:extLst>
      <p:ext uri="{BB962C8B-B14F-4D97-AF65-F5344CB8AC3E}">
        <p14:creationId xmlns:p14="http://schemas.microsoft.com/office/powerpoint/2010/main" val="2950237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At the level of functional strategy</a:t>
            </a:r>
            <a:r>
              <a:rPr lang="en-US" b="1" smtClean="0">
                <a:cs typeface="Arial" panose="020B0604020202020204" pitchFamily="34" charset="0"/>
              </a:rPr>
              <a:t>, </a:t>
            </a:r>
            <a:r>
              <a:rPr lang="en-US" smtClean="0">
                <a:cs typeface="Arial" panose="020B0604020202020204" pitchFamily="34" charset="0"/>
              </a:rPr>
              <a:t>managers in specific areas such as marketing, finance, and operations decide how best to achieve corporate</a:t>
            </a:r>
          </a:p>
          <a:p>
            <a:pPr eaLnBrk="1" hangingPunct="1"/>
            <a:r>
              <a:rPr lang="en-US" smtClean="0">
                <a:cs typeface="Arial" panose="020B0604020202020204" pitchFamily="34" charset="0"/>
              </a:rPr>
              <a:t>goals by performing their functional activities most effectively.</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BACD385-17B8-4054-9E92-7C66A25BD104}" type="slidenum">
              <a:rPr lang="en-US">
                <a:latin typeface="Calibri" panose="020F0502020204030204" pitchFamily="34" charset="0"/>
              </a:rPr>
              <a:pPr algn="r" eaLnBrk="1" hangingPunct="1"/>
              <a:t>26</a:t>
            </a:fld>
            <a:endParaRPr lang="en-US">
              <a:latin typeface="Calibri" panose="020F0502020204030204" pitchFamily="34" charset="0"/>
            </a:endParaRPr>
          </a:p>
        </p:txBody>
      </p:sp>
    </p:spTree>
    <p:extLst>
      <p:ext uri="{BB962C8B-B14F-4D97-AF65-F5344CB8AC3E}">
        <p14:creationId xmlns:p14="http://schemas.microsoft.com/office/powerpoint/2010/main" val="4277134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As shown in Figure 5.2, the three types of strategy that are usually considered by a company are </a:t>
            </a:r>
            <a:r>
              <a:rPr lang="en-US" altLang="en-US" i="1" smtClean="0">
                <a:cs typeface="Arial" panose="020B0604020202020204" pitchFamily="34" charset="0"/>
              </a:rPr>
              <a:t>corporate strategy</a:t>
            </a:r>
            <a:r>
              <a:rPr lang="en-US" altLang="en-US" smtClean="0">
                <a:cs typeface="Arial" panose="020B0604020202020204" pitchFamily="34" charset="0"/>
              </a:rPr>
              <a:t>, </a:t>
            </a:r>
            <a:r>
              <a:rPr lang="en-US" altLang="en-US" i="1" smtClean="0">
                <a:cs typeface="Arial" panose="020B0604020202020204" pitchFamily="34" charset="0"/>
              </a:rPr>
              <a:t>business (</a:t>
            </a:r>
            <a:r>
              <a:rPr lang="en-US" altLang="en-US" smtClean="0">
                <a:cs typeface="Arial" panose="020B0604020202020204" pitchFamily="34" charset="0"/>
              </a:rPr>
              <a:t>or </a:t>
            </a:r>
            <a:r>
              <a:rPr lang="en-US" altLang="en-US" i="1" smtClean="0">
                <a:cs typeface="Arial" panose="020B0604020202020204" pitchFamily="34" charset="0"/>
              </a:rPr>
              <a:t>competitive) strategy</a:t>
            </a:r>
            <a:r>
              <a:rPr lang="en-US" altLang="en-US" smtClean="0">
                <a:cs typeface="Arial" panose="020B0604020202020204" pitchFamily="34" charset="0"/>
              </a:rPr>
              <a:t>, and </a:t>
            </a:r>
            <a:r>
              <a:rPr lang="en-US" altLang="en-US" i="1" smtClean="0">
                <a:cs typeface="Arial" panose="020B0604020202020204" pitchFamily="34" charset="0"/>
              </a:rPr>
              <a:t>functional strategy.</a:t>
            </a:r>
            <a:endParaRPr lang="en-US" alt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6FFD6A38-918F-4A70-91B6-E3D941494D53}" type="slidenum">
              <a:rPr lang="en-US">
                <a:latin typeface="Calibri" panose="020F0502020204030204" pitchFamily="34" charset="0"/>
              </a:rPr>
              <a:pPr algn="r" eaLnBrk="1" hangingPunct="1"/>
              <a:t>27</a:t>
            </a:fld>
            <a:endParaRPr lang="en-US">
              <a:latin typeface="Calibri" panose="020F0502020204030204" pitchFamily="34" charset="0"/>
            </a:endParaRPr>
          </a:p>
        </p:txBody>
      </p:sp>
    </p:spTree>
    <p:extLst>
      <p:ext uri="{BB962C8B-B14F-4D97-AF65-F5344CB8AC3E}">
        <p14:creationId xmlns:p14="http://schemas.microsoft.com/office/powerpoint/2010/main" val="4180203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5B6F483-3D00-4386-82CE-CE0BD34AEFA2}" type="slidenum">
              <a:rPr lang="en-US">
                <a:latin typeface="Calibri" panose="020F0502020204030204" pitchFamily="34" charset="0"/>
              </a:rPr>
              <a:pPr algn="r" eaLnBrk="1" hangingPunct="1"/>
              <a:t>28</a:t>
            </a:fld>
            <a:endParaRPr lang="en-US">
              <a:latin typeface="Calibri" panose="020F0502020204030204" pitchFamily="34" charset="0"/>
            </a:endParaRPr>
          </a:p>
        </p:txBody>
      </p:sp>
    </p:spTree>
    <p:extLst>
      <p:ext uri="{BB962C8B-B14F-4D97-AF65-F5344CB8AC3E}">
        <p14:creationId xmlns:p14="http://schemas.microsoft.com/office/powerpoint/2010/main" val="5920344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Strategy formulation involves the three basic steps summarized in Figure 5.3</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43B47F2-8791-4AD5-8806-7A2DB82CDFA0}" type="slidenum">
              <a:rPr lang="en-US">
                <a:latin typeface="Calibri" panose="020F0502020204030204" pitchFamily="34" charset="0"/>
              </a:rPr>
              <a:pPr algn="r" eaLnBrk="1" hangingPunct="1"/>
              <a:t>29</a:t>
            </a:fld>
            <a:endParaRPr lang="en-US">
              <a:latin typeface="Calibri" panose="020F0502020204030204" pitchFamily="34" charset="0"/>
            </a:endParaRPr>
          </a:p>
        </p:txBody>
      </p:sp>
    </p:spTree>
    <p:extLst>
      <p:ext uri="{BB962C8B-B14F-4D97-AF65-F5344CB8AC3E}">
        <p14:creationId xmlns:p14="http://schemas.microsoft.com/office/powerpoint/2010/main" val="1832252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After strategic goals have been established, managers usually attempt to assess both their organization and its environment. A common framework</a:t>
            </a:r>
          </a:p>
          <a:p>
            <a:pPr eaLnBrk="1" hangingPunct="1"/>
            <a:r>
              <a:rPr lang="en-US" smtClean="0">
                <a:cs typeface="Arial" panose="020B0604020202020204" pitchFamily="34" charset="0"/>
              </a:rPr>
              <a:t>for this assessment is called a SWOT analysis</a:t>
            </a:r>
            <a:r>
              <a:rPr lang="en-US" b="1" smtClean="0">
                <a:cs typeface="Arial" panose="020B0604020202020204" pitchFamily="34" charset="0"/>
              </a:rPr>
              <a:t>. </a:t>
            </a:r>
            <a:r>
              <a:rPr lang="en-US" smtClean="0">
                <a:cs typeface="Arial" panose="020B0604020202020204" pitchFamily="34" charset="0"/>
              </a:rPr>
              <a:t>This process involves assessing organizational strengths and weaknesses (the </a:t>
            </a:r>
            <a:r>
              <a:rPr lang="en-US" b="1" smtClean="0">
                <a:cs typeface="Arial" panose="020B0604020202020204" pitchFamily="34" charset="0"/>
              </a:rPr>
              <a:t>S </a:t>
            </a:r>
            <a:r>
              <a:rPr lang="en-US" smtClean="0">
                <a:cs typeface="Arial" panose="020B0604020202020204" pitchFamily="34" charset="0"/>
              </a:rPr>
              <a:t>and </a:t>
            </a:r>
            <a:r>
              <a:rPr lang="en-US" b="1" smtClean="0">
                <a:cs typeface="Arial" panose="020B0604020202020204" pitchFamily="34" charset="0"/>
              </a:rPr>
              <a:t>W</a:t>
            </a:r>
            <a:r>
              <a:rPr lang="en-US" smtClean="0">
                <a:cs typeface="Arial" panose="020B0604020202020204" pitchFamily="34" charset="0"/>
              </a:rPr>
              <a:t>) and environmental opportunities and threats (the </a:t>
            </a:r>
            <a:r>
              <a:rPr lang="en-US" b="1" smtClean="0">
                <a:cs typeface="Arial" panose="020B0604020202020204" pitchFamily="34" charset="0"/>
              </a:rPr>
              <a:t>O </a:t>
            </a:r>
            <a:r>
              <a:rPr lang="en-US" smtClean="0">
                <a:cs typeface="Arial" panose="020B0604020202020204" pitchFamily="34" charset="0"/>
              </a:rPr>
              <a:t>and </a:t>
            </a:r>
            <a:r>
              <a:rPr lang="en-US" b="1" smtClean="0">
                <a:cs typeface="Arial" panose="020B0604020202020204" pitchFamily="34" charset="0"/>
              </a:rPr>
              <a:t>T</a:t>
            </a:r>
            <a:r>
              <a:rPr lang="en-US" smtClean="0">
                <a:cs typeface="Arial" panose="020B0604020202020204" pitchFamily="34" charset="0"/>
              </a:rPr>
              <a:t>). In formulating strategy, managers attempt to capitalize on organizational strengths and take advantage of environmental opportunities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F41912B-31C5-4EA9-861A-BED1A4E19284}" type="slidenum">
              <a:rPr lang="en-US">
                <a:latin typeface="Calibri" panose="020F0502020204030204" pitchFamily="34" charset="0"/>
              </a:rPr>
              <a:pPr algn="r" eaLnBrk="1" hangingPunct="1"/>
              <a:t>30</a:t>
            </a:fld>
            <a:endParaRPr lang="en-US">
              <a:latin typeface="Calibri" panose="020F0502020204030204" pitchFamily="34" charset="0"/>
            </a:endParaRPr>
          </a:p>
        </p:txBody>
      </p:sp>
    </p:spTree>
    <p:extLst>
      <p:ext uri="{BB962C8B-B14F-4D97-AF65-F5344CB8AC3E}">
        <p14:creationId xmlns:p14="http://schemas.microsoft.com/office/powerpoint/2010/main" val="42690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Scanning the business environment for threats and opportunities is often called environmental analysis</a:t>
            </a:r>
            <a:r>
              <a:rPr lang="en-US" b="1" smtClean="0">
                <a:cs typeface="Arial" panose="020B0604020202020204" pitchFamily="34" charset="0"/>
              </a:rPr>
              <a:t>. </a:t>
            </a:r>
            <a:r>
              <a:rPr lang="en-US" smtClean="0">
                <a:cs typeface="Arial" panose="020B0604020202020204" pitchFamily="34" charset="0"/>
              </a:rPr>
              <a:t>Changing consumer tastes and hostile takeover offers are threats, as are new government regulations that will limit a firm’s opportunities.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In addition to analyzing external factors by performing an environmental analysis, managers must also examine internal factors. The purpose of such an organizational analysis is to better understand a company’s strengths and weaknesses. Strengths might include surplus cash, a dedicated workforce, an ample supply of managerial talent, technical expertise, or little competition.</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34AEFB0-02F0-4F98-8FFA-55297E752D34}" type="slidenum">
              <a:rPr lang="en-US">
                <a:latin typeface="Calibri" panose="020F0502020204030204" pitchFamily="34" charset="0"/>
              </a:rPr>
              <a:pPr algn="r" eaLnBrk="1" hangingPunct="1"/>
              <a:t>31</a:t>
            </a:fld>
            <a:endParaRPr lang="en-US">
              <a:latin typeface="Calibri" panose="020F0502020204030204" pitchFamily="34" charset="0"/>
            </a:endParaRPr>
          </a:p>
        </p:txBody>
      </p:sp>
    </p:spTree>
    <p:extLst>
      <p:ext uri="{BB962C8B-B14F-4D97-AF65-F5344CB8AC3E}">
        <p14:creationId xmlns:p14="http://schemas.microsoft.com/office/powerpoint/2010/main" val="1032108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All corporations depend on effective management. Whether they run a multibillion-dollar business such as Google or a small local fashion boutique, managers perform many of the same functions and have many of the same responsibilities. These include analyzing their competitive environments and planning, organizing, directing, and controlling day-to-day operations of their business.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Management itself is the process of planning, organizing, leading, and controlling an organization’s financial, physical, human, and information resources to achieve its goals.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BDD8F74-7D43-4C01-B07F-6D457C76708D}" type="slidenum">
              <a:rPr lang="en-US">
                <a:latin typeface="Calibri" panose="020F0502020204030204" pitchFamily="34" charset="0"/>
              </a:rPr>
              <a:pPr algn="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2519101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The final step in formulating strategy is translating the strategy into more operational language. This process generally involves the creation of actual plans.</a:t>
            </a:r>
          </a:p>
          <a:p>
            <a:pPr eaLnBrk="1" hangingPunct="1"/>
            <a:r>
              <a:rPr lang="en-US" smtClean="0">
                <a:cs typeface="Arial" panose="020B0604020202020204" pitchFamily="34" charset="0"/>
              </a:rPr>
              <a:t>Plans can be viewed on three levels: </a:t>
            </a:r>
            <a:r>
              <a:rPr lang="en-US" i="1" smtClean="0">
                <a:cs typeface="Arial" panose="020B0604020202020204" pitchFamily="34" charset="0"/>
              </a:rPr>
              <a:t>strategic</a:t>
            </a:r>
            <a:r>
              <a:rPr lang="en-US" smtClean="0">
                <a:cs typeface="Arial" panose="020B0604020202020204" pitchFamily="34" charset="0"/>
              </a:rPr>
              <a:t>, </a:t>
            </a:r>
            <a:r>
              <a:rPr lang="en-US" i="1" smtClean="0">
                <a:cs typeface="Arial" panose="020B0604020202020204" pitchFamily="34" charset="0"/>
              </a:rPr>
              <a:t>tactical</a:t>
            </a:r>
            <a:r>
              <a:rPr lang="en-US" smtClean="0">
                <a:cs typeface="Arial" panose="020B0604020202020204" pitchFamily="34" charset="0"/>
              </a:rPr>
              <a:t>, and </a:t>
            </a:r>
            <a:r>
              <a:rPr lang="en-US" i="1" smtClean="0">
                <a:cs typeface="Arial" panose="020B0604020202020204" pitchFamily="34" charset="0"/>
              </a:rPr>
              <a:t>operational</a:t>
            </a:r>
            <a:r>
              <a:rPr lang="en-US" smtClean="0">
                <a:cs typeface="Arial" panose="020B0604020202020204" pitchFamily="34" charset="0"/>
              </a:rPr>
              <a:t>. Managerial responsibilities are defined at each level. The levels constitute a hierarchy because</a:t>
            </a:r>
          </a:p>
          <a:p>
            <a:pPr eaLnBrk="1" hangingPunct="1"/>
            <a:r>
              <a:rPr lang="en-US" smtClean="0">
                <a:cs typeface="Arial" panose="020B0604020202020204" pitchFamily="34" charset="0"/>
              </a:rPr>
              <a:t>implementing plans is practical only when there is a logical flow from one level to the next.</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5280572-87B6-442F-8CB4-B234241413DE}" type="slidenum">
              <a:rPr lang="en-US">
                <a:latin typeface="Calibri" panose="020F0502020204030204" pitchFamily="34" charset="0"/>
              </a:rPr>
              <a:pPr algn="r" eaLnBrk="1" hangingPunct="1"/>
              <a:t>32</a:t>
            </a:fld>
            <a:endParaRPr lang="en-US">
              <a:latin typeface="Calibri" panose="020F0502020204030204" pitchFamily="34" charset="0"/>
            </a:endParaRPr>
          </a:p>
        </p:txBody>
      </p:sp>
    </p:spTree>
    <p:extLst>
      <p:ext uri="{BB962C8B-B14F-4D97-AF65-F5344CB8AC3E}">
        <p14:creationId xmlns:p14="http://schemas.microsoft.com/office/powerpoint/2010/main" val="24046711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Contingency planning seeks to identify in advance important aspects of a business or its market that might change. It also identifies the ways in which a company will respond to changes.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A crisis is an unexpected emergency requiring immediate response. Crisis management involves an organization’s methods for dealing with emergencies.</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382BD37-9564-44EE-A98E-3F3C0B53E6EC}" type="slidenum">
              <a:rPr lang="en-US">
                <a:latin typeface="Calibri" panose="020F0502020204030204" pitchFamily="34" charset="0"/>
              </a:rPr>
              <a:pPr algn="r" eaLnBrk="1" hangingPunct="1"/>
              <a:t>33</a:t>
            </a:fld>
            <a:endParaRPr lang="en-US">
              <a:latin typeface="Calibri" panose="020F0502020204030204" pitchFamily="34" charset="0"/>
            </a:endParaRPr>
          </a:p>
        </p:txBody>
      </p:sp>
    </p:spTree>
    <p:extLst>
      <p:ext uri="{BB962C8B-B14F-4D97-AF65-F5344CB8AC3E}">
        <p14:creationId xmlns:p14="http://schemas.microsoft.com/office/powerpoint/2010/main" val="3485032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Every organization—big or small, more successful or less successful—has an unmistakable “feel” to it. Just as every individual has a unique personality, every company has a unique identity or a corporate culture</a:t>
            </a:r>
            <a:r>
              <a:rPr lang="en-US" b="1" smtClean="0">
                <a:cs typeface="Arial" panose="020B0604020202020204" pitchFamily="34" charset="0"/>
              </a:rPr>
              <a:t>, </a:t>
            </a:r>
            <a:r>
              <a:rPr lang="en-US" smtClean="0">
                <a:cs typeface="Arial" panose="020B0604020202020204" pitchFamily="34" charset="0"/>
              </a:rPr>
              <a:t>the shared experiences, stories, beliefs, and norms that characterize an organization. This culture helps define the work and business climate that exists in an organization.</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DDA7B85-BD4F-4140-A755-9BD40C5E7377}" type="slidenum">
              <a:rPr lang="en-US">
                <a:latin typeface="Calibri" panose="020F0502020204030204" pitchFamily="34" charset="0"/>
              </a:rPr>
              <a:pPr algn="r" eaLnBrk="1" hangingPunct="1"/>
              <a:t>34</a:t>
            </a:fld>
            <a:endParaRPr lang="en-US">
              <a:latin typeface="Calibri" panose="020F0502020204030204" pitchFamily="34" charset="0"/>
            </a:endParaRPr>
          </a:p>
        </p:txBody>
      </p:sp>
    </p:spTree>
    <p:extLst>
      <p:ext uri="{BB962C8B-B14F-4D97-AF65-F5344CB8AC3E}">
        <p14:creationId xmlns:p14="http://schemas.microsoft.com/office/powerpoint/2010/main" val="4127868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542A4E3-D5FE-4D9B-96BB-A66766233E0A}" type="slidenum">
              <a:rPr lang="en-US">
                <a:latin typeface="Calibri" panose="020F0502020204030204" pitchFamily="34" charset="0"/>
              </a:rPr>
              <a:pPr algn="r" eaLnBrk="1" hangingPunct="1"/>
              <a:t>35</a:t>
            </a:fld>
            <a:endParaRPr lang="en-US">
              <a:latin typeface="Calibri" panose="020F0502020204030204" pitchFamily="34" charset="0"/>
            </a:endParaRPr>
          </a:p>
        </p:txBody>
      </p:sp>
    </p:spTree>
    <p:extLst>
      <p:ext uri="{BB962C8B-B14F-4D97-AF65-F5344CB8AC3E}">
        <p14:creationId xmlns:p14="http://schemas.microsoft.com/office/powerpoint/2010/main" val="40541003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cs typeface="Arial" panose="020B0604020202020204" pitchFamily="34" charset="0"/>
              </a:rPr>
              <a:t>1 </a:t>
            </a:r>
            <a:r>
              <a:rPr lang="en-US" altLang="en-US" i="1" smtClean="0">
                <a:cs typeface="Arial" panose="020B0604020202020204" pitchFamily="34" charset="0"/>
              </a:rPr>
              <a:t>At the highest level, analysis of the company’s environment highlights extensive change as the most effective response to its problems. </a:t>
            </a:r>
            <a:r>
              <a:rPr lang="en-US" altLang="en-US" smtClean="0">
                <a:cs typeface="Arial" panose="020B0604020202020204" pitchFamily="34" charset="0"/>
              </a:rPr>
              <a:t>This period is typically characterized by conflict and resistance.</a:t>
            </a:r>
          </a:p>
          <a:p>
            <a:pPr eaLnBrk="1" hangingPunct="1"/>
            <a:r>
              <a:rPr lang="en-US" altLang="en-US" b="1" smtClean="0">
                <a:cs typeface="Arial" panose="020B0604020202020204" pitchFamily="34" charset="0"/>
              </a:rPr>
              <a:t>2 </a:t>
            </a:r>
            <a:r>
              <a:rPr lang="en-US" altLang="en-US" i="1" smtClean="0">
                <a:cs typeface="Arial" panose="020B0604020202020204" pitchFamily="34" charset="0"/>
              </a:rPr>
              <a:t>Top management begins to formulate a vision of a new company. </a:t>
            </a:r>
            <a:r>
              <a:rPr lang="en-US" altLang="en-US" smtClean="0">
                <a:cs typeface="Arial" panose="020B0604020202020204" pitchFamily="34" charset="0"/>
              </a:rPr>
              <a:t>Whatever that vision, it must include renewed focus on the activities of competitors and the needs of customers.</a:t>
            </a:r>
          </a:p>
          <a:p>
            <a:pPr eaLnBrk="1" hangingPunct="1"/>
            <a:r>
              <a:rPr lang="en-US" altLang="en-US" b="1" smtClean="0">
                <a:cs typeface="Arial" panose="020B0604020202020204" pitchFamily="34" charset="0"/>
              </a:rPr>
              <a:t>3 </a:t>
            </a:r>
            <a:r>
              <a:rPr lang="en-US" altLang="en-US" i="1" smtClean="0">
                <a:cs typeface="Arial" panose="020B0604020202020204" pitchFamily="34" charset="0"/>
              </a:rPr>
              <a:t>The firm sets up new systems for appraising and compensating employees who enforce the firm’s new values. </a:t>
            </a:r>
            <a:r>
              <a:rPr lang="en-US" altLang="en-US" smtClean="0">
                <a:cs typeface="Arial" panose="020B0604020202020204" pitchFamily="34" charset="0"/>
              </a:rPr>
              <a:t>The purpose is to give the new culture solid shape from within the firm.</a:t>
            </a:r>
          </a:p>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F047E5C-5479-4377-A157-4BEEC3E64441}" type="slidenum">
              <a:rPr lang="en-US">
                <a:latin typeface="Calibri" panose="020F0502020204030204" pitchFamily="34" charset="0"/>
              </a:rPr>
              <a:pPr algn="r" eaLnBrk="1" hangingPunct="1"/>
              <a:t>36</a:t>
            </a:fld>
            <a:endParaRPr lang="en-US">
              <a:latin typeface="Calibri" panose="020F0502020204030204" pitchFamily="34" charset="0"/>
            </a:endParaRPr>
          </a:p>
        </p:txBody>
      </p:sp>
    </p:spTree>
    <p:extLst>
      <p:ext uri="{BB962C8B-B14F-4D97-AF65-F5344CB8AC3E}">
        <p14:creationId xmlns:p14="http://schemas.microsoft.com/office/powerpoint/2010/main" val="1056217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221A2DE-D44B-4EF4-A91B-42A375A7CFD4}" type="slidenum">
              <a:rPr lang="en-US">
                <a:latin typeface="Calibri" panose="020F0502020204030204" pitchFamily="34" charset="0"/>
              </a:rPr>
              <a:pPr algn="r" eaLnBrk="1" hangingPunct="1"/>
              <a:t>37</a:t>
            </a:fld>
            <a:endParaRPr lang="en-US">
              <a:latin typeface="Calibri" panose="020F0502020204030204" pitchFamily="34" charset="0"/>
            </a:endParaRPr>
          </a:p>
        </p:txBody>
      </p:sp>
    </p:spTree>
    <p:extLst>
      <p:ext uri="{BB962C8B-B14F-4D97-AF65-F5344CB8AC3E}">
        <p14:creationId xmlns:p14="http://schemas.microsoft.com/office/powerpoint/2010/main" val="16406213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26923BD-3018-4EF0-9776-9F8E9F9272F7}" type="slidenum">
              <a:rPr lang="en-US">
                <a:latin typeface="Calibri" panose="020F0502020204030204" pitchFamily="34" charset="0"/>
              </a:rPr>
              <a:pPr algn="r" eaLnBrk="1" hangingPunct="1"/>
              <a:t>38</a:t>
            </a:fld>
            <a:endParaRPr lang="en-US">
              <a:latin typeface="Calibri" panose="020F0502020204030204" pitchFamily="34" charset="0"/>
            </a:endParaRPr>
          </a:p>
        </p:txBody>
      </p:sp>
    </p:spTree>
    <p:extLst>
      <p:ext uri="{BB962C8B-B14F-4D97-AF65-F5344CB8AC3E}">
        <p14:creationId xmlns:p14="http://schemas.microsoft.com/office/powerpoint/2010/main" val="360223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Determining what the organization needs to do and how best to get it done requires </a:t>
            </a:r>
            <a:r>
              <a:rPr lang="en-US" i="1" smtClean="0">
                <a:cs typeface="Arial" panose="020B0604020202020204" pitchFamily="34" charset="0"/>
              </a:rPr>
              <a:t>planning</a:t>
            </a:r>
            <a:r>
              <a:rPr lang="en-US" smtClean="0">
                <a:cs typeface="Arial" panose="020B0604020202020204" pitchFamily="34" charset="0"/>
              </a:rPr>
              <a:t>. Planning has three main components. It begins when</a:t>
            </a:r>
          </a:p>
          <a:p>
            <a:pPr eaLnBrk="1" hangingPunct="1"/>
            <a:r>
              <a:rPr lang="en-US" smtClean="0">
                <a:cs typeface="Arial" panose="020B0604020202020204" pitchFamily="34" charset="0"/>
              </a:rPr>
              <a:t>managers determine the firm’s goals. Next, they develop a comprehensive </a:t>
            </a:r>
            <a:r>
              <a:rPr lang="en-US" i="1" smtClean="0">
                <a:cs typeface="Arial" panose="020B0604020202020204" pitchFamily="34" charset="0"/>
              </a:rPr>
              <a:t>strategy </a:t>
            </a:r>
            <a:r>
              <a:rPr lang="en-US" smtClean="0">
                <a:cs typeface="Arial" panose="020B0604020202020204" pitchFamily="34" charset="0"/>
              </a:rPr>
              <a:t>for achieving those goals. After a strategy is developed, they design </a:t>
            </a:r>
            <a:r>
              <a:rPr lang="en-US" i="1" smtClean="0">
                <a:cs typeface="Arial" panose="020B0604020202020204" pitchFamily="34" charset="0"/>
              </a:rPr>
              <a:t>tactical and operational plans </a:t>
            </a:r>
            <a:r>
              <a:rPr lang="en-US" smtClean="0">
                <a:cs typeface="Arial" panose="020B0604020202020204" pitchFamily="34" charset="0"/>
              </a:rPr>
              <a:t>for implementing the strategy.</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Managers must also organize people and resources. For example, some businesses prepare charts that diagram the various jobs within the company</a:t>
            </a:r>
          </a:p>
          <a:p>
            <a:pPr eaLnBrk="1" hangingPunct="1"/>
            <a:r>
              <a:rPr lang="en-US" smtClean="0">
                <a:cs typeface="Arial" panose="020B0604020202020204" pitchFamily="34" charset="0"/>
              </a:rPr>
              <a:t>and how those jobs relate to one another. These </a:t>
            </a:r>
            <a:r>
              <a:rPr lang="en-US" i="1" smtClean="0">
                <a:cs typeface="Arial" panose="020B0604020202020204" pitchFamily="34" charset="0"/>
              </a:rPr>
              <a:t>organization charts </a:t>
            </a:r>
            <a:r>
              <a:rPr lang="en-US" smtClean="0">
                <a:cs typeface="Arial" panose="020B0604020202020204" pitchFamily="34" charset="0"/>
              </a:rPr>
              <a:t>help everyone understand roles and reporting relationships, key parts of the organizing function.</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C9C53C6-3B2B-4639-BC98-5C017CDBBFD5}" type="slidenum">
              <a:rPr lang="en-US">
                <a:latin typeface="Calibri" panose="020F0502020204030204" pitchFamily="34" charset="0"/>
              </a:rPr>
              <a:pPr algn="r" eaLnBrk="1" hangingPunct="1"/>
              <a:t>6</a:t>
            </a:fld>
            <a:endParaRPr lang="en-US">
              <a:latin typeface="Calibri" panose="020F0502020204030204" pitchFamily="34" charset="0"/>
            </a:endParaRPr>
          </a:p>
        </p:txBody>
      </p:sp>
    </p:spTree>
    <p:extLst>
      <p:ext uri="{BB962C8B-B14F-4D97-AF65-F5344CB8AC3E}">
        <p14:creationId xmlns:p14="http://schemas.microsoft.com/office/powerpoint/2010/main" val="117083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Managers have the power to give orders and demand results. Leading, however, involves more complex activities. When leading</a:t>
            </a:r>
            <a:r>
              <a:rPr lang="en-US" b="1" smtClean="0">
                <a:cs typeface="Arial" panose="020B0604020202020204" pitchFamily="34" charset="0"/>
              </a:rPr>
              <a:t>, </a:t>
            </a:r>
            <a:r>
              <a:rPr lang="en-US" smtClean="0">
                <a:cs typeface="Arial" panose="020B0604020202020204" pitchFamily="34" charset="0"/>
              </a:rPr>
              <a:t>a manager works to guide and motivate employees to meet the firm’s objectives.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Controlling is the process of monitoring a firm’s performance to make sure that it is meeting its goals. All CEOs must pay close attention to costs</a:t>
            </a:r>
          </a:p>
          <a:p>
            <a:pPr eaLnBrk="1" hangingPunct="1"/>
            <a:r>
              <a:rPr lang="en-US" smtClean="0">
                <a:cs typeface="Arial" panose="020B0604020202020204" pitchFamily="34" charset="0"/>
              </a:rPr>
              <a:t>and performance.</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76FA9F9-86CF-4C9B-94EF-D65EC03C5406}" type="slidenum">
              <a:rPr lang="en-US">
                <a:latin typeface="Calibri" panose="020F0502020204030204" pitchFamily="34" charset="0"/>
              </a:rPr>
              <a:pPr algn="r" eaLnBrk="1" hangingPunct="1"/>
              <a:t>7</a:t>
            </a:fld>
            <a:endParaRPr lang="en-US">
              <a:latin typeface="Calibri" panose="020F0502020204030204" pitchFamily="34" charset="0"/>
            </a:endParaRPr>
          </a:p>
        </p:txBody>
      </p:sp>
    </p:spTree>
    <p:extLst>
      <p:ext uri="{BB962C8B-B14F-4D97-AF65-F5344CB8AC3E}">
        <p14:creationId xmlns:p14="http://schemas.microsoft.com/office/powerpoint/2010/main" val="3265736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Figure 5.1 illustrates the control process that begins when management establishes standards, often for financial performance.</a:t>
            </a:r>
          </a:p>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73969E5-5FFB-44F3-9B94-1D5FA2BFB0FA}" type="slidenum">
              <a:rPr lang="en-US">
                <a:latin typeface="Calibri" panose="020F0502020204030204" pitchFamily="34" charset="0"/>
              </a:rPr>
              <a:pPr algn="r" eaLnBrk="1" hangingPunct="1"/>
              <a:t>8</a:t>
            </a:fld>
            <a:endParaRPr lang="en-US">
              <a:latin typeface="Calibri" panose="020F0502020204030204" pitchFamily="34" charset="0"/>
            </a:endParaRPr>
          </a:p>
        </p:txBody>
      </p:sp>
    </p:spTree>
    <p:extLst>
      <p:ext uri="{BB962C8B-B14F-4D97-AF65-F5344CB8AC3E}">
        <p14:creationId xmlns:p14="http://schemas.microsoft.com/office/powerpoint/2010/main" val="1439950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Although all managers plan, organize, lead, and control, not all managers have the same degree of responsibility for these activities. It is helpful to classify managers according to levels and areas of responsibility.</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Common titles for top managers include </a:t>
            </a:r>
            <a:r>
              <a:rPr lang="en-US" i="1" smtClean="0">
                <a:cs typeface="Arial" panose="020B0604020202020204" pitchFamily="34" charset="0"/>
              </a:rPr>
              <a:t>president</a:t>
            </a:r>
            <a:r>
              <a:rPr lang="en-US" smtClean="0">
                <a:cs typeface="Arial" panose="020B0604020202020204" pitchFamily="34" charset="0"/>
              </a:rPr>
              <a:t>, </a:t>
            </a:r>
            <a:r>
              <a:rPr lang="en-US" i="1" smtClean="0">
                <a:cs typeface="Arial" panose="020B0604020202020204" pitchFamily="34" charset="0"/>
              </a:rPr>
              <a:t>vice-president</a:t>
            </a:r>
            <a:r>
              <a:rPr lang="en-US" smtClean="0">
                <a:cs typeface="Arial" panose="020B0604020202020204" pitchFamily="34" charset="0"/>
              </a:rPr>
              <a:t>, </a:t>
            </a:r>
            <a:r>
              <a:rPr lang="en-US" i="1" smtClean="0">
                <a:cs typeface="Arial" panose="020B0604020202020204" pitchFamily="34" charset="0"/>
              </a:rPr>
              <a:t>treasurer</a:t>
            </a:r>
            <a:r>
              <a:rPr lang="en-US" smtClean="0">
                <a:cs typeface="Arial" panose="020B0604020202020204" pitchFamily="34" charset="0"/>
              </a:rPr>
              <a:t>, </a:t>
            </a:r>
            <a:r>
              <a:rPr lang="en-US" i="1" smtClean="0">
                <a:cs typeface="Arial" panose="020B0604020202020204" pitchFamily="34" charset="0"/>
              </a:rPr>
              <a:t>chief executive officer </a:t>
            </a:r>
            <a:r>
              <a:rPr lang="en-US" smtClean="0">
                <a:cs typeface="Arial" panose="020B0604020202020204" pitchFamily="34" charset="0"/>
              </a:rPr>
              <a:t>(</a:t>
            </a:r>
            <a:r>
              <a:rPr lang="en-US" i="1" smtClean="0">
                <a:cs typeface="Arial" panose="020B0604020202020204" pitchFamily="34" charset="0"/>
              </a:rPr>
              <a:t>CEO</a:t>
            </a:r>
            <a:r>
              <a:rPr lang="en-US" smtClean="0">
                <a:cs typeface="Arial" panose="020B0604020202020204" pitchFamily="34" charset="0"/>
              </a:rPr>
              <a:t>), and </a:t>
            </a:r>
            <a:r>
              <a:rPr lang="en-US" i="1" smtClean="0">
                <a:cs typeface="Arial" panose="020B0604020202020204" pitchFamily="34" charset="0"/>
              </a:rPr>
              <a:t>chief financial </a:t>
            </a:r>
            <a:r>
              <a:rPr lang="en-US" smtClean="0">
                <a:cs typeface="Arial" panose="020B0604020202020204" pitchFamily="34" charset="0"/>
              </a:rPr>
              <a:t>officer (CFO). Top managers are responsible for the overall performance and effectiveness of the firm. They set general policies, formulate strategies, approve all significant decisions, and represent the company in dealings with other firms and with government bodies.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In general, middle managers are responsible for implementing the strategies and working toward the goals set by top managers. Titles such as </a:t>
            </a:r>
            <a:r>
              <a:rPr lang="en-US" i="1" smtClean="0">
                <a:cs typeface="Arial" panose="020B0604020202020204" pitchFamily="34" charset="0"/>
              </a:rPr>
              <a:t>plant manager</a:t>
            </a:r>
            <a:r>
              <a:rPr lang="en-US" smtClean="0">
                <a:cs typeface="Arial" panose="020B0604020202020204" pitchFamily="34" charset="0"/>
              </a:rPr>
              <a:t>, </a:t>
            </a:r>
            <a:r>
              <a:rPr lang="en-US" i="1" smtClean="0">
                <a:cs typeface="Arial" panose="020B0604020202020204" pitchFamily="34" charset="0"/>
              </a:rPr>
              <a:t>operations manager</a:t>
            </a:r>
            <a:r>
              <a:rPr lang="en-US" smtClean="0">
                <a:cs typeface="Arial" panose="020B0604020202020204" pitchFamily="34" charset="0"/>
              </a:rPr>
              <a:t>, and </a:t>
            </a:r>
            <a:r>
              <a:rPr lang="en-US" i="1" smtClean="0">
                <a:cs typeface="Arial" panose="020B0604020202020204" pitchFamily="34" charset="0"/>
              </a:rPr>
              <a:t>division manager </a:t>
            </a:r>
            <a:r>
              <a:rPr lang="en-US" smtClean="0">
                <a:cs typeface="Arial" panose="020B0604020202020204" pitchFamily="34" charset="0"/>
              </a:rPr>
              <a:t>designate middle-management slots. Those who hold such titles as </a:t>
            </a:r>
            <a:r>
              <a:rPr lang="en-US" i="1" smtClean="0">
                <a:cs typeface="Arial" panose="020B0604020202020204" pitchFamily="34" charset="0"/>
              </a:rPr>
              <a:t>supervisor</a:t>
            </a:r>
            <a:r>
              <a:rPr lang="en-US" smtClean="0">
                <a:cs typeface="Arial" panose="020B0604020202020204" pitchFamily="34" charset="0"/>
              </a:rPr>
              <a:t>, </a:t>
            </a:r>
            <a:r>
              <a:rPr lang="en-US" i="1" smtClean="0">
                <a:cs typeface="Arial" panose="020B0604020202020204" pitchFamily="34" charset="0"/>
              </a:rPr>
              <a:t>office manager</a:t>
            </a:r>
            <a:r>
              <a:rPr lang="en-US" smtClean="0">
                <a:cs typeface="Arial" panose="020B0604020202020204" pitchFamily="34" charset="0"/>
              </a:rPr>
              <a:t>, </a:t>
            </a:r>
            <a:r>
              <a:rPr lang="en-US" i="1" smtClean="0">
                <a:cs typeface="Arial" panose="020B0604020202020204" pitchFamily="34" charset="0"/>
              </a:rPr>
              <a:t>project manager</a:t>
            </a:r>
            <a:r>
              <a:rPr lang="en-US" smtClean="0">
                <a:cs typeface="Arial" panose="020B0604020202020204" pitchFamily="34" charset="0"/>
              </a:rPr>
              <a:t>, and </a:t>
            </a:r>
            <a:r>
              <a:rPr lang="en-US" i="1" smtClean="0">
                <a:cs typeface="Arial" panose="020B0604020202020204" pitchFamily="34" charset="0"/>
              </a:rPr>
              <a:t>group leader </a:t>
            </a:r>
            <a:r>
              <a:rPr lang="en-US" smtClean="0">
                <a:cs typeface="Arial" panose="020B0604020202020204" pitchFamily="34" charset="0"/>
              </a:rPr>
              <a:t>are first-line managers</a:t>
            </a:r>
            <a:r>
              <a:rPr lang="en-US" b="1" smtClean="0">
                <a:cs typeface="Arial" panose="020B0604020202020204" pitchFamily="34" charset="0"/>
              </a:rPr>
              <a:t>. </a:t>
            </a:r>
            <a:r>
              <a:rPr lang="en-US" smtClean="0">
                <a:cs typeface="Arial" panose="020B0604020202020204" pitchFamily="34" charset="0"/>
              </a:rPr>
              <a:t>Although they spend most of their time working with and supervising the employees who report to them, first-line managers’ activities are not limited to that arena.</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4129C68-EB27-4537-B8B9-23D6922D536C}" type="slidenum">
              <a:rPr lang="en-US">
                <a:latin typeface="Calibri" panose="020F0502020204030204" pitchFamily="34" charset="0"/>
              </a:rPr>
              <a:pPr algn="r" eaLnBrk="1" hangingPunct="1"/>
              <a:t>9</a:t>
            </a:fld>
            <a:endParaRPr lang="en-US">
              <a:latin typeface="Calibri" panose="020F0502020204030204" pitchFamily="34" charset="0"/>
            </a:endParaRPr>
          </a:p>
        </p:txBody>
      </p:sp>
    </p:spTree>
    <p:extLst>
      <p:ext uri="{BB962C8B-B14F-4D97-AF65-F5344CB8AC3E}">
        <p14:creationId xmlns:p14="http://schemas.microsoft.com/office/powerpoint/2010/main" val="1216763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The three basic levels of management are </a:t>
            </a:r>
            <a:r>
              <a:rPr lang="en-US" altLang="en-US" i="1" smtClean="0">
                <a:cs typeface="Arial" panose="020B0604020202020204" pitchFamily="34" charset="0"/>
              </a:rPr>
              <a:t>top, middle, and first-line management. </a:t>
            </a:r>
            <a:r>
              <a:rPr lang="en-US" altLang="en-US" smtClean="0">
                <a:cs typeface="Arial" panose="020B0604020202020204" pitchFamily="34" charset="0"/>
              </a:rPr>
              <a:t>As summarized in Table 5.1, most firms have more middle managers than top managers and more first-line managers than middle managers. Both the power of managers and the complexity of their duties increase as they move up the ladder.</a:t>
            </a:r>
          </a:p>
          <a:p>
            <a:pPr eaLnBrk="1" hangingPunct="1"/>
            <a:endParaRPr lang="en-US" smtClean="0">
              <a:cs typeface="Arial" panose="020B0604020202020204" pitchFamily="34" charset="0"/>
            </a:endParaRP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B006DA8-0EE3-4C51-9F55-89810D53B928}" type="slidenum">
              <a:rPr lang="en-US">
                <a:latin typeface="Calibri" panose="020F0502020204030204" pitchFamily="34" charset="0"/>
              </a:rPr>
              <a:pPr algn="r" eaLnBrk="1" hangingPunct="1"/>
              <a:t>10</a:t>
            </a:fld>
            <a:endParaRPr lang="en-US">
              <a:latin typeface="Calibri" panose="020F0502020204030204" pitchFamily="34" charset="0"/>
            </a:endParaRPr>
          </a:p>
        </p:txBody>
      </p:sp>
    </p:spTree>
    <p:extLst>
      <p:ext uri="{BB962C8B-B14F-4D97-AF65-F5344CB8AC3E}">
        <p14:creationId xmlns:p14="http://schemas.microsoft.com/office/powerpoint/2010/main" val="2800438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cs typeface="Arial" panose="020B0604020202020204" pitchFamily="34" charset="0"/>
              </a:rPr>
              <a:t>Most companies have </a:t>
            </a:r>
            <a:r>
              <a:rPr lang="en-US" i="1" smtClean="0">
                <a:cs typeface="Arial" panose="020B0604020202020204" pitchFamily="34" charset="0"/>
              </a:rPr>
              <a:t>human resource managers </a:t>
            </a:r>
            <a:r>
              <a:rPr lang="en-US" smtClean="0">
                <a:cs typeface="Arial" panose="020B0604020202020204" pitchFamily="34" charset="0"/>
              </a:rPr>
              <a:t>who hire and train employees, evaluate performance, and determine compensation. At large firms, separate departments deal with recruiting and hiring, wage and salary levels, and labor relations.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The term </a:t>
            </a:r>
            <a:r>
              <a:rPr lang="en-US" i="1" smtClean="0">
                <a:cs typeface="Arial" panose="020B0604020202020204" pitchFamily="34" charset="0"/>
              </a:rPr>
              <a:t>operations re</a:t>
            </a:r>
            <a:r>
              <a:rPr lang="en-US" smtClean="0">
                <a:cs typeface="Arial" panose="020B0604020202020204" pitchFamily="34" charset="0"/>
              </a:rPr>
              <a:t>fers to the systems by which a firm produces goods and services. Among other duties, </a:t>
            </a:r>
            <a:r>
              <a:rPr lang="en-US" i="1" smtClean="0">
                <a:cs typeface="Arial" panose="020B0604020202020204" pitchFamily="34" charset="0"/>
              </a:rPr>
              <a:t>operations managers </a:t>
            </a:r>
            <a:r>
              <a:rPr lang="en-US" smtClean="0">
                <a:cs typeface="Arial" panose="020B0604020202020204" pitchFamily="34" charset="0"/>
              </a:rPr>
              <a:t>are responsible for production, inventory, and quality control. Manufacturing companies such as Texas Instruments, Ford, and Caterpillar have a strong need for operations managers at many levels.</a:t>
            </a:r>
          </a:p>
          <a:p>
            <a:pPr eaLnBrk="1" hangingPunct="1"/>
            <a:endParaRPr lang="en-US" smtClean="0">
              <a:cs typeface="Arial" panose="020B0604020202020204" pitchFamily="34" charset="0"/>
            </a:endParaRPr>
          </a:p>
          <a:p>
            <a:pPr eaLnBrk="1" hangingPunct="1"/>
            <a:r>
              <a:rPr lang="en-US" smtClean="0">
                <a:cs typeface="Arial" panose="020B0604020202020204" pitchFamily="34" charset="0"/>
              </a:rPr>
              <a:t>Marketing encompasses the development, pricing, promotion, and distribution of goods and services. </a:t>
            </a:r>
            <a:r>
              <a:rPr lang="en-US" i="1" smtClean="0">
                <a:cs typeface="Arial" panose="020B0604020202020204" pitchFamily="34" charset="0"/>
              </a:rPr>
              <a:t>Marketing managers </a:t>
            </a:r>
            <a:r>
              <a:rPr lang="en-US" smtClean="0">
                <a:cs typeface="Arial" panose="020B0604020202020204" pitchFamily="34" charset="0"/>
              </a:rPr>
              <a:t>are responsible for getting products from producers to consumers. Marketing is especially important for firms that manufacture consumer products, such as Nike, Coca-Cola, and Apple.</a:t>
            </a:r>
          </a:p>
        </p:txBody>
      </p:sp>
      <p:sp>
        <p:nvSpPr>
          <p:cNvPr id="4" name="Slide Number Placeholder 3"/>
          <p:cNvSpPr>
            <a:spLocks noGrp="1"/>
          </p:cNvSpPr>
          <p:nvPr>
            <p:ph type="sldNum" sz="quarter" idx="5"/>
          </p:nvPr>
        </p:nvSpPr>
        <p:spPr/>
        <p:txBody>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6288B696-15DE-4FAB-965C-CE8FA102FB79}" type="slidenum">
              <a:rPr lang="en-US">
                <a:latin typeface="Calibri" panose="020F0502020204030204" pitchFamily="34" charset="0"/>
              </a:rPr>
              <a:pPr algn="r" eaLnBrk="1" hangingPunct="1"/>
              <a:t>11</a:t>
            </a:fld>
            <a:endParaRPr lang="en-US">
              <a:latin typeface="Calibri" panose="020F0502020204030204" pitchFamily="34" charset="0"/>
            </a:endParaRPr>
          </a:p>
        </p:txBody>
      </p:sp>
    </p:spTree>
    <p:extLst>
      <p:ext uri="{BB962C8B-B14F-4D97-AF65-F5344CB8AC3E}">
        <p14:creationId xmlns:p14="http://schemas.microsoft.com/office/powerpoint/2010/main" val="963929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3339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825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2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745943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991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1211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5470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7303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139168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644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805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8287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8186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9411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49023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lgn="l" rtl="0">
              <a:defRPr/>
            </a:pPr>
            <a:endParaRPr lang="en-US" dirty="0">
              <a:latin typeface="Arial" charset="0"/>
              <a:cs typeface="Arial" charset="0"/>
            </a:endParaRPr>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rtl="0">
              <a:defRPr/>
            </a:pPr>
            <a:r>
              <a:rPr lang="en-US" dirty="0" smtClean="0"/>
              <a:t>Copyright © 2012 Pearson Education, Inc. Publishing as Prentice Hall </a:t>
            </a:r>
            <a:endParaRPr lang="en-US" dirty="0"/>
          </a:p>
        </p:txBody>
      </p:sp>
      <p:sp>
        <p:nvSpPr>
          <p:cNvPr id="5" name="Rectangle 4"/>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rtl="0">
              <a:defRPr/>
            </a:pPr>
            <a:endParaRPr lang="en-US" dirty="0">
              <a:solidFill>
                <a:schemeClr val="accent1"/>
              </a:solidFill>
              <a:latin typeface="Calibri" pitchFamily="64" charset="0"/>
              <a:cs typeface="Arial" charset="0"/>
            </a:endParaRPr>
          </a:p>
        </p:txBody>
      </p:sp>
      <p:sp>
        <p:nvSpPr>
          <p:cNvPr id="6"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1200" b="1">
                <a:solidFill>
                  <a:schemeClr val="bg1"/>
                </a:solidFill>
              </a:rPr>
              <a:t>5-</a:t>
            </a:r>
            <a:fld id="{EEC9C3B4-CA4B-4C7C-AC92-C4C0549E4BBD}" type="slidenum">
              <a:rPr lang="en-US" sz="1200" b="1">
                <a:solidFill>
                  <a:schemeClr val="bg1"/>
                </a:solidFill>
              </a:rPr>
              <a:pPr>
                <a:spcBef>
                  <a:spcPct val="50000"/>
                </a:spcBef>
              </a:pPr>
              <a:t>‹#›</a:t>
            </a:fld>
            <a:r>
              <a:rPr lang="en-US" sz="1200" b="1">
                <a:solidFill>
                  <a:schemeClr val="bg1"/>
                </a:solidFill>
              </a:rPr>
              <a:t> </a:t>
            </a:r>
          </a:p>
        </p:txBody>
      </p:sp>
      <p:sp>
        <p:nvSpPr>
          <p:cNvPr id="7"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lgn="l" rtl="0">
              <a:defRPr/>
            </a:pPr>
            <a:endParaRPr lang="en-US" dirty="0">
              <a:latin typeface="Arial" charset="0"/>
              <a:cs typeface="Arial" charset="0"/>
            </a:endParaRPr>
          </a:p>
        </p:txBody>
      </p:sp>
      <p:pic>
        <p:nvPicPr>
          <p:cNvPr id="8"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876800"/>
            <a:ext cx="1676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lgn="l" rtl="0">
              <a:defRPr/>
            </a:pPr>
            <a:r>
              <a:rPr lang="en-US" sz="3400" b="1" dirty="0">
                <a:solidFill>
                  <a:srgbClr val="DA2A00"/>
                </a:solidFill>
                <a:latin typeface="HelveticaNeue-Bold" charset="0"/>
                <a:cs typeface="Arial" charset="0"/>
              </a:rPr>
              <a:t>#</a:t>
            </a:r>
          </a:p>
        </p:txBody>
      </p:sp>
      <p:pic>
        <p:nvPicPr>
          <p:cNvPr id="10" name="Picture 16" descr="Ebert10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66800"/>
            <a:ext cx="2474913"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rtl="0">
              <a:defRPr/>
            </a:pPr>
            <a:r>
              <a:rPr lang="en-US" sz="1200" b="1" dirty="0">
                <a:solidFill>
                  <a:schemeClr val="bg1"/>
                </a:solidFill>
                <a:latin typeface="Calibri" pitchFamily="34" charset="0"/>
                <a:cs typeface="Arial" charset="0"/>
              </a:rPr>
              <a:t>Copyright © 2015 Pearson Education, Inc. </a:t>
            </a: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Tree>
    <p:extLst>
      <p:ext uri="{BB962C8B-B14F-4D97-AF65-F5344CB8AC3E}">
        <p14:creationId xmlns:p14="http://schemas.microsoft.com/office/powerpoint/2010/main" val="40691928"/>
      </p:ext>
    </p:extLst>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rtl="0">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rtl="0">
              <a:defRPr/>
            </a:pPr>
            <a:endParaRPr lang="en-US" dirty="0">
              <a:solidFill>
                <a:schemeClr val="accent1"/>
              </a:solidFill>
              <a:latin typeface="Calibri" pitchFamily="64" charset="0"/>
              <a:cs typeface="Arial" charset="0"/>
            </a:endParaRPr>
          </a:p>
        </p:txBody>
      </p:sp>
      <p:sp>
        <p:nvSpPr>
          <p:cNvPr id="6"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1200" b="1">
                <a:solidFill>
                  <a:schemeClr val="bg1"/>
                </a:solidFill>
              </a:rPr>
              <a:t>5-</a:t>
            </a:r>
            <a:fld id="{77B1CFEA-5072-4D51-89A9-9283D6A98B13}" type="slidenum">
              <a:rPr lang="en-US" sz="1200" b="1">
                <a:solidFill>
                  <a:schemeClr val="bg1"/>
                </a:solidFill>
              </a:rPr>
              <a:pPr>
                <a:spcBef>
                  <a:spcPct val="50000"/>
                </a:spcBef>
              </a:pPr>
              <a:t>‹#›</a:t>
            </a:fld>
            <a:r>
              <a:rPr lang="en-US" sz="1200" b="1">
                <a:solidFill>
                  <a:schemeClr val="bg1"/>
                </a:solidFill>
              </a:rPr>
              <a:t> </a:t>
            </a:r>
          </a:p>
        </p:txBody>
      </p:sp>
      <p:pic>
        <p:nvPicPr>
          <p:cNvPr id="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90600"/>
            <a:ext cx="8229600" cy="16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rtl="0">
              <a:defRPr/>
            </a:pPr>
            <a:r>
              <a:rPr lang="en-US" sz="1200" b="1" dirty="0">
                <a:solidFill>
                  <a:schemeClr val="bg1"/>
                </a:solidFill>
                <a:latin typeface="Calibri" pitchFamily="34" charset="0"/>
                <a:cs typeface="Arial" charset="0"/>
              </a:rPr>
              <a:t>Copyright © 2015 Pearson Education, Inc. </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46358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1232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75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1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3973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801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0637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61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rtl="0">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rtl="0">
              <a:defRPr/>
            </a:pPr>
            <a:endParaRPr lang="en-US" dirty="0">
              <a:solidFill>
                <a:schemeClr val="accent1"/>
              </a:solidFill>
              <a:latin typeface="Calibri" pitchFamily="64" charset="0"/>
              <a:cs typeface="Arial"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rtl="0">
              <a:defRPr/>
            </a:pPr>
            <a:r>
              <a:rPr lang="en-US" sz="1200" b="1" dirty="0">
                <a:solidFill>
                  <a:schemeClr val="bg1"/>
                </a:solidFill>
                <a:latin typeface="Calibri" pitchFamily="34" charset="0"/>
                <a:cs typeface="Arial"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1200" b="1">
                <a:solidFill>
                  <a:schemeClr val="bg1"/>
                </a:solidFill>
              </a:rPr>
              <a:t>5-</a:t>
            </a:r>
            <a:fld id="{EFE98513-75CA-42AD-8954-085CCCD993CF}" type="slidenum">
              <a:rPr lang="en-US" sz="1200" b="1">
                <a:solidFill>
                  <a:schemeClr val="bg1"/>
                </a:solidFill>
              </a:rPr>
              <a:pPr>
                <a:spcBef>
                  <a:spcPct val="50000"/>
                </a:spcBef>
              </a:pPr>
              <a:t>‹#›</a:t>
            </a:fld>
            <a:r>
              <a:rPr lang="en-US" sz="1200" b="1">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lgn="l" rtl="0">
              <a:defRPr/>
            </a:pPr>
            <a:endParaRPr lang="en-US" dirty="0">
              <a:latin typeface="Arial" charset="0"/>
              <a:cs typeface="Arial" charset="0"/>
            </a:endParaRPr>
          </a:p>
        </p:txBody>
      </p:sp>
      <p:pic>
        <p:nvPicPr>
          <p:cNvPr id="1032" name="Picture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9600" y="228600"/>
            <a:ext cx="84582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rtl="0">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rtl="0">
              <a:defRPr/>
            </a:pPr>
            <a:endParaRPr lang="en-US" dirty="0">
              <a:solidFill>
                <a:schemeClr val="accent1"/>
              </a:solidFill>
              <a:latin typeface="Calibri" pitchFamily="64" charset="0"/>
              <a:cs typeface="Arial"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1200" b="1">
                <a:solidFill>
                  <a:schemeClr val="bg1"/>
                </a:solidFill>
              </a:rPr>
              <a:t>5-</a:t>
            </a:r>
            <a:fld id="{C269C91A-908D-4F35-9DD7-316D52B870DD}" type="slidenum">
              <a:rPr lang="en-US" sz="1200" b="1">
                <a:solidFill>
                  <a:schemeClr val="bg1"/>
                </a:solidFill>
              </a:rPr>
              <a:pPr>
                <a:spcBef>
                  <a:spcPct val="50000"/>
                </a:spcBef>
              </a:pPr>
              <a:t>‹#›</a:t>
            </a:fld>
            <a:r>
              <a:rPr lang="en-US" sz="1200" b="1">
                <a:solidFill>
                  <a:schemeClr val="bg1"/>
                </a:solidFill>
              </a:rPr>
              <a:t> </a:t>
            </a:r>
          </a:p>
        </p:txBody>
      </p:sp>
      <p:pic>
        <p:nvPicPr>
          <p:cNvPr id="2053" name="Picture 12" descr="disclaim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1600200"/>
            <a:ext cx="792480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rtl="0">
              <a:defRPr/>
            </a:pPr>
            <a:r>
              <a:rPr lang="en-US" sz="1200" b="1" dirty="0">
                <a:solidFill>
                  <a:schemeClr val="bg1"/>
                </a:solidFill>
                <a:latin typeface="Calibri" pitchFamily="34" charset="0"/>
                <a:cs typeface="Arial"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Lst>
  <p:hf sldNum="0" hdr="0" dt="0"/>
  <p:txStyles>
    <p:titleStyle>
      <a:lvl1pPr algn="ctr" rtl="0" eaLnBrk="0" fontAlgn="base" hangingPunct="0">
        <a:spcBef>
          <a:spcPct val="0"/>
        </a:spcBef>
        <a:spcAft>
          <a:spcPct val="0"/>
        </a:spcAft>
        <a:defRPr sz="4400" kern="1200">
          <a:solidFill>
            <a:srgbClr val="59626F"/>
          </a:solidFill>
          <a:latin typeface="Arial" panose="020B0604020202020204" pitchFamily="34" charset="0"/>
          <a:ea typeface="+mj-ea"/>
          <a:cs typeface="+mj-cs"/>
        </a:defRPr>
      </a:lvl1pPr>
      <a:lvl2pPr algn="ctr" rtl="0" eaLnBrk="0" fontAlgn="base" hangingPunct="0">
        <a:spcBef>
          <a:spcPct val="0"/>
        </a:spcBef>
        <a:spcAft>
          <a:spcPct val="0"/>
        </a:spcAft>
        <a:defRPr sz="4400">
          <a:solidFill>
            <a:srgbClr val="59626F"/>
          </a:solidFill>
          <a:latin typeface="Arial" panose="020B0604020202020204" pitchFamily="34" charset="0"/>
        </a:defRPr>
      </a:lvl2pPr>
      <a:lvl3pPr algn="ctr" rtl="0" eaLnBrk="0" fontAlgn="base" hangingPunct="0">
        <a:spcBef>
          <a:spcPct val="0"/>
        </a:spcBef>
        <a:spcAft>
          <a:spcPct val="0"/>
        </a:spcAft>
        <a:defRPr sz="4400">
          <a:solidFill>
            <a:srgbClr val="59626F"/>
          </a:solidFill>
          <a:latin typeface="Arial" panose="020B0604020202020204" pitchFamily="34" charset="0"/>
        </a:defRPr>
      </a:lvl3pPr>
      <a:lvl4pPr algn="ctr" rtl="0" eaLnBrk="0" fontAlgn="base" hangingPunct="0">
        <a:spcBef>
          <a:spcPct val="0"/>
        </a:spcBef>
        <a:spcAft>
          <a:spcPct val="0"/>
        </a:spcAft>
        <a:defRPr sz="4400">
          <a:solidFill>
            <a:srgbClr val="59626F"/>
          </a:solidFill>
          <a:latin typeface="Arial" panose="020B0604020202020204" pitchFamily="34" charset="0"/>
        </a:defRPr>
      </a:lvl4pPr>
      <a:lvl5pPr algn="ctr" rtl="0" eaLnBrk="0" fontAlgn="base" hangingPunct="0">
        <a:spcBef>
          <a:spcPct val="0"/>
        </a:spcBef>
        <a:spcAft>
          <a:spcPct val="0"/>
        </a:spcAft>
        <a:defRPr sz="4400">
          <a:solidFill>
            <a:srgbClr val="59626F"/>
          </a:solidFill>
          <a:latin typeface="Arial" panose="020B0604020202020204"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ctrTitle"/>
          </p:nvPr>
        </p:nvSpPr>
        <p:spPr>
          <a:xfrm>
            <a:off x="4648200" y="1524000"/>
            <a:ext cx="3810000" cy="2689225"/>
          </a:xfrm>
        </p:spPr>
        <p:txBody>
          <a:bodyPr/>
          <a:lstStyle/>
          <a:p>
            <a:r>
              <a:rPr lang="en-US" sz="4000" b="1">
                <a:latin typeface="HelveticaNeueLTStd-Roman"/>
              </a:rPr>
              <a:t>Managing the Business</a:t>
            </a:r>
          </a:p>
        </p:txBody>
      </p:sp>
      <p:sp>
        <p:nvSpPr>
          <p:cNvPr id="6147" name="TextBox 1"/>
          <p:cNvSpPr txBox="1">
            <a:spLocks noChangeArrowheads="1"/>
          </p:cNvSpPr>
          <p:nvPr/>
        </p:nvSpPr>
        <p:spPr bwMode="auto">
          <a:xfrm>
            <a:off x="6858000" y="4840288"/>
            <a:ext cx="441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600" b="1">
                <a:solidFill>
                  <a:srgbClr val="CC0000"/>
                </a:solidFill>
              </a:rPr>
              <a:t>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sz="3200" smtClean="0"/>
              <a:t>The Three Levels of Management</a:t>
            </a:r>
            <a:endParaRPr lang="en-US" sz="3200" smtClean="0">
              <a:latin typeface="Calibri" panose="020F0502020204030204" pitchFamily="34" charset="0"/>
            </a:endParaRP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13" y="1252538"/>
            <a:ext cx="7977187"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sz="3200" smtClean="0"/>
              <a:t>Areas of Management</a:t>
            </a:r>
            <a:endParaRPr lang="en-US" sz="3200" smtClean="0">
              <a:latin typeface="Calibri" panose="020F0502020204030204" pitchFamily="34" charset="0"/>
            </a:endParaRPr>
          </a:p>
        </p:txBody>
      </p:sp>
      <p:sp>
        <p:nvSpPr>
          <p:cNvPr id="16387" name="Rectangle 3"/>
          <p:cNvSpPr>
            <a:spLocks noGrp="1"/>
          </p:cNvSpPr>
          <p:nvPr>
            <p:ph type="body" idx="4294967295"/>
          </p:nvPr>
        </p:nvSpPr>
        <p:spPr>
          <a:xfrm>
            <a:off x="457200" y="1219200"/>
            <a:ext cx="8229600" cy="4906963"/>
          </a:xfrm>
        </p:spPr>
        <p:txBody>
          <a:bodyPr/>
          <a:lstStyle/>
          <a:p>
            <a:r>
              <a:rPr lang="en-US" smtClean="0"/>
              <a:t>Human Resource Managers</a:t>
            </a:r>
          </a:p>
          <a:p>
            <a:pPr lvl="1"/>
            <a:r>
              <a:rPr lang="en-US" smtClean="0"/>
              <a:t>hire and train employees, evaluate performance, and determine compensation</a:t>
            </a:r>
          </a:p>
          <a:p>
            <a:r>
              <a:rPr lang="en-US" smtClean="0"/>
              <a:t>Operations Managers</a:t>
            </a:r>
          </a:p>
          <a:p>
            <a:pPr lvl="1"/>
            <a:r>
              <a:rPr lang="en-US" smtClean="0"/>
              <a:t>responsible for production, inventory, and quality control</a:t>
            </a:r>
          </a:p>
          <a:p>
            <a:r>
              <a:rPr lang="en-US" smtClean="0"/>
              <a:t>Marketing Managers</a:t>
            </a:r>
          </a:p>
          <a:p>
            <a:pPr lvl="1"/>
            <a:r>
              <a:rPr lang="en-US" smtClean="0"/>
              <a:t>responsible for getting products from producers to consumers.</a:t>
            </a:r>
            <a:endParaRPr lang="en-US"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US" sz="3200" i="1" smtClean="0"/>
              <a:t>Areas of Management (cont.)</a:t>
            </a:r>
            <a:endParaRPr lang="en-US" sz="3200" i="1" smtClean="0">
              <a:latin typeface="Calibri" panose="020F0502020204030204" pitchFamily="34" charset="0"/>
            </a:endParaRPr>
          </a:p>
        </p:txBody>
      </p:sp>
      <p:sp>
        <p:nvSpPr>
          <p:cNvPr id="17411" name="Rectangle 3"/>
          <p:cNvSpPr>
            <a:spLocks noGrp="1"/>
          </p:cNvSpPr>
          <p:nvPr>
            <p:ph type="body" idx="4294967295"/>
          </p:nvPr>
        </p:nvSpPr>
        <p:spPr>
          <a:xfrm>
            <a:off x="457200" y="1219200"/>
            <a:ext cx="8229600" cy="4906963"/>
          </a:xfrm>
        </p:spPr>
        <p:txBody>
          <a:bodyPr/>
          <a:lstStyle/>
          <a:p>
            <a:r>
              <a:rPr lang="en-US" smtClean="0"/>
              <a:t>Information Managers	</a:t>
            </a:r>
          </a:p>
          <a:p>
            <a:pPr lvl="1"/>
            <a:r>
              <a:rPr lang="en-US" smtClean="0"/>
              <a:t>design and implement systems to gather, organize, and distribute information</a:t>
            </a:r>
          </a:p>
          <a:p>
            <a:r>
              <a:rPr lang="en-US" smtClean="0"/>
              <a:t>Financial Managers</a:t>
            </a:r>
          </a:p>
          <a:p>
            <a:pPr lvl="1"/>
            <a:r>
              <a:rPr lang="en-US" smtClean="0"/>
              <a:t>plan and oversee accounting functions and financial resources</a:t>
            </a:r>
            <a:endParaRPr lang="en-US"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sz="3200" smtClean="0">
                <a:solidFill>
                  <a:srgbClr val="FF0000"/>
                </a:solidFill>
              </a:rPr>
              <a:t>Management Roles and Skills</a:t>
            </a:r>
            <a:endParaRPr lang="en-US" sz="3200" smtClean="0">
              <a:solidFill>
                <a:srgbClr val="FF0000"/>
              </a:solidFill>
              <a:latin typeface="Calibri" panose="020F0502020204030204" pitchFamily="34" charset="0"/>
            </a:endParaRPr>
          </a:p>
        </p:txBody>
      </p:sp>
      <p:sp>
        <p:nvSpPr>
          <p:cNvPr id="18435" name="Rectangle 3"/>
          <p:cNvSpPr>
            <a:spLocks noGrp="1"/>
          </p:cNvSpPr>
          <p:nvPr>
            <p:ph type="body" idx="4294967295"/>
          </p:nvPr>
        </p:nvSpPr>
        <p:spPr>
          <a:xfrm>
            <a:off x="457200" y="1219200"/>
            <a:ext cx="8229600" cy="4906963"/>
          </a:xfrm>
        </p:spPr>
        <p:txBody>
          <a:bodyPr/>
          <a:lstStyle/>
          <a:p>
            <a:r>
              <a:rPr lang="en-US" smtClean="0">
                <a:solidFill>
                  <a:srgbClr val="FF0000"/>
                </a:solidFill>
              </a:rPr>
              <a:t>Interpersonal Roles </a:t>
            </a:r>
          </a:p>
          <a:p>
            <a:pPr lvl="1"/>
            <a:r>
              <a:rPr lang="en-US" smtClean="0">
                <a:solidFill>
                  <a:srgbClr val="FF0000"/>
                </a:solidFill>
              </a:rPr>
              <a:t>a category of managerial roles including figurehead, leader, and liaison</a:t>
            </a:r>
          </a:p>
          <a:p>
            <a:r>
              <a:rPr lang="en-US" smtClean="0">
                <a:solidFill>
                  <a:srgbClr val="FF0000"/>
                </a:solidFill>
              </a:rPr>
              <a:t>Informational Roles</a:t>
            </a:r>
          </a:p>
          <a:p>
            <a:pPr lvl="1"/>
            <a:r>
              <a:rPr lang="en-US" smtClean="0">
                <a:solidFill>
                  <a:srgbClr val="FF0000"/>
                </a:solidFill>
              </a:rPr>
              <a:t>a category of managerial roles including monitor, disseminator, and spokesperson</a:t>
            </a:r>
          </a:p>
          <a:p>
            <a:r>
              <a:rPr lang="en-US" smtClean="0">
                <a:solidFill>
                  <a:srgbClr val="FF0000"/>
                </a:solidFill>
              </a:rPr>
              <a:t>Decisional Roles </a:t>
            </a:r>
          </a:p>
          <a:p>
            <a:pPr lvl="1"/>
            <a:r>
              <a:rPr lang="en-US" smtClean="0">
                <a:solidFill>
                  <a:srgbClr val="FF0000"/>
                </a:solidFill>
              </a:rPr>
              <a:t>a category of managerial roles including entrepreneur, disturbance handler, resource allocator, and negotiator</a:t>
            </a:r>
            <a:endParaRPr lang="en-US" b="1"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US" sz="3200" smtClean="0">
                <a:latin typeface="Calibri" panose="020F0502020204030204" pitchFamily="34" charset="0"/>
              </a:rPr>
              <a:t>Basic Managerial Roles</a:t>
            </a:r>
          </a:p>
        </p:txBody>
      </p:sp>
      <p:pic>
        <p:nvPicPr>
          <p:cNvPr id="1945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013" y="1295400"/>
            <a:ext cx="7115175" cy="494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sz="3200" smtClean="0"/>
              <a:t>Basic Management Skills</a:t>
            </a:r>
            <a:endParaRPr lang="en-US" sz="3200" smtClean="0">
              <a:latin typeface="Calibri" panose="020F0502020204030204" pitchFamily="34" charset="0"/>
            </a:endParaRPr>
          </a:p>
        </p:txBody>
      </p:sp>
      <p:sp>
        <p:nvSpPr>
          <p:cNvPr id="20483" name="Rectangle 3"/>
          <p:cNvSpPr>
            <a:spLocks noGrp="1"/>
          </p:cNvSpPr>
          <p:nvPr>
            <p:ph type="body" idx="4294967295"/>
          </p:nvPr>
        </p:nvSpPr>
        <p:spPr>
          <a:xfrm>
            <a:off x="457200" y="1219200"/>
            <a:ext cx="8229600" cy="4906963"/>
          </a:xfrm>
        </p:spPr>
        <p:txBody>
          <a:bodyPr/>
          <a:lstStyle/>
          <a:p>
            <a:r>
              <a:rPr lang="en-US" b="1" smtClean="0"/>
              <a:t>Technical Skills </a:t>
            </a:r>
          </a:p>
          <a:p>
            <a:pPr lvl="1"/>
            <a:r>
              <a:rPr lang="en-US" smtClean="0"/>
              <a:t>skills needed to perform specialized tasks</a:t>
            </a:r>
          </a:p>
          <a:p>
            <a:r>
              <a:rPr lang="en-US" b="1" smtClean="0"/>
              <a:t>Human Relations Skills </a:t>
            </a:r>
          </a:p>
          <a:p>
            <a:pPr lvl="1"/>
            <a:r>
              <a:rPr lang="en-US" smtClean="0"/>
              <a:t>skills in understanding and getting along with people</a:t>
            </a:r>
          </a:p>
          <a:p>
            <a:r>
              <a:rPr lang="en-US" b="1" smtClean="0"/>
              <a:t>Conceptual Skills </a:t>
            </a:r>
          </a:p>
          <a:p>
            <a:pPr lvl="1"/>
            <a:r>
              <a:rPr lang="en-US" smtClean="0"/>
              <a:t>abilities to think in the abstract, diagnose and analyze different situations, and see beyond the present situation</a:t>
            </a:r>
          </a:p>
          <a:p>
            <a:endParaRPr lang="en-US"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US" sz="3200" i="1" smtClean="0"/>
              <a:t>Basic Management Skills (cont.)</a:t>
            </a:r>
            <a:endParaRPr lang="en-US" sz="3200" i="1"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Decision-Making Skills </a:t>
            </a:r>
          </a:p>
          <a:p>
            <a:pPr lvl="1">
              <a:buFont typeface="Arial" charset="0"/>
              <a:buChar char="–"/>
              <a:defRPr/>
            </a:pPr>
            <a:r>
              <a:rPr lang="en-US" dirty="0">
                <a:latin typeface="+mn-lt"/>
              </a:rPr>
              <a:t>skills in defining problems and selecting the best courses of action</a:t>
            </a:r>
          </a:p>
          <a:p>
            <a:pPr>
              <a:buFont typeface="Arial" charset="0"/>
              <a:buChar char="•"/>
              <a:defRPr/>
            </a:pPr>
            <a:r>
              <a:rPr lang="en-US" b="1" dirty="0">
                <a:latin typeface="+mn-lt"/>
              </a:rPr>
              <a:t>Time Management Skills </a:t>
            </a:r>
          </a:p>
          <a:p>
            <a:pPr lvl="1">
              <a:buFont typeface="Arial" charset="0"/>
              <a:buChar char="–"/>
              <a:defRPr/>
            </a:pPr>
            <a:r>
              <a:rPr lang="en-US" dirty="0">
                <a:latin typeface="+mn-lt"/>
              </a:rPr>
              <a:t>skills associated with the productive use of time</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sz="3200" smtClean="0"/>
              <a:t>Leading Causes of Wasted Time</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Clr>
                <a:schemeClr val="accent6">
                  <a:lumMod val="75000"/>
                </a:schemeClr>
              </a:buClr>
              <a:buFont typeface="+mj-lt"/>
              <a:buAutoNum type="arabicPeriod"/>
              <a:defRPr/>
            </a:pPr>
            <a:r>
              <a:rPr lang="en-US" dirty="0">
                <a:latin typeface="+mn-lt"/>
              </a:rPr>
              <a:t>Paperwork</a:t>
            </a:r>
          </a:p>
          <a:p>
            <a:pPr marL="514350" indent="-514350">
              <a:buClr>
                <a:schemeClr val="accent6">
                  <a:lumMod val="75000"/>
                </a:schemeClr>
              </a:buClr>
              <a:buFont typeface="+mj-lt"/>
              <a:buAutoNum type="arabicPeriod"/>
              <a:defRPr/>
            </a:pPr>
            <a:r>
              <a:rPr lang="en-US" dirty="0">
                <a:latin typeface="+mn-lt"/>
              </a:rPr>
              <a:t>Telephone calls</a:t>
            </a:r>
          </a:p>
          <a:p>
            <a:pPr marL="514350" indent="-514350">
              <a:buClr>
                <a:schemeClr val="accent6">
                  <a:lumMod val="75000"/>
                </a:schemeClr>
              </a:buClr>
              <a:buFont typeface="+mj-lt"/>
              <a:buAutoNum type="arabicPeriod"/>
              <a:defRPr/>
            </a:pPr>
            <a:r>
              <a:rPr lang="en-US" dirty="0">
                <a:latin typeface="+mn-lt"/>
              </a:rPr>
              <a:t>Meetings</a:t>
            </a:r>
          </a:p>
          <a:p>
            <a:pPr marL="514350" indent="-514350">
              <a:buClr>
                <a:schemeClr val="accent6">
                  <a:lumMod val="75000"/>
                </a:schemeClr>
              </a:buClr>
              <a:buFont typeface="+mj-lt"/>
              <a:buAutoNum type="arabicPeriod"/>
              <a:defRPr/>
            </a:pPr>
            <a:r>
              <a:rPr lang="en-US" dirty="0">
                <a:latin typeface="+mn-lt"/>
              </a:rPr>
              <a:t>E-mail</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sz="2800" smtClean="0"/>
              <a:t>Management Skills for the Twenty-First Century</a:t>
            </a:r>
            <a:endParaRPr lang="en-US" sz="2800" smtClean="0">
              <a:latin typeface="Calibri" panose="020F0502020204030204" pitchFamily="34" charset="0"/>
            </a:endParaRPr>
          </a:p>
        </p:txBody>
      </p:sp>
      <p:sp>
        <p:nvSpPr>
          <p:cNvPr id="23555" name="Rectangle 3"/>
          <p:cNvSpPr>
            <a:spLocks noGrp="1"/>
          </p:cNvSpPr>
          <p:nvPr>
            <p:ph type="body" idx="4294967295"/>
          </p:nvPr>
        </p:nvSpPr>
        <p:spPr>
          <a:xfrm>
            <a:off x="457200" y="1219200"/>
            <a:ext cx="8229600" cy="4906963"/>
          </a:xfrm>
        </p:spPr>
        <p:txBody>
          <a:bodyPr/>
          <a:lstStyle/>
          <a:p>
            <a:r>
              <a:rPr lang="en-US" b="1" smtClean="0"/>
              <a:t>Global Management Skills</a:t>
            </a:r>
          </a:p>
          <a:p>
            <a:pPr lvl="1"/>
            <a:r>
              <a:rPr lang="en-US" smtClean="0"/>
              <a:t>Managers will need to understand foreign markets, cultural differences, and the motives and practices of foreign rivals. </a:t>
            </a:r>
          </a:p>
          <a:p>
            <a:pPr lvl="1"/>
            <a:r>
              <a:rPr lang="en-US" smtClean="0"/>
              <a:t>Managers will also need to understand how to collaborate with others around the world on a real-time basis.</a:t>
            </a:r>
          </a:p>
          <a:p>
            <a:endParaRPr lang="en-US"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sz="2800" i="1" smtClean="0"/>
              <a:t>Management Skills for the Twenty-First Century (cont.)</a:t>
            </a:r>
            <a:endParaRPr lang="en-US" sz="2800" i="1"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Management and Technology Skills</a:t>
            </a:r>
          </a:p>
          <a:p>
            <a:pPr lvl="1">
              <a:buFont typeface="Arial" charset="0"/>
              <a:buChar char="–"/>
              <a:defRPr/>
            </a:pPr>
            <a:r>
              <a:rPr lang="en-US" dirty="0">
                <a:latin typeface="+mn-lt"/>
              </a:rPr>
              <a:t>New forms of technology have added to a manager’s ability to process information while simultaneously making it even more important to organize and interpret an ever-increasing wealth of input.</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smtClean="0">
                <a:latin typeface="Calibri" panose="020F0502020204030204" pitchFamily="34" charset="0"/>
              </a:rPr>
              <a:t>Introduction</a:t>
            </a:r>
          </a:p>
        </p:txBody>
      </p:sp>
      <p:sp>
        <p:nvSpPr>
          <p:cNvPr id="7171" name="Rectangle 3"/>
          <p:cNvSpPr>
            <a:spLocks noGrp="1"/>
          </p:cNvSpPr>
          <p:nvPr>
            <p:ph type="body" idx="4294967295"/>
          </p:nvPr>
        </p:nvSpPr>
        <p:spPr>
          <a:xfrm>
            <a:off x="457200" y="1295400"/>
            <a:ext cx="8229600" cy="4830763"/>
          </a:xfrm>
        </p:spPr>
        <p:txBody>
          <a:bodyPr/>
          <a:lstStyle/>
          <a:p>
            <a:r>
              <a:rPr lang="en-US" b="1" smtClean="0"/>
              <a:t>In this chapter we</a:t>
            </a:r>
          </a:p>
          <a:p>
            <a:pPr lvl="1"/>
            <a:r>
              <a:rPr lang="en-US" sz="2400" smtClean="0"/>
              <a:t>explore the importance of strategic management and effective goal setting to organizational success. </a:t>
            </a:r>
          </a:p>
          <a:p>
            <a:pPr lvl="1"/>
            <a:r>
              <a:rPr lang="en-US" sz="2400" smtClean="0"/>
              <a:t>examine the functions that constitute the management process and identify different types of managers likely to be found in an organization by level and area</a:t>
            </a:r>
          </a:p>
          <a:p>
            <a:pPr lvl="1"/>
            <a:r>
              <a:rPr lang="en-US" sz="2400" smtClean="0"/>
              <a:t>look at basic management skills and roles and explain the importance of corporate culture.</a:t>
            </a:r>
            <a:endParaRPr lang="en-US" sz="240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0"/>
            <a:ext cx="8229600" cy="1143000"/>
          </a:xfrm>
        </p:spPr>
        <p:txBody>
          <a:bodyPr/>
          <a:lstStyle/>
          <a:p>
            <a:r>
              <a:rPr lang="en-US" sz="2800" smtClean="0"/>
              <a:t>Strategic Management: Setting Goals and Formulating Strategy</a:t>
            </a:r>
            <a:endParaRPr lang="en-US" sz="28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Strategic Management </a:t>
            </a:r>
          </a:p>
          <a:p>
            <a:pPr lvl="1">
              <a:buFont typeface="Arial" charset="0"/>
              <a:buChar char="–"/>
              <a:defRPr/>
            </a:pPr>
            <a:r>
              <a:rPr lang="en-US" dirty="0">
                <a:latin typeface="+mn-lt"/>
              </a:rPr>
              <a:t>process of helping an organization maintain an effective alignment with its environment</a:t>
            </a:r>
          </a:p>
          <a:p>
            <a:pPr>
              <a:buFont typeface="Arial" charset="0"/>
              <a:buChar char="•"/>
              <a:defRPr/>
            </a:pPr>
            <a:r>
              <a:rPr lang="en-US" b="1" dirty="0">
                <a:latin typeface="+mn-lt"/>
              </a:rPr>
              <a:t>Strategy </a:t>
            </a:r>
          </a:p>
          <a:p>
            <a:pPr lvl="1">
              <a:buFont typeface="Arial" charset="0"/>
              <a:buChar char="–"/>
              <a:defRPr/>
            </a:pPr>
            <a:r>
              <a:rPr lang="en-US" dirty="0">
                <a:latin typeface="+mn-lt"/>
              </a:rPr>
              <a:t>broad set of organizational plans for implementing the decisions made for achieving organizational goals</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r>
              <a:rPr lang="en-US" sz="3200" smtClean="0"/>
              <a:t>Setting Business Goals</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Goals</a:t>
            </a:r>
          </a:p>
          <a:p>
            <a:pPr lvl="1">
              <a:buFont typeface="Arial" charset="0"/>
              <a:buChar char="–"/>
              <a:defRPr/>
            </a:pPr>
            <a:r>
              <a:rPr lang="en-US" dirty="0">
                <a:latin typeface="+mn-lt"/>
              </a:rPr>
              <a:t>the means by which organizations and their managers measure success or failure at every level</a:t>
            </a:r>
          </a:p>
          <a:p>
            <a:pPr lvl="1">
              <a:buFont typeface="Arial" charset="0"/>
              <a:buChar char="–"/>
              <a:defRPr/>
            </a:pPr>
            <a:r>
              <a:rPr lang="en-US" dirty="0">
                <a:latin typeface="+mn-lt"/>
              </a:rPr>
              <a:t>objective that a business hopes and plans to achieve</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r>
              <a:rPr lang="en-US" sz="3200" smtClean="0"/>
              <a:t>Purposes of Goal Setting</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defRPr/>
            </a:pPr>
            <a:r>
              <a:rPr lang="en-US" dirty="0">
                <a:latin typeface="+mn-lt"/>
              </a:rPr>
              <a:t>Provides direction and guidance for managers at all levels </a:t>
            </a:r>
          </a:p>
          <a:p>
            <a:pPr marL="514350" indent="-514350">
              <a:buFont typeface="+mj-lt"/>
              <a:buAutoNum type="arabicPeriod"/>
              <a:defRPr/>
            </a:pPr>
            <a:r>
              <a:rPr lang="en-US" dirty="0">
                <a:latin typeface="+mn-lt"/>
              </a:rPr>
              <a:t>Helps firms allocate resources</a:t>
            </a:r>
          </a:p>
          <a:p>
            <a:pPr marL="514350" indent="-514350">
              <a:buFont typeface="+mj-lt"/>
              <a:buAutoNum type="arabicPeriod"/>
              <a:defRPr/>
            </a:pPr>
            <a:r>
              <a:rPr lang="en-US" dirty="0">
                <a:latin typeface="+mn-lt"/>
              </a:rPr>
              <a:t>Helps to define corporate culture</a:t>
            </a:r>
          </a:p>
          <a:p>
            <a:pPr marL="514350" indent="-514350">
              <a:buFont typeface="+mj-lt"/>
              <a:buAutoNum type="arabicPeriod"/>
              <a:defRPr/>
            </a:pPr>
            <a:r>
              <a:rPr lang="en-US" dirty="0">
                <a:latin typeface="+mn-lt"/>
              </a:rPr>
              <a:t>Helps managers assess performance</a:t>
            </a:r>
          </a:p>
          <a:p>
            <a:pPr>
              <a:buFont typeface="Arial" charset="0"/>
              <a:buChar char="•"/>
              <a:defRPr/>
            </a:pPr>
            <a:endParaRPr lang="en-US" b="1"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r>
              <a:rPr lang="en-US" sz="3200" smtClean="0"/>
              <a:t>Kinds of Goals</a:t>
            </a:r>
            <a:endParaRPr lang="en-US" sz="3200" smtClean="0">
              <a:latin typeface="Calibri" panose="020F0502020204030204" pitchFamily="34" charset="0"/>
            </a:endParaRPr>
          </a:p>
        </p:txBody>
      </p:sp>
      <p:sp>
        <p:nvSpPr>
          <p:cNvPr id="28675" name="Rectangle 3"/>
          <p:cNvSpPr>
            <a:spLocks noGrp="1"/>
          </p:cNvSpPr>
          <p:nvPr>
            <p:ph type="body" idx="4294967295"/>
          </p:nvPr>
        </p:nvSpPr>
        <p:spPr>
          <a:xfrm>
            <a:off x="457200" y="1219200"/>
            <a:ext cx="8229600" cy="4906963"/>
          </a:xfrm>
        </p:spPr>
        <p:txBody>
          <a:bodyPr/>
          <a:lstStyle/>
          <a:p>
            <a:r>
              <a:rPr lang="en-US" b="1" smtClean="0"/>
              <a:t>Mission Statement </a:t>
            </a:r>
          </a:p>
          <a:p>
            <a:pPr lvl="1"/>
            <a:r>
              <a:rPr lang="en-US" smtClean="0"/>
              <a:t>organization’s statement of how it will achieve its purpose in the environment in which it conducts its business</a:t>
            </a:r>
          </a:p>
          <a:p>
            <a:endParaRPr lang="en-US"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r>
              <a:rPr lang="en-US" sz="3200" i="1" smtClean="0"/>
              <a:t>Kinds of Goals (cont.)</a:t>
            </a:r>
            <a:endParaRPr lang="en-US" sz="3200" i="1" smtClean="0">
              <a:latin typeface="Calibri" panose="020F0502020204030204" pitchFamily="34" charset="0"/>
            </a:endParaRPr>
          </a:p>
        </p:txBody>
      </p:sp>
      <p:sp>
        <p:nvSpPr>
          <p:cNvPr id="29699" name="Rectangle 3"/>
          <p:cNvSpPr>
            <a:spLocks noGrp="1"/>
          </p:cNvSpPr>
          <p:nvPr>
            <p:ph type="body" idx="4294967295"/>
          </p:nvPr>
        </p:nvSpPr>
        <p:spPr>
          <a:xfrm>
            <a:off x="457200" y="1219200"/>
            <a:ext cx="8229600" cy="4906963"/>
          </a:xfrm>
        </p:spPr>
        <p:txBody>
          <a:bodyPr/>
          <a:lstStyle/>
          <a:p>
            <a:r>
              <a:rPr lang="en-US" b="1" smtClean="0"/>
              <a:t>Long-Term Goal </a:t>
            </a:r>
          </a:p>
          <a:p>
            <a:pPr lvl="1"/>
            <a:r>
              <a:rPr lang="en-US" smtClean="0"/>
              <a:t>goal set for an extended time, typically five years or more into the future</a:t>
            </a:r>
          </a:p>
          <a:p>
            <a:r>
              <a:rPr lang="en-US" b="1" smtClean="0"/>
              <a:t>Intermediate Goal </a:t>
            </a:r>
          </a:p>
          <a:p>
            <a:pPr lvl="1"/>
            <a:r>
              <a:rPr lang="en-US" smtClean="0"/>
              <a:t>goal set for a period of one to five years into the future</a:t>
            </a:r>
          </a:p>
          <a:p>
            <a:r>
              <a:rPr lang="en-US" b="1" smtClean="0"/>
              <a:t>Short-Term Goal </a:t>
            </a:r>
          </a:p>
          <a:p>
            <a:pPr lvl="1"/>
            <a:r>
              <a:rPr lang="en-US" smtClean="0"/>
              <a:t>goal set for the very near future</a:t>
            </a:r>
          </a:p>
          <a:p>
            <a:endParaRPr lang="en-US"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r>
              <a:rPr lang="en-US" sz="3200" smtClean="0"/>
              <a:t>Types of Strategy</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Corporate Strategy </a:t>
            </a:r>
          </a:p>
          <a:p>
            <a:pPr lvl="1">
              <a:buFont typeface="Arial" charset="0"/>
              <a:buChar char="–"/>
              <a:defRPr/>
            </a:pPr>
            <a:r>
              <a:rPr lang="en-US" dirty="0">
                <a:latin typeface="+mn-lt"/>
              </a:rPr>
              <a:t>strategy for determining the firm’s overall attitude toward growth and the way it will manage its businesses or product lines</a:t>
            </a:r>
          </a:p>
          <a:p>
            <a:pPr>
              <a:buFont typeface="Arial" charset="0"/>
              <a:buChar char="•"/>
              <a:defRPr/>
            </a:pPr>
            <a:r>
              <a:rPr lang="en-US" b="1" dirty="0">
                <a:latin typeface="+mn-lt"/>
              </a:rPr>
              <a:t>Business (or Competitive) Strategy</a:t>
            </a:r>
          </a:p>
          <a:p>
            <a:pPr lvl="1">
              <a:buFont typeface="Arial" charset="0"/>
              <a:buChar char="–"/>
              <a:defRPr/>
            </a:pPr>
            <a:r>
              <a:rPr lang="en-US" dirty="0">
                <a:latin typeface="+mn-lt"/>
              </a:rPr>
              <a:t>strategy, at the business-unit or product-line level, focusing on improving a firm’s competitive position</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r>
              <a:rPr lang="en-US" sz="3200" i="1" smtClean="0"/>
              <a:t>Types of Strategy (cont.)</a:t>
            </a:r>
            <a:endParaRPr lang="en-US" sz="3200" i="1" smtClean="0">
              <a:latin typeface="Calibri" panose="020F0502020204030204" pitchFamily="34" charset="0"/>
            </a:endParaRPr>
          </a:p>
        </p:txBody>
      </p:sp>
      <p:sp>
        <p:nvSpPr>
          <p:cNvPr id="31747" name="Rectangle 3"/>
          <p:cNvSpPr>
            <a:spLocks noGrp="1"/>
          </p:cNvSpPr>
          <p:nvPr>
            <p:ph type="body" idx="4294967295"/>
          </p:nvPr>
        </p:nvSpPr>
        <p:spPr>
          <a:xfrm>
            <a:off x="457200" y="1219200"/>
            <a:ext cx="8229600" cy="4906963"/>
          </a:xfrm>
        </p:spPr>
        <p:txBody>
          <a:bodyPr/>
          <a:lstStyle/>
          <a:p>
            <a:r>
              <a:rPr lang="en-US" b="1" smtClean="0"/>
              <a:t>Functional Strategy </a:t>
            </a:r>
          </a:p>
          <a:p>
            <a:pPr lvl="1"/>
            <a:r>
              <a:rPr lang="en-US" smtClean="0"/>
              <a:t>strategy by which managers in specific areas decide how best to achieve corporate goals through productivity</a:t>
            </a:r>
          </a:p>
          <a:p>
            <a:endParaRPr lang="en-US"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sz="3200" smtClean="0"/>
              <a:t>Hierarchy of Strategy</a:t>
            </a:r>
            <a:endParaRPr lang="en-US" sz="3200" smtClean="0">
              <a:latin typeface="Calibri" panose="020F0502020204030204" pitchFamily="34" charset="0"/>
            </a:endParaRPr>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260475"/>
            <a:ext cx="4648200" cy="490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en-US" sz="3200" smtClean="0"/>
              <a:t>Formulating Strategy</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1262063" indent="-1262063">
              <a:buFont typeface="Wingdings 3" pitchFamily="18" charset="2"/>
              <a:buNone/>
              <a:defRPr/>
            </a:pPr>
            <a:r>
              <a:rPr lang="en-US" b="1" dirty="0">
                <a:solidFill>
                  <a:schemeClr val="accent6">
                    <a:lumMod val="75000"/>
                  </a:schemeClr>
                </a:solidFill>
                <a:latin typeface="+mn-lt"/>
              </a:rPr>
              <a:t>Step 1: </a:t>
            </a:r>
            <a:r>
              <a:rPr lang="en-US" dirty="0">
                <a:latin typeface="+mn-lt"/>
              </a:rPr>
              <a:t>Setting Strategic Goals</a:t>
            </a:r>
          </a:p>
          <a:p>
            <a:pPr marL="1262063" indent="-1262063">
              <a:buFont typeface="Wingdings 3" pitchFamily="18" charset="2"/>
              <a:buNone/>
              <a:defRPr/>
            </a:pPr>
            <a:r>
              <a:rPr lang="en-US" b="1" dirty="0">
                <a:solidFill>
                  <a:schemeClr val="accent6">
                    <a:lumMod val="75000"/>
                  </a:schemeClr>
                </a:solidFill>
                <a:latin typeface="+mn-lt"/>
              </a:rPr>
              <a:t>Step 2: </a:t>
            </a:r>
            <a:r>
              <a:rPr lang="en-US" dirty="0">
                <a:latin typeface="+mn-lt"/>
              </a:rPr>
              <a:t>Analyzing the Organization and the Environment: SWOT Analysis</a:t>
            </a:r>
          </a:p>
          <a:p>
            <a:pPr marL="1262063" indent="-1262063">
              <a:buFont typeface="Wingdings 3" pitchFamily="18" charset="2"/>
              <a:buNone/>
              <a:defRPr/>
            </a:pPr>
            <a:r>
              <a:rPr lang="en-US" b="1" dirty="0">
                <a:solidFill>
                  <a:schemeClr val="accent6">
                    <a:lumMod val="75000"/>
                  </a:schemeClr>
                </a:solidFill>
                <a:latin typeface="+mn-lt"/>
              </a:rPr>
              <a:t>Step 3: </a:t>
            </a:r>
            <a:r>
              <a:rPr lang="en-US" dirty="0">
                <a:latin typeface="+mn-lt"/>
              </a:rPr>
              <a:t>Matching the Organization and Its Environment</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r>
              <a:rPr lang="en-US" sz="3200" smtClean="0">
                <a:latin typeface="Calibri" panose="020F0502020204030204" pitchFamily="34" charset="0"/>
              </a:rPr>
              <a:t>Strategy Formulation</a:t>
            </a:r>
          </a:p>
        </p:txBody>
      </p:sp>
      <p:pic>
        <p:nvPicPr>
          <p:cNvPr id="348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 y="1466850"/>
            <a:ext cx="9029700"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1"/>
          <p:cNvSpPr>
            <a:spLocks noGrp="1"/>
          </p:cNvSpPr>
          <p:nvPr>
            <p:ph type="body" idx="1"/>
          </p:nvPr>
        </p:nvSpPr>
        <p:spPr>
          <a:xfrm>
            <a:off x="990600" y="1219200"/>
            <a:ext cx="7696200" cy="4724400"/>
          </a:xfrm>
        </p:spPr>
        <p:txBody>
          <a:bodyPr/>
          <a:lstStyle/>
          <a:p>
            <a:pPr marL="514350" indent="-514350">
              <a:buFont typeface="Calibri" panose="020F0502020204030204" pitchFamily="34" charset="0"/>
              <a:buAutoNum type="arabicPeriod"/>
            </a:pPr>
            <a:r>
              <a:rPr lang="en-US" b="1" smtClean="0"/>
              <a:t>Describe </a:t>
            </a:r>
            <a:r>
              <a:rPr lang="en-US" smtClean="0"/>
              <a:t>the nature of management and identify the four basic functions that constitute the management process.</a:t>
            </a:r>
          </a:p>
          <a:p>
            <a:pPr marL="514350" indent="-514350">
              <a:buFont typeface="Calibri" panose="020F0502020204030204" pitchFamily="34" charset="0"/>
              <a:buAutoNum type="arabicPeriod"/>
            </a:pPr>
            <a:r>
              <a:rPr lang="en-US" b="1" smtClean="0"/>
              <a:t>Identify </a:t>
            </a:r>
            <a:r>
              <a:rPr lang="en-US" smtClean="0"/>
              <a:t>different types of managers likely to be found in an organization by level and area.</a:t>
            </a:r>
          </a:p>
          <a:p>
            <a:pPr marL="514350" indent="-514350">
              <a:buFont typeface="Calibri" panose="020F0502020204030204" pitchFamily="34" charset="0"/>
              <a:buAutoNum type="arabicPeriod"/>
            </a:pPr>
            <a:r>
              <a:rPr lang="en-US" b="1" smtClean="0"/>
              <a:t>Describe </a:t>
            </a:r>
            <a:r>
              <a:rPr lang="en-US" smtClean="0"/>
              <a:t>the basic roles and skills required of managers.</a:t>
            </a:r>
          </a:p>
          <a:p>
            <a:pPr marL="514350" indent="-514350">
              <a:buFont typeface="Calibri" panose="020F0502020204030204" pitchFamily="34" charset="0"/>
              <a:buAutoNum type="arabicPeriod"/>
            </a:pPr>
            <a:r>
              <a:rPr lang="en-US" b="1" smtClean="0"/>
              <a:t>Explain </a:t>
            </a:r>
            <a:r>
              <a:rPr lang="en-US" smtClean="0"/>
              <a:t>the importance of strategic management and effective goal setting in organizational success.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r>
              <a:rPr lang="en-US" sz="3200" smtClean="0"/>
              <a:t>Formulating Strategy</a:t>
            </a:r>
            <a:endParaRPr lang="en-US" sz="3200" smtClean="0">
              <a:latin typeface="Calibri" panose="020F0502020204030204" pitchFamily="34" charset="0"/>
            </a:endParaRPr>
          </a:p>
        </p:txBody>
      </p:sp>
      <p:sp>
        <p:nvSpPr>
          <p:cNvPr id="35843" name="Rectangle 3"/>
          <p:cNvSpPr>
            <a:spLocks noGrp="1"/>
          </p:cNvSpPr>
          <p:nvPr>
            <p:ph type="body" idx="4294967295"/>
          </p:nvPr>
        </p:nvSpPr>
        <p:spPr>
          <a:xfrm>
            <a:off x="457200" y="1219200"/>
            <a:ext cx="8229600" cy="4906963"/>
          </a:xfrm>
        </p:spPr>
        <p:txBody>
          <a:bodyPr/>
          <a:lstStyle/>
          <a:p>
            <a:r>
              <a:rPr lang="en-US" b="1" smtClean="0"/>
              <a:t>SWOT Analysis </a:t>
            </a:r>
          </a:p>
          <a:p>
            <a:pPr lvl="1"/>
            <a:r>
              <a:rPr lang="en-US" smtClean="0"/>
              <a:t>identification and analysis of organizational strengths and weaknesses and environmental opportunities and threats as part of strategy formulation</a:t>
            </a:r>
          </a:p>
          <a:p>
            <a:endParaRPr lang="en-US" b="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r>
              <a:rPr lang="en-US" sz="3200" smtClean="0"/>
              <a:t>Formulating Strategy</a:t>
            </a:r>
            <a:endParaRPr lang="en-US" sz="3200" smtClean="0">
              <a:latin typeface="Calibri" panose="020F0502020204030204" pitchFamily="34" charset="0"/>
            </a:endParaRPr>
          </a:p>
        </p:txBody>
      </p:sp>
      <p:sp>
        <p:nvSpPr>
          <p:cNvPr id="36867" name="Rectangle 3"/>
          <p:cNvSpPr>
            <a:spLocks noGrp="1"/>
          </p:cNvSpPr>
          <p:nvPr>
            <p:ph type="body" idx="4294967295"/>
          </p:nvPr>
        </p:nvSpPr>
        <p:spPr>
          <a:xfrm>
            <a:off x="4953000" y="1447800"/>
            <a:ext cx="3733800" cy="4678363"/>
          </a:xfrm>
        </p:spPr>
        <p:txBody>
          <a:bodyPr/>
          <a:lstStyle/>
          <a:p>
            <a:r>
              <a:rPr lang="en-US" b="1" smtClean="0"/>
              <a:t>Organizational Analysis </a:t>
            </a:r>
          </a:p>
          <a:p>
            <a:pPr lvl="1"/>
            <a:r>
              <a:rPr lang="en-US" smtClean="0"/>
              <a:t>process of analyzing a firm’s strengths and weaknesses</a:t>
            </a:r>
          </a:p>
          <a:p>
            <a:endParaRPr lang="en-US" b="1" smtClean="0"/>
          </a:p>
        </p:txBody>
      </p:sp>
      <p:sp>
        <p:nvSpPr>
          <p:cNvPr id="36868" name="Rectangle 3"/>
          <p:cNvSpPr txBox="1">
            <a:spLocks/>
          </p:cNvSpPr>
          <p:nvPr/>
        </p:nvSpPr>
        <p:spPr bwMode="auto">
          <a:xfrm>
            <a:off x="762000" y="1600200"/>
            <a:ext cx="37338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hangingPunct="0">
              <a:defRPr>
                <a:solidFill>
                  <a:schemeClr val="tx1"/>
                </a:solidFill>
                <a:latin typeface="Arial" panose="020B0604020202020204" pitchFamily="34" charset="0"/>
                <a:cs typeface="Arial" panose="020B0604020202020204" pitchFamily="34" charset="0"/>
              </a:defRPr>
            </a:lvl1pPr>
            <a:lvl2pPr marL="742950" indent="-285750" algn="l" rtl="0" eaLnBrk="0" hangingPunct="0">
              <a:defRPr>
                <a:solidFill>
                  <a:schemeClr val="tx1"/>
                </a:solidFill>
                <a:latin typeface="Arial" panose="020B0604020202020204" pitchFamily="34" charset="0"/>
                <a:cs typeface="Arial" panose="020B0604020202020204" pitchFamily="34" charset="0"/>
              </a:defRPr>
            </a:lvl2pPr>
            <a:lvl3pPr marL="1143000" indent="-228600" algn="l" rtl="0" eaLnBrk="0" hangingPunct="0">
              <a:defRPr>
                <a:solidFill>
                  <a:schemeClr val="tx1"/>
                </a:solidFill>
                <a:latin typeface="Arial" panose="020B0604020202020204" pitchFamily="34" charset="0"/>
                <a:cs typeface="Arial" panose="020B0604020202020204" pitchFamily="34" charset="0"/>
              </a:defRPr>
            </a:lvl3pPr>
            <a:lvl4pPr marL="1600200" indent="-228600" algn="l" rtl="0" eaLnBrk="0" hangingPunct="0">
              <a:defRPr>
                <a:solidFill>
                  <a:schemeClr val="tx1"/>
                </a:solidFill>
                <a:latin typeface="Arial" panose="020B0604020202020204" pitchFamily="34" charset="0"/>
                <a:cs typeface="Arial" panose="020B0604020202020204" pitchFamily="34" charset="0"/>
              </a:defRPr>
            </a:lvl4pPr>
            <a:lvl5pPr marL="2057400" indent="-228600" algn="l" rtl="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Char char="•"/>
            </a:pPr>
            <a:r>
              <a:rPr lang="en-US" sz="3200" b="1"/>
              <a:t>Environmental Analysis </a:t>
            </a:r>
          </a:p>
          <a:p>
            <a:pPr lvl="1">
              <a:spcBef>
                <a:spcPct val="20000"/>
              </a:spcBef>
              <a:buFont typeface="Arial" panose="020B0604020202020204" pitchFamily="34" charset="0"/>
              <a:buChar char="–"/>
            </a:pPr>
            <a:r>
              <a:rPr lang="en-US" sz="2800"/>
              <a:t>process of scanning the business environment for threats and opportunities</a:t>
            </a:r>
          </a:p>
          <a:p>
            <a:pPr>
              <a:spcBef>
                <a:spcPct val="20000"/>
              </a:spcBef>
              <a:buFont typeface="Arial" panose="020B0604020202020204" pitchFamily="34" charset="0"/>
              <a:buChar char="•"/>
            </a:pPr>
            <a:endParaRPr lang="en-US" sz="3200" b="1"/>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r>
              <a:rPr lang="en-US" sz="3200" smtClean="0"/>
              <a:t>A Hierarchy of Plans</a:t>
            </a:r>
            <a:endParaRPr lang="en-US" sz="3200" smtClean="0">
              <a:latin typeface="Calibri" panose="020F0502020204030204" pitchFamily="34" charset="0"/>
            </a:endParaRPr>
          </a:p>
        </p:txBody>
      </p:sp>
      <p:sp>
        <p:nvSpPr>
          <p:cNvPr id="37891" name="Rectangle 3"/>
          <p:cNvSpPr>
            <a:spLocks noGrp="1"/>
          </p:cNvSpPr>
          <p:nvPr>
            <p:ph type="body" idx="4294967295"/>
          </p:nvPr>
        </p:nvSpPr>
        <p:spPr>
          <a:xfrm>
            <a:off x="457200" y="1219200"/>
            <a:ext cx="8229600" cy="4906963"/>
          </a:xfrm>
        </p:spPr>
        <p:txBody>
          <a:bodyPr/>
          <a:lstStyle/>
          <a:p>
            <a:r>
              <a:rPr lang="en-US" sz="2800" b="1" smtClean="0"/>
              <a:t>Strategic Plan </a:t>
            </a:r>
          </a:p>
          <a:p>
            <a:pPr lvl="1"/>
            <a:r>
              <a:rPr lang="en-US" sz="2400" smtClean="0"/>
              <a:t>plan reflecting decisions about resource allocations, company priorities, and steps needed to meet strategic goals</a:t>
            </a:r>
          </a:p>
          <a:p>
            <a:r>
              <a:rPr lang="en-US" sz="2800" b="1" smtClean="0"/>
              <a:t>Tactical Plan </a:t>
            </a:r>
          </a:p>
          <a:p>
            <a:pPr lvl="1"/>
            <a:r>
              <a:rPr lang="en-US" sz="2400" smtClean="0"/>
              <a:t>generally short-term plan concerned with implementing specific aspects of a company’s strategic plans</a:t>
            </a:r>
          </a:p>
          <a:p>
            <a:r>
              <a:rPr lang="en-US" sz="2800" b="1" smtClean="0"/>
              <a:t>Operational Plan </a:t>
            </a:r>
          </a:p>
          <a:p>
            <a:pPr lvl="1"/>
            <a:r>
              <a:rPr lang="en-US" sz="2400" smtClean="0"/>
              <a:t>plan setting short- term targets for daily, weekly, or monthly performance</a:t>
            </a:r>
          </a:p>
          <a:p>
            <a:endParaRPr lang="en-US" sz="2800"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0"/>
            <a:ext cx="8229600" cy="1143000"/>
          </a:xfrm>
        </p:spPr>
        <p:txBody>
          <a:bodyPr/>
          <a:lstStyle/>
          <a:p>
            <a:r>
              <a:rPr lang="en-US" sz="2800" smtClean="0"/>
              <a:t>Contingency Planning and Crisis</a:t>
            </a:r>
            <a:br>
              <a:rPr lang="en-US" sz="2800" smtClean="0"/>
            </a:br>
            <a:r>
              <a:rPr lang="en-US" sz="2800" smtClean="0"/>
              <a:t>Management</a:t>
            </a:r>
            <a:endParaRPr lang="en-US" sz="2800" smtClean="0">
              <a:latin typeface="Calibri" panose="020F0502020204030204" pitchFamily="34" charset="0"/>
            </a:endParaRPr>
          </a:p>
        </p:txBody>
      </p:sp>
      <p:sp>
        <p:nvSpPr>
          <p:cNvPr id="38915" name="Rectangle 3"/>
          <p:cNvSpPr>
            <a:spLocks noGrp="1"/>
          </p:cNvSpPr>
          <p:nvPr>
            <p:ph type="body" idx="4294967295"/>
          </p:nvPr>
        </p:nvSpPr>
        <p:spPr>
          <a:xfrm>
            <a:off x="457200" y="1219200"/>
            <a:ext cx="8229600" cy="4906963"/>
          </a:xfrm>
        </p:spPr>
        <p:txBody>
          <a:bodyPr/>
          <a:lstStyle/>
          <a:p>
            <a:r>
              <a:rPr lang="en-US" b="1" smtClean="0"/>
              <a:t>Contingency Planning </a:t>
            </a:r>
          </a:p>
          <a:p>
            <a:pPr lvl="1"/>
            <a:r>
              <a:rPr lang="en-US" smtClean="0"/>
              <a:t>identifying aspects of a business or its environment that might entail changes in strategy</a:t>
            </a:r>
          </a:p>
          <a:p>
            <a:r>
              <a:rPr lang="en-US" b="1" smtClean="0"/>
              <a:t>Crisis Management </a:t>
            </a:r>
          </a:p>
          <a:p>
            <a:pPr lvl="1"/>
            <a:r>
              <a:rPr lang="en-US" smtClean="0"/>
              <a:t>organization’s methods for dealing with emergencies</a:t>
            </a:r>
          </a:p>
          <a:p>
            <a:endParaRPr lang="en-US"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r>
              <a:rPr lang="en-US" sz="2800" smtClean="0"/>
              <a:t>Management and the Corporate Culture</a:t>
            </a:r>
            <a:endParaRPr lang="en-US" sz="2800" smtClean="0">
              <a:latin typeface="Calibri" panose="020F0502020204030204" pitchFamily="34" charset="0"/>
            </a:endParaRPr>
          </a:p>
        </p:txBody>
      </p:sp>
      <p:sp>
        <p:nvSpPr>
          <p:cNvPr id="39939" name="Rectangle 3"/>
          <p:cNvSpPr>
            <a:spLocks noGrp="1"/>
          </p:cNvSpPr>
          <p:nvPr>
            <p:ph type="body" idx="4294967295"/>
          </p:nvPr>
        </p:nvSpPr>
        <p:spPr>
          <a:xfrm>
            <a:off x="457200" y="1219200"/>
            <a:ext cx="8229600" cy="4906963"/>
          </a:xfrm>
        </p:spPr>
        <p:txBody>
          <a:bodyPr/>
          <a:lstStyle/>
          <a:p>
            <a:pPr>
              <a:buClr>
                <a:srgbClr val="254061"/>
              </a:buClr>
            </a:pPr>
            <a:r>
              <a:rPr lang="en-US" altLang="en-US" b="1" smtClean="0"/>
              <a:t>Corporate culture</a:t>
            </a:r>
          </a:p>
          <a:p>
            <a:pPr lvl="1">
              <a:buClr>
                <a:srgbClr val="254061"/>
              </a:buClr>
            </a:pPr>
            <a:r>
              <a:rPr lang="en-US" altLang="en-US" smtClean="0"/>
              <a:t>the shared experiences, stories, beliefs, and norms that characterize an organization</a:t>
            </a:r>
          </a:p>
          <a:p>
            <a:pPr lvl="1">
              <a:buClr>
                <a:srgbClr val="254061"/>
              </a:buClr>
            </a:pPr>
            <a:r>
              <a:rPr lang="en-US" altLang="en-US" smtClean="0"/>
              <a:t>helps define the work and business climate that exists in an organization</a:t>
            </a:r>
          </a:p>
          <a:p>
            <a:endParaRPr lang="en-US" b="1"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r>
              <a:rPr lang="en-US" sz="2800" smtClean="0"/>
              <a:t>Communicating the Culture and Managing Change</a:t>
            </a:r>
            <a:endParaRPr lang="en-US" sz="2800" smtClean="0">
              <a:latin typeface="Calibri" panose="020F0502020204030204" pitchFamily="34" charset="0"/>
            </a:endParaRPr>
          </a:p>
        </p:txBody>
      </p:sp>
      <p:sp>
        <p:nvSpPr>
          <p:cNvPr id="40963" name="Rectangle 3"/>
          <p:cNvSpPr>
            <a:spLocks noGrp="1"/>
          </p:cNvSpPr>
          <p:nvPr>
            <p:ph type="body" idx="4294967295"/>
          </p:nvPr>
        </p:nvSpPr>
        <p:spPr>
          <a:xfrm>
            <a:off x="457200" y="1219200"/>
            <a:ext cx="8229600" cy="4906963"/>
          </a:xfrm>
        </p:spPr>
        <p:txBody>
          <a:bodyPr/>
          <a:lstStyle/>
          <a:p>
            <a:pPr>
              <a:buClr>
                <a:srgbClr val="254061"/>
              </a:buClr>
            </a:pPr>
            <a:r>
              <a:rPr lang="en-US" altLang="en-US" smtClean="0"/>
              <a:t>Managers themselves must have a clear understanding of the culture</a:t>
            </a:r>
          </a:p>
          <a:p>
            <a:pPr>
              <a:buClr>
                <a:srgbClr val="254061"/>
              </a:buClr>
            </a:pPr>
            <a:r>
              <a:rPr lang="en-US" altLang="en-US" smtClean="0"/>
              <a:t>Must transmit the culture to others in the organization</a:t>
            </a:r>
          </a:p>
          <a:p>
            <a:pPr>
              <a:buClr>
                <a:srgbClr val="254061"/>
              </a:buClr>
            </a:pPr>
            <a:r>
              <a:rPr lang="en-US" altLang="en-US" smtClean="0"/>
              <a:t>Should maintain the culture by rewarding and promoting those who understand it and work toward maintaining it</a:t>
            </a:r>
          </a:p>
          <a:p>
            <a:endParaRPr lang="en-US"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r>
              <a:rPr lang="en-US" sz="3200" smtClean="0"/>
              <a:t>Managing Change – Three Stages</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Clr>
                <a:schemeClr val="accent6">
                  <a:lumMod val="75000"/>
                </a:schemeClr>
              </a:buClr>
              <a:buFont typeface="+mj-lt"/>
              <a:buAutoNum type="arabicPeriod"/>
              <a:defRPr/>
            </a:pPr>
            <a:r>
              <a:rPr lang="en-US" dirty="0">
                <a:latin typeface="+mn-lt"/>
              </a:rPr>
              <a:t>At the highest level, analysis of the company’s environment highlights extensive change as the most effective response to its problems.</a:t>
            </a:r>
          </a:p>
          <a:p>
            <a:pPr marL="514350" indent="-514350">
              <a:buClr>
                <a:schemeClr val="accent6">
                  <a:lumMod val="75000"/>
                </a:schemeClr>
              </a:buClr>
              <a:buFont typeface="+mj-lt"/>
              <a:buAutoNum type="arabicPeriod"/>
              <a:defRPr/>
            </a:pPr>
            <a:r>
              <a:rPr lang="en-US" dirty="0">
                <a:latin typeface="+mn-lt"/>
              </a:rPr>
              <a:t>Top management begins to formulate a vision of a new company.</a:t>
            </a:r>
          </a:p>
          <a:p>
            <a:pPr marL="514350" indent="-514350">
              <a:buClr>
                <a:schemeClr val="accent6">
                  <a:lumMod val="75000"/>
                </a:schemeClr>
              </a:buClr>
              <a:buFont typeface="+mj-lt"/>
              <a:buAutoNum type="arabicPeriod"/>
              <a:defRPr/>
            </a:pPr>
            <a:r>
              <a:rPr lang="en-US" dirty="0">
                <a:latin typeface="+mn-lt"/>
              </a:rPr>
              <a:t>The firm sets up new systems for appraising and compensating employees who enforce the firm’s new values.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en-US" sz="3200" smtClean="0"/>
              <a:t>Applying What You’ve Learned</a:t>
            </a:r>
            <a:endParaRPr lang="en-US" sz="3200" smtClean="0">
              <a:latin typeface="Calibri" panose="020F0502020204030204" pitchFamily="34" charset="0"/>
            </a:endParaRPr>
          </a:p>
        </p:txBody>
      </p:sp>
      <p:sp>
        <p:nvSpPr>
          <p:cNvPr id="43011" name="Rectangle 3"/>
          <p:cNvSpPr>
            <a:spLocks noGrp="1"/>
          </p:cNvSpPr>
          <p:nvPr>
            <p:ph type="body" idx="4294967295"/>
          </p:nvPr>
        </p:nvSpPr>
        <p:spPr>
          <a:xfrm>
            <a:off x="457200" y="1219200"/>
            <a:ext cx="8229600" cy="4906963"/>
          </a:xfrm>
        </p:spPr>
        <p:txBody>
          <a:bodyPr/>
          <a:lstStyle/>
          <a:p>
            <a:pPr marL="514350" indent="-514350">
              <a:buFontTx/>
              <a:buAutoNum type="arabicPeriod"/>
            </a:pPr>
            <a:r>
              <a:rPr lang="en-US" sz="2800" b="1" smtClean="0"/>
              <a:t>Describe </a:t>
            </a:r>
            <a:r>
              <a:rPr lang="en-US" sz="2800" smtClean="0"/>
              <a:t>the nature of management and identify the four basic functions that constitute the management process.</a:t>
            </a:r>
          </a:p>
          <a:p>
            <a:pPr marL="514350" indent="-514350">
              <a:buFontTx/>
              <a:buAutoNum type="arabicPeriod"/>
            </a:pPr>
            <a:r>
              <a:rPr lang="en-US" sz="2800" b="1" smtClean="0"/>
              <a:t>Identify </a:t>
            </a:r>
            <a:r>
              <a:rPr lang="en-US" sz="2800" smtClean="0"/>
              <a:t>different types of managers likely to be found in an organization by level and area.</a:t>
            </a:r>
          </a:p>
          <a:p>
            <a:pPr marL="514350" indent="-514350">
              <a:buFontTx/>
              <a:buAutoNum type="arabicPeriod"/>
            </a:pPr>
            <a:r>
              <a:rPr lang="en-US" sz="2800" b="1" smtClean="0"/>
              <a:t>Describe </a:t>
            </a:r>
            <a:r>
              <a:rPr lang="en-US" sz="2800" smtClean="0"/>
              <a:t>the basic roles and skills required of managers.</a:t>
            </a:r>
          </a:p>
          <a:p>
            <a:pPr marL="514350" indent="-514350">
              <a:buFontTx/>
              <a:buAutoNum type="arabicPeriod"/>
            </a:pPr>
            <a:r>
              <a:rPr lang="en-US" sz="2800" b="1" smtClean="0"/>
              <a:t>Explain </a:t>
            </a:r>
            <a:r>
              <a:rPr lang="en-US" sz="2800" smtClean="0"/>
              <a:t>the importance of strategic management and effective goal setting in organizational success.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r>
              <a:rPr lang="en-US" sz="3200" i="1" smtClean="0"/>
              <a:t>Applying What You’ve Learned (cont.)</a:t>
            </a:r>
            <a:endParaRPr lang="en-US" sz="3200" i="1" smtClean="0">
              <a:latin typeface="Calibri" panose="020F0502020204030204" pitchFamily="34" charset="0"/>
            </a:endParaRPr>
          </a:p>
        </p:txBody>
      </p:sp>
      <p:sp>
        <p:nvSpPr>
          <p:cNvPr id="44035" name="Rectangle 3"/>
          <p:cNvSpPr>
            <a:spLocks noGrp="1"/>
          </p:cNvSpPr>
          <p:nvPr>
            <p:ph type="body" idx="4294967295"/>
          </p:nvPr>
        </p:nvSpPr>
        <p:spPr>
          <a:xfrm>
            <a:off x="457200" y="1219200"/>
            <a:ext cx="8229600" cy="4906963"/>
          </a:xfrm>
        </p:spPr>
        <p:txBody>
          <a:bodyPr/>
          <a:lstStyle/>
          <a:p>
            <a:pPr marL="514350" indent="-514350">
              <a:buFontTx/>
              <a:buAutoNum type="arabicPeriod" startAt="5"/>
            </a:pPr>
            <a:r>
              <a:rPr lang="en-US" b="1" smtClean="0"/>
              <a:t>Discuss </a:t>
            </a:r>
            <a:r>
              <a:rPr lang="en-US" smtClean="0"/>
              <a:t>contingency planning and crisis management in today’s business world.</a:t>
            </a:r>
          </a:p>
          <a:p>
            <a:pPr marL="514350" indent="-514350">
              <a:buFontTx/>
              <a:buAutoNum type="arabicPeriod" startAt="5"/>
            </a:pPr>
            <a:r>
              <a:rPr lang="en-US" b="1" smtClean="0"/>
              <a:t>Describe </a:t>
            </a:r>
            <a:r>
              <a:rPr lang="en-US" smtClean="0"/>
              <a:t>the development and explain the importance of corporate culture.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p:cNvSpPr>
          <p:nvPr>
            <p:ph type="body" idx="1"/>
          </p:nvPr>
        </p:nvSpPr>
        <p:spPr>
          <a:xfrm>
            <a:off x="990600" y="1219200"/>
            <a:ext cx="7696200" cy="4724400"/>
          </a:xfrm>
        </p:spPr>
        <p:txBody>
          <a:bodyPr/>
          <a:lstStyle/>
          <a:p>
            <a:pPr marL="514350" indent="-514350">
              <a:buFont typeface="Calibri" panose="020F0502020204030204" pitchFamily="34" charset="0"/>
              <a:buAutoNum type="arabicPeriod" startAt="5"/>
            </a:pPr>
            <a:r>
              <a:rPr lang="en-US" b="1" smtClean="0"/>
              <a:t>Discuss </a:t>
            </a:r>
            <a:r>
              <a:rPr lang="en-US" smtClean="0"/>
              <a:t>contingency planning and crisis management in today’s business world.</a:t>
            </a:r>
          </a:p>
          <a:p>
            <a:pPr marL="514350" indent="-514350">
              <a:buFont typeface="Calibri" panose="020F0502020204030204" pitchFamily="34" charset="0"/>
              <a:buAutoNum type="arabicPeriod" startAt="5"/>
            </a:pPr>
            <a:r>
              <a:rPr lang="en-US" b="1" smtClean="0"/>
              <a:t>Describe </a:t>
            </a:r>
            <a:r>
              <a:rPr lang="en-US" smtClean="0"/>
              <a:t>the development and explain the importance of corporate culture.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sz="3200" smtClean="0"/>
              <a:t>The Management Process</a:t>
            </a:r>
            <a:endParaRPr lang="en-US" sz="3200" smtClean="0">
              <a:latin typeface="Calibri" panose="020F0502020204030204" pitchFamily="34" charset="0"/>
            </a:endParaRPr>
          </a:p>
        </p:txBody>
      </p:sp>
      <p:sp>
        <p:nvSpPr>
          <p:cNvPr id="10243" name="Rectangle 3"/>
          <p:cNvSpPr>
            <a:spLocks noGrp="1"/>
          </p:cNvSpPr>
          <p:nvPr>
            <p:ph type="body" idx="4294967295"/>
          </p:nvPr>
        </p:nvSpPr>
        <p:spPr>
          <a:xfrm>
            <a:off x="457200" y="1219200"/>
            <a:ext cx="8229600" cy="4906963"/>
          </a:xfrm>
        </p:spPr>
        <p:txBody>
          <a:bodyPr/>
          <a:lstStyle/>
          <a:p>
            <a:r>
              <a:rPr lang="en-US" smtClean="0"/>
              <a:t>Management </a:t>
            </a:r>
          </a:p>
          <a:p>
            <a:pPr lvl="1"/>
            <a:r>
              <a:rPr lang="en-US" smtClean="0"/>
              <a:t>process of planning, organizing, leading, and controlling an organization’s resources to achieve its goals</a:t>
            </a:r>
            <a:endParaRPr lang="en-US"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sz="3200" smtClean="0"/>
              <a:t>Basic Management Functions</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Planning </a:t>
            </a:r>
          </a:p>
          <a:p>
            <a:pPr lvl="1">
              <a:buFont typeface="Arial" charset="0"/>
              <a:buChar char="–"/>
              <a:defRPr/>
            </a:pPr>
            <a:r>
              <a:rPr lang="en-US" dirty="0">
                <a:latin typeface="+mn-lt"/>
              </a:rPr>
              <a:t>management process of determining what an organization needs to do and how best to get it done</a:t>
            </a:r>
          </a:p>
          <a:p>
            <a:pPr>
              <a:buFont typeface="Arial" charset="0"/>
              <a:buChar char="•"/>
              <a:defRPr/>
            </a:pPr>
            <a:r>
              <a:rPr lang="en-US" b="1" dirty="0">
                <a:latin typeface="+mn-lt"/>
              </a:rPr>
              <a:t>Organizing </a:t>
            </a:r>
          </a:p>
          <a:p>
            <a:pPr lvl="1">
              <a:buFont typeface="Arial" charset="0"/>
              <a:buChar char="–"/>
              <a:defRPr/>
            </a:pPr>
            <a:r>
              <a:rPr lang="en-US" dirty="0">
                <a:latin typeface="+mn-lt"/>
              </a:rPr>
              <a:t>management process of determining how best to arrange an organization’s resources and activities into a coherent structure</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US" sz="3200" i="1" smtClean="0"/>
              <a:t>Basic Management Functions (cont.)</a:t>
            </a:r>
            <a:endParaRPr lang="en-US" sz="3200" i="1"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b="1" dirty="0">
                <a:latin typeface="+mn-lt"/>
              </a:rPr>
              <a:t>Leading </a:t>
            </a:r>
          </a:p>
          <a:p>
            <a:pPr lvl="1">
              <a:buFont typeface="Arial" charset="0"/>
              <a:buChar char="–"/>
              <a:defRPr/>
            </a:pPr>
            <a:r>
              <a:rPr lang="en-US" dirty="0">
                <a:latin typeface="+mn-lt"/>
              </a:rPr>
              <a:t>management process of guiding and motivating employees to meet an organization’s objectives</a:t>
            </a:r>
          </a:p>
          <a:p>
            <a:pPr>
              <a:buFont typeface="Arial" charset="0"/>
              <a:buChar char="•"/>
              <a:defRPr/>
            </a:pPr>
            <a:r>
              <a:rPr lang="en-US" b="1" dirty="0">
                <a:latin typeface="+mn-lt"/>
              </a:rPr>
              <a:t>Controlling </a:t>
            </a:r>
          </a:p>
          <a:p>
            <a:pPr lvl="1">
              <a:buFont typeface="Arial" charset="0"/>
              <a:buChar char="–"/>
              <a:defRPr/>
            </a:pPr>
            <a:r>
              <a:rPr lang="en-US" dirty="0">
                <a:latin typeface="+mn-lt"/>
              </a:rPr>
              <a:t>management process of monitoring an organization’s performance to ensure that it is meeting its goals</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00" y="5924550"/>
            <a:ext cx="2667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idx="4294967295"/>
          </p:nvPr>
        </p:nvSpPr>
        <p:spPr/>
        <p:txBody>
          <a:bodyPr/>
          <a:lstStyle/>
          <a:p>
            <a:r>
              <a:rPr lang="en-US" sz="3200" smtClean="0"/>
              <a:t>The Control Process</a:t>
            </a:r>
            <a:endParaRPr lang="en-US" sz="3200" smtClean="0">
              <a:latin typeface="Calibri" panose="020F0502020204030204" pitchFamily="34" charset="0"/>
            </a:endParaRPr>
          </a:p>
        </p:txBody>
      </p:sp>
      <p:pic>
        <p:nvPicPr>
          <p:cNvPr id="133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9275" y="1295400"/>
            <a:ext cx="5691188"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sz="3200" smtClean="0"/>
              <a:t>Types of Managers</a:t>
            </a:r>
            <a:endParaRPr lang="en-US" sz="3200" smtClean="0">
              <a:latin typeface="Calibri" panose="020F0502020204030204"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Font typeface="Arial" charset="0"/>
              <a:buChar char="•"/>
              <a:defRPr/>
            </a:pPr>
            <a:r>
              <a:rPr lang="en-US" sz="3000" b="1" dirty="0">
                <a:latin typeface="+mn-lt"/>
              </a:rPr>
              <a:t>Top Manager </a:t>
            </a:r>
          </a:p>
          <a:p>
            <a:pPr lvl="1">
              <a:buFont typeface="Arial" charset="0"/>
              <a:buChar char="–"/>
              <a:defRPr/>
            </a:pPr>
            <a:r>
              <a:rPr lang="en-US" sz="2700" dirty="0">
                <a:latin typeface="+mn-lt"/>
              </a:rPr>
              <a:t>manager responsible for a firm’s overall performance and effectiveness</a:t>
            </a:r>
          </a:p>
          <a:p>
            <a:pPr>
              <a:buFont typeface="Arial" charset="0"/>
              <a:buChar char="•"/>
              <a:defRPr/>
            </a:pPr>
            <a:r>
              <a:rPr lang="en-US" sz="3000" b="1" dirty="0">
                <a:latin typeface="+mn-lt"/>
              </a:rPr>
              <a:t>Middle Manager </a:t>
            </a:r>
          </a:p>
          <a:p>
            <a:pPr lvl="1">
              <a:buFont typeface="Arial" charset="0"/>
              <a:buChar char="–"/>
              <a:defRPr/>
            </a:pPr>
            <a:r>
              <a:rPr lang="en-US" sz="2700" dirty="0">
                <a:latin typeface="+mn-lt"/>
              </a:rPr>
              <a:t>manager responsible for implementing the strategies and working toward the goals set by top managers</a:t>
            </a:r>
          </a:p>
          <a:p>
            <a:pPr>
              <a:buFont typeface="Arial" charset="0"/>
              <a:buChar char="•"/>
              <a:defRPr/>
            </a:pPr>
            <a:r>
              <a:rPr lang="en-US" sz="3000" b="1" dirty="0">
                <a:latin typeface="+mn-lt"/>
              </a:rPr>
              <a:t>First-Line Manager </a:t>
            </a:r>
          </a:p>
          <a:p>
            <a:pPr lvl="1">
              <a:buFont typeface="Arial" charset="0"/>
              <a:buChar char="–"/>
              <a:defRPr/>
            </a:pPr>
            <a:r>
              <a:rPr lang="en-US" sz="2700" dirty="0">
                <a:latin typeface="+mn-lt"/>
              </a:rPr>
              <a:t>manager responsible for supervising the work of employees</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13741</TotalTime>
  <Words>3437</Words>
  <Application>Microsoft Office PowerPoint</Application>
  <PresentationFormat>On-screen Show (4:3)</PresentationFormat>
  <Paragraphs>267</Paragraphs>
  <Slides>39</Slides>
  <Notes>36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39</vt:i4>
      </vt:variant>
    </vt:vector>
  </HeadingPairs>
  <TitlesOfParts>
    <vt:vector size="47" baseType="lpstr">
      <vt:lpstr>Arial</vt:lpstr>
      <vt:lpstr>Calibri</vt:lpstr>
      <vt:lpstr>HelveticaNeue-Bold</vt:lpstr>
      <vt:lpstr>HelveticaNeueLTStd-Roman</vt:lpstr>
      <vt:lpstr>Wingdings 3</vt:lpstr>
      <vt:lpstr>2_Office Theme</vt:lpstr>
      <vt:lpstr>3_Office Theme</vt:lpstr>
      <vt:lpstr>mgmt12e</vt:lpstr>
      <vt:lpstr>Managing the Business</vt:lpstr>
      <vt:lpstr>Introduction</vt:lpstr>
      <vt:lpstr>PowerPoint Presentation</vt:lpstr>
      <vt:lpstr>PowerPoint Presentation</vt:lpstr>
      <vt:lpstr>The Management Process</vt:lpstr>
      <vt:lpstr>Basic Management Functions</vt:lpstr>
      <vt:lpstr>Basic Management Functions (cont.)</vt:lpstr>
      <vt:lpstr>The Control Process</vt:lpstr>
      <vt:lpstr>Types of Managers</vt:lpstr>
      <vt:lpstr>The Three Levels of Management</vt:lpstr>
      <vt:lpstr>Areas of Management</vt:lpstr>
      <vt:lpstr>Areas of Management (cont.)</vt:lpstr>
      <vt:lpstr>Management Roles and Skills</vt:lpstr>
      <vt:lpstr>Basic Managerial Roles</vt:lpstr>
      <vt:lpstr>Basic Management Skills</vt:lpstr>
      <vt:lpstr>Basic Management Skills (cont.)</vt:lpstr>
      <vt:lpstr>Leading Causes of Wasted Time</vt:lpstr>
      <vt:lpstr>Management Skills for the Twenty-First Century</vt:lpstr>
      <vt:lpstr>Management Skills for the Twenty-First Century (cont.)</vt:lpstr>
      <vt:lpstr>Strategic Management: Setting Goals and Formulating Strategy</vt:lpstr>
      <vt:lpstr>Setting Business Goals</vt:lpstr>
      <vt:lpstr>Purposes of Goal Setting</vt:lpstr>
      <vt:lpstr>Kinds of Goals</vt:lpstr>
      <vt:lpstr>Kinds of Goals (cont.)</vt:lpstr>
      <vt:lpstr>Types of Strategy</vt:lpstr>
      <vt:lpstr>Types of Strategy (cont.)</vt:lpstr>
      <vt:lpstr>Hierarchy of Strategy</vt:lpstr>
      <vt:lpstr>Formulating Strategy</vt:lpstr>
      <vt:lpstr>Strategy Formulation</vt:lpstr>
      <vt:lpstr>Formulating Strategy</vt:lpstr>
      <vt:lpstr>Formulating Strategy</vt:lpstr>
      <vt:lpstr>A Hierarchy of Plans</vt:lpstr>
      <vt:lpstr>Contingency Planning and Crisis Management</vt:lpstr>
      <vt:lpstr>Management and the Corporate Culture</vt:lpstr>
      <vt:lpstr>Communicating the Culture and Managing Change</vt:lpstr>
      <vt:lpstr>Managing Change – Three Stages</vt:lpstr>
      <vt:lpstr>Applying What You’ve Learned</vt:lpstr>
      <vt:lpstr>Applying What You’ve Learned (cont.)</vt:lpstr>
      <vt:lpstr>PowerPoint Presentation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Teguh Prasetio</cp:lastModifiedBy>
  <cp:revision>107</cp:revision>
  <dcterms:created xsi:type="dcterms:W3CDTF">2013-10-17T14:20:40Z</dcterms:created>
  <dcterms:modified xsi:type="dcterms:W3CDTF">2019-02-14T08:59:26Z</dcterms:modified>
</cp:coreProperties>
</file>