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7" r:id="rId3"/>
    <p:sldId id="259" r:id="rId4"/>
    <p:sldId id="262" r:id="rId5"/>
    <p:sldId id="260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956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42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52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415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668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155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672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32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03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69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6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455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700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60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04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72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568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BF7BB6-C7B6-4587-9C6F-A9BD424D3741}" type="datetimeFigureOut">
              <a:rPr lang="id-ID" smtClean="0"/>
              <a:t>05/03/2014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1E4F7E-9E2E-4C87-B6AD-11DA2B50F3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785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Kupon_(obligasi)" TargetMode="External"/><Relationship Id="rId2" Type="http://schemas.openxmlformats.org/officeDocument/2006/relationships/hyperlink" Target="http://id.wikipedia.org/wiki/Keuang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DIVIDEN</a:t>
            </a:r>
            <a:endParaRPr lang="id-ID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045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b="1" dirty="0"/>
              <a:t>Dividen</a:t>
            </a:r>
            <a:r>
              <a:rPr lang="id-ID" sz="2000" dirty="0"/>
              <a:t> adalah </a:t>
            </a:r>
            <a:r>
              <a:rPr lang="id-ID" sz="2000" dirty="0" smtClean="0"/>
              <a:t>pembagian laba kepada pemegang saham berdasarkan </a:t>
            </a:r>
            <a:r>
              <a:rPr lang="id-ID" sz="2000" dirty="0"/>
              <a:t>banyaknya </a:t>
            </a:r>
            <a:r>
              <a:rPr lang="id-ID" sz="2000" dirty="0" smtClean="0"/>
              <a:t>saham yang </a:t>
            </a:r>
            <a:r>
              <a:rPr lang="id-ID" sz="2000" dirty="0"/>
              <a:t>dimiliki. </a:t>
            </a:r>
            <a:endParaRPr lang="id-ID" sz="2000" dirty="0" smtClean="0"/>
          </a:p>
          <a:p>
            <a:pPr marL="0" indent="0">
              <a:buNone/>
            </a:pPr>
            <a:r>
              <a:rPr lang="id-ID" sz="2000" dirty="0" smtClean="0"/>
              <a:t>Pembagian </a:t>
            </a:r>
            <a:r>
              <a:rPr lang="id-ID" sz="2000" dirty="0"/>
              <a:t>ini akan mengurangi laba ditahan </a:t>
            </a:r>
            <a:r>
              <a:rPr lang="id-ID" sz="2000" dirty="0" smtClean="0"/>
              <a:t>dan kas yang </a:t>
            </a:r>
            <a:r>
              <a:rPr lang="id-ID" sz="2000" dirty="0"/>
              <a:t>tersedia </a:t>
            </a:r>
            <a:r>
              <a:rPr lang="id-ID" sz="2000" dirty="0" smtClean="0"/>
              <a:t>bagi perusahaan </a:t>
            </a:r>
            <a:r>
              <a:rPr lang="id-ID" sz="2000" dirty="0"/>
              <a:t>tapi distribusi keuntungan kepada </a:t>
            </a:r>
            <a:r>
              <a:rPr lang="id-ID" sz="2000" dirty="0" smtClean="0"/>
              <a:t>para pemilik memang </a:t>
            </a:r>
            <a:r>
              <a:rPr lang="id-ID" sz="2000" dirty="0"/>
              <a:t>adalah tujuan utama </a:t>
            </a:r>
            <a:r>
              <a:rPr lang="id-ID" sz="2000" dirty="0" smtClean="0"/>
              <a:t>suatu bisnis.</a:t>
            </a:r>
            <a:endParaRPr lang="id-ID" sz="2000" dirty="0"/>
          </a:p>
          <a:p>
            <a:endParaRPr lang="id-ID" sz="2000" dirty="0" smtClean="0"/>
          </a:p>
          <a:p>
            <a:pPr marL="0" indent="0">
              <a:buNone/>
            </a:pPr>
            <a:r>
              <a:rPr lang="id-ID" sz="2000" dirty="0" smtClean="0"/>
              <a:t>Dividen </a:t>
            </a:r>
            <a:r>
              <a:rPr lang="id-ID" sz="2000" dirty="0"/>
              <a:t>dapat dibagi menjadi empat jenis:</a:t>
            </a:r>
          </a:p>
          <a:p>
            <a:r>
              <a:rPr lang="id-ID" sz="2000" b="1" dirty="0"/>
              <a:t>Dividen tunai</a:t>
            </a:r>
            <a:r>
              <a:rPr lang="id-ID" sz="2000" dirty="0"/>
              <a:t>; metode paling umum untuk pembagian keuntungan. Dibayarkan dalam </a:t>
            </a:r>
            <a:r>
              <a:rPr lang="id-ID" sz="2000" dirty="0" smtClean="0"/>
              <a:t>bentuk tunai dan dikenai pajak</a:t>
            </a:r>
            <a:r>
              <a:rPr lang="id-ID" sz="2000" dirty="0"/>
              <a:t> pada tahun pengeluarannya.</a:t>
            </a:r>
          </a:p>
          <a:p>
            <a:r>
              <a:rPr lang="id-ID" sz="2000" b="1" dirty="0"/>
              <a:t>Dividen saham</a:t>
            </a:r>
            <a:r>
              <a:rPr lang="id-ID" sz="2000" dirty="0"/>
              <a:t>; cukup umum dilakukan dan dibayarkan dalam bentuk saham tambahan, biasanya dihitung berdasarkan proporsi terhadap jumlah saham yang dimiliki. </a:t>
            </a:r>
            <a:endParaRPr lang="id-ID" sz="2000" dirty="0" smtClean="0"/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Contohnya</a:t>
            </a:r>
            <a:r>
              <a:rPr lang="id-ID" sz="2000" dirty="0"/>
              <a:t>, setiap 100 saham yang dimiliki, dibagikan 5 saham tambahan. </a:t>
            </a:r>
            <a:endParaRPr lang="id-ID" sz="2000" dirty="0" smtClean="0"/>
          </a:p>
          <a:p>
            <a:r>
              <a:rPr lang="id-ID" sz="2000" b="1" dirty="0" smtClean="0"/>
              <a:t>Dividen </a:t>
            </a:r>
            <a:r>
              <a:rPr lang="id-ID" sz="2000" b="1" dirty="0"/>
              <a:t>properti</a:t>
            </a:r>
            <a:r>
              <a:rPr lang="id-ID" sz="2000" dirty="0"/>
              <a:t>; dibayarkan dalam bentuk aset. Pembagian dividen dengan cara ini jarang dilakukan.</a:t>
            </a:r>
          </a:p>
          <a:p>
            <a:r>
              <a:rPr lang="id-ID" sz="2000" b="1" dirty="0"/>
              <a:t>Dividen interim</a:t>
            </a:r>
            <a:r>
              <a:rPr lang="id-ID" sz="2000" dirty="0"/>
              <a:t>; dibagikan sebelum tahun buku Perseroan berakhir.</a:t>
            </a:r>
          </a:p>
        </p:txBody>
      </p:sp>
    </p:spTree>
    <p:extLst>
      <p:ext uri="{BB962C8B-B14F-4D97-AF65-F5344CB8AC3E}">
        <p14:creationId xmlns:p14="http://schemas.microsoft.com/office/powerpoint/2010/main" val="970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3"/>
            <a:ext cx="10515600" cy="565483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RETAINED EARNING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4" y="938462"/>
            <a:ext cx="11646568" cy="59195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b="1" dirty="0" smtClean="0"/>
              <a:t>Retained Earning (Laba Ditahan)</a:t>
            </a:r>
            <a:endParaRPr lang="id-ID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Laba </a:t>
            </a:r>
            <a:r>
              <a:rPr lang="id-ID" dirty="0"/>
              <a:t>Ditahan </a:t>
            </a:r>
            <a:r>
              <a:rPr lang="id-ID" dirty="0" smtClean="0"/>
              <a:t>(laba tidak </a:t>
            </a:r>
            <a:r>
              <a:rPr lang="id-ID" dirty="0"/>
              <a:t>dibagi) merupakan modal yang berasal dari dalam perusahaan yaitu kumpulan laba dan rugi sampai saat tertentu sesudah dikurangi </a:t>
            </a:r>
            <a:r>
              <a:rPr lang="id-ID" dirty="0" smtClean="0"/>
              <a:t>dividen </a:t>
            </a:r>
            <a:r>
              <a:rPr lang="id-ID" dirty="0"/>
              <a:t>yang dibagi dan jumlah yang dipindahkan ke rekening modal. </a:t>
            </a:r>
            <a:endParaRPr lang="id-ID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Rugi </a:t>
            </a:r>
            <a:r>
              <a:rPr lang="id-ID" dirty="0"/>
              <a:t>laba ini dapat berasal </a:t>
            </a:r>
            <a:r>
              <a:rPr lang="id-ID" dirty="0" smtClean="0"/>
              <a:t>dari :</a:t>
            </a:r>
            <a:endParaRPr lang="id-ID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a)      Rugi laba usaha;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b)      Rugi laba kegiatan yang tidak rutin seperti laba penjualan aktiva tetap;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c)      Koreksi atas laba tahun-tahun </a:t>
            </a:r>
            <a:r>
              <a:rPr lang="id-ID" dirty="0" smtClean="0"/>
              <a:t>lalu.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d-ID" sz="2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Apabila </a:t>
            </a:r>
            <a:r>
              <a:rPr lang="id-ID" dirty="0"/>
              <a:t>rekening laba ditahan  menunjukkan saldo debit maka disebut defisit. </a:t>
            </a:r>
            <a:endParaRPr lang="id-ID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/>
              <a:t>Laba </a:t>
            </a:r>
            <a:r>
              <a:rPr lang="id-ID" dirty="0"/>
              <a:t>ditahan dapat digunakan untuk beberapa tujuan sebagai </a:t>
            </a:r>
            <a:r>
              <a:rPr lang="id-ID" dirty="0" smtClean="0"/>
              <a:t>berikut :</a:t>
            </a:r>
            <a:endParaRPr lang="id-ID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1)      Pembagian dividen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2)      Pembelian treasury stock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/>
              <a:t>3)      Pembatasan laba ditahan untuk tujuan-tujuan tertentu </a:t>
            </a:r>
            <a:r>
              <a:rPr lang="id-ID" dirty="0" smtClean="0"/>
              <a:t>(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83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8" y="168442"/>
            <a:ext cx="10836442" cy="600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b="1" dirty="0" smtClean="0"/>
              <a:t>Saham </a:t>
            </a:r>
            <a:endParaRPr lang="id-ID" sz="4000" b="1" dirty="0"/>
          </a:p>
          <a:p>
            <a:pPr marL="0" indent="0">
              <a:buNone/>
            </a:pPr>
            <a:r>
              <a:rPr lang="id-ID" dirty="0"/>
              <a:t>Surat-surat berharga yang diperdagangkan di pasar modal sering disebut efek atau sekuritas, salah satunya yaitu saham.</a:t>
            </a:r>
          </a:p>
          <a:p>
            <a:pPr marL="0" indent="0">
              <a:buNone/>
            </a:pPr>
            <a:r>
              <a:rPr lang="id-ID" dirty="0"/>
              <a:t>Saham dapat </a:t>
            </a:r>
            <a:r>
              <a:rPr lang="id-ID" dirty="0" smtClean="0"/>
              <a:t>didefinisikan tanda </a:t>
            </a:r>
            <a:r>
              <a:rPr lang="id-ID" dirty="0"/>
              <a:t>penyertaan atau kepemilikan seseorang atau badan dalam suatu perusahaan atau perseroan terbatas.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Wujud </a:t>
            </a:r>
            <a:r>
              <a:rPr lang="id-ID" dirty="0"/>
              <a:t>saham adalah </a:t>
            </a:r>
            <a:r>
              <a:rPr lang="id-ID" dirty="0" smtClean="0"/>
              <a:t>menerangkan </a:t>
            </a:r>
            <a:r>
              <a:rPr lang="id-ID" dirty="0"/>
              <a:t>bahwa pemilik </a:t>
            </a:r>
            <a:r>
              <a:rPr lang="id-ID" dirty="0" smtClean="0"/>
              <a:t>saham tersebut </a:t>
            </a:r>
            <a:r>
              <a:rPr lang="id-ID" dirty="0"/>
              <a:t>adalah pemilik perusahaan yang menerbitkan surat berharga tersebut.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Porsi </a:t>
            </a:r>
            <a:r>
              <a:rPr lang="id-ID" dirty="0"/>
              <a:t>kepemilikan ditentukan oleh seberapa besar penyertaan yang ditanamkan di perusahaan </a:t>
            </a:r>
            <a:r>
              <a:rPr lang="id-ID" dirty="0" smtClean="0"/>
              <a:t>tersebut.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82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4" y="276726"/>
            <a:ext cx="10716126" cy="6268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Ada beberapa sudut pandang untuk membedakan saham</a:t>
            </a:r>
          </a:p>
          <a:p>
            <a:pPr marL="0" indent="0">
              <a:buNone/>
            </a:pPr>
            <a:r>
              <a:rPr lang="id-ID" dirty="0"/>
              <a:t>1. Ditinjau dari segi kemampuan dalam hak tagih atau klaim</a:t>
            </a:r>
          </a:p>
          <a:p>
            <a:pPr marL="0" indent="0">
              <a:buNone/>
            </a:pPr>
            <a:r>
              <a:rPr lang="id-ID" dirty="0"/>
              <a:t>    a. Saham Biasa (</a:t>
            </a:r>
            <a:r>
              <a:rPr lang="id-ID" i="1" dirty="0"/>
              <a:t>common stock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       · Mewakili klaim kepemilikan pada penghasilan dan aktiva yang dimiliki perusahaan</a:t>
            </a:r>
          </a:p>
          <a:p>
            <a:pPr marL="0" indent="0">
              <a:buNone/>
            </a:pPr>
            <a:r>
              <a:rPr lang="id-ID" dirty="0"/>
              <a:t>       · Pemegang saham biasa memiliki kewajiban yang terbatas. Artinya, jika perusahaan bangkrut, kerugian maksimum yang     ditanggung oleh pemegang saham adalah sebesar investasi pada saham tersebut.</a:t>
            </a:r>
          </a:p>
          <a:p>
            <a:pPr marL="0" indent="0">
              <a:buNone/>
            </a:pPr>
            <a:endParaRPr lang="id-ID" sz="100" dirty="0"/>
          </a:p>
          <a:p>
            <a:pPr marL="0" indent="0">
              <a:buNone/>
            </a:pPr>
            <a:r>
              <a:rPr lang="id-ID" dirty="0"/>
              <a:t>    b. Saham Preferen (</a:t>
            </a:r>
            <a:r>
              <a:rPr lang="id-ID" i="1" dirty="0"/>
              <a:t>Preferred Stock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        · Saham yang memiliki karakteristik gabungan antara obligasi dan saham biasa, karena bisa menghasilkan pendapatan tetap (seperti bunga obligasi), tetapi juga bisa tidak mendatangkan hasil, seperti yang dikehendaki investor.</a:t>
            </a:r>
          </a:p>
          <a:p>
            <a:pPr marL="0" indent="0">
              <a:buNone/>
            </a:pPr>
            <a:r>
              <a:rPr lang="id-ID" dirty="0"/>
              <a:t>        · Serupa saham biasa karena mewakili kepemilikan ekuitas dan diterbitkan tanpa tanggal jatuh tempo yang tertulis di atas lembaran saham </a:t>
            </a:r>
            <a:r>
              <a:rPr lang="id-ID" dirty="0" smtClean="0"/>
              <a:t>tersebut.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92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947" y="120316"/>
            <a:ext cx="1127359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333333"/>
                </a:solidFill>
                <a:latin typeface="Lucida Grande"/>
              </a:rPr>
              <a:t>.</a:t>
            </a:r>
            <a:endParaRPr lang="id-ID" sz="2000" dirty="0">
              <a:solidFill>
                <a:srgbClr val="333333"/>
              </a:solidFill>
              <a:latin typeface="Lucida Grande"/>
            </a:endParaRPr>
          </a:p>
          <a:p>
            <a:pPr marL="445770" indent="-214630" algn="just"/>
            <a:r>
              <a:rPr lang="id-ID" sz="2000" dirty="0">
                <a:solidFill>
                  <a:srgbClr val="333333"/>
                </a:solidFill>
                <a:latin typeface="Lucida Grande"/>
              </a:rPr>
              <a:t>2.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Ditinjau dari cara peralihannya</a:t>
            </a:r>
          </a:p>
          <a:p>
            <a:pPr marL="685800" indent="-228600" algn="just"/>
            <a:r>
              <a:rPr lang="id-ID" sz="2000" dirty="0">
                <a:solidFill>
                  <a:srgbClr val="333333"/>
                </a:solidFill>
                <a:latin typeface="Lucida Grande"/>
              </a:rPr>
              <a:t>a.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Saham Atas Unjuk (</a:t>
            </a:r>
            <a:r>
              <a:rPr lang="id-ID" sz="2000" i="1" dirty="0">
                <a:solidFill>
                  <a:srgbClr val="333333"/>
                </a:solidFill>
                <a:latin typeface="Lucida Grande"/>
              </a:rPr>
              <a:t>Bearer Stocks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)</a:t>
            </a: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Pada saham tersebut tidak tertulis nama pemiliknya, agar mudah dipindahtangankan dari satu investor ke investor lainnya.</a:t>
            </a: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Secara hukum, siapa yang memegang saham tersebut, maka dialah diakui sebagai pemiliknya dan berhak untuk ikut hadir dalam RUPS.</a:t>
            </a:r>
          </a:p>
          <a:p>
            <a:pPr marL="685800" indent="-228600" algn="just"/>
            <a:r>
              <a:rPr lang="id-ID" sz="2000" dirty="0" smtClean="0">
                <a:solidFill>
                  <a:srgbClr val="333333"/>
                </a:solidFill>
                <a:latin typeface="Lucida Grande"/>
              </a:rPr>
              <a:t> b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Saham Atas Nama (</a:t>
            </a:r>
            <a:r>
              <a:rPr lang="id-ID" sz="2000" i="1" dirty="0">
                <a:solidFill>
                  <a:srgbClr val="333333"/>
                </a:solidFill>
                <a:latin typeface="Lucida Grande"/>
              </a:rPr>
              <a:t>Registered Stocks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)</a:t>
            </a: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Merupakan saham yang ditulis dengan jelas siapa nama pemiliknya, di mana cara peralihannya harus melalui prosedur tertentu</a:t>
            </a:r>
            <a:r>
              <a:rPr lang="id-ID" sz="2000" dirty="0" smtClean="0">
                <a:solidFill>
                  <a:srgbClr val="333333"/>
                </a:solidFill>
                <a:latin typeface="Lucida Grande"/>
              </a:rPr>
              <a:t>.</a:t>
            </a:r>
          </a:p>
          <a:p>
            <a:pPr marL="914400" indent="-228600" algn="just"/>
            <a:endParaRPr lang="id-ID" sz="2000" dirty="0">
              <a:solidFill>
                <a:srgbClr val="333333"/>
              </a:solidFill>
              <a:latin typeface="Lucida Grande"/>
            </a:endParaRPr>
          </a:p>
          <a:p>
            <a:pPr marL="462280" indent="-231140" algn="just"/>
            <a:r>
              <a:rPr lang="id-ID" sz="2000" dirty="0">
                <a:solidFill>
                  <a:srgbClr val="333333"/>
                </a:solidFill>
                <a:latin typeface="Lucida Grande"/>
              </a:rPr>
              <a:t>3.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Ditinjau dari kinerja perdagangan</a:t>
            </a:r>
          </a:p>
          <a:p>
            <a:pPr marL="685800" indent="-228600" algn="just"/>
            <a:r>
              <a:rPr lang="id-ID" sz="2000" dirty="0">
                <a:solidFill>
                  <a:srgbClr val="333333"/>
                </a:solidFill>
                <a:latin typeface="Lucida Grande"/>
              </a:rPr>
              <a:t>a.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i="1" dirty="0">
                <a:solidFill>
                  <a:srgbClr val="333333"/>
                </a:solidFill>
                <a:latin typeface="Lucida Grande"/>
              </a:rPr>
              <a:t>Blue – Chip Stocks</a:t>
            </a:r>
            <a:endParaRPr lang="id-ID" sz="2000" dirty="0">
              <a:solidFill>
                <a:srgbClr val="333333"/>
              </a:solidFill>
              <a:latin typeface="Lucida Grande"/>
            </a:endParaRP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Saham biasa dari suatu perusahaan yang memiliki reputasi tinggi, sebagai </a:t>
            </a:r>
            <a:r>
              <a:rPr lang="id-ID" sz="2000" i="1" dirty="0">
                <a:solidFill>
                  <a:srgbClr val="333333"/>
                </a:solidFill>
                <a:latin typeface="Lucida Grande"/>
              </a:rPr>
              <a:t>leader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 di industri sejenis, memiliki pendapatan yang stabil dan konsisten dalam membayar dividen.</a:t>
            </a:r>
          </a:p>
          <a:p>
            <a:pPr marL="685800" indent="-228600" algn="just"/>
            <a:r>
              <a:rPr lang="id-ID" sz="2000" dirty="0">
                <a:solidFill>
                  <a:srgbClr val="333333"/>
                </a:solidFill>
                <a:latin typeface="Lucida Grande"/>
              </a:rPr>
              <a:t>b.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i="1" dirty="0">
                <a:solidFill>
                  <a:srgbClr val="333333"/>
                </a:solidFill>
                <a:latin typeface="Lucida Grande"/>
              </a:rPr>
              <a:t>Income Stocks</a:t>
            </a:r>
            <a:endParaRPr lang="id-ID" sz="2000" dirty="0">
              <a:solidFill>
                <a:srgbClr val="333333"/>
              </a:solidFill>
              <a:latin typeface="Lucida Grande"/>
            </a:endParaRP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Saham dari suatu emiten yang memiliki kemampuan membayar dividen lebih tinggi dari rata – rata dividen yang dibayarkan pada tahun sebelumnya.</a:t>
            </a: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Emiten seperti ini biasanya mampu menciptakan pendapatan yang lebih tinggi dan secara teratur membagikan dividen tunai.</a:t>
            </a:r>
          </a:p>
          <a:p>
            <a:pPr marL="914400" indent="-228600" algn="just"/>
            <a:r>
              <a:rPr lang="id-ID" sz="2000" dirty="0">
                <a:solidFill>
                  <a:srgbClr val="333333"/>
                </a:solidFill>
                <a:latin typeface="Symbol" panose="05050102010706020507" pitchFamily="18" charset="2"/>
              </a:rPr>
              <a:t>·</a:t>
            </a:r>
            <a:r>
              <a:rPr lang="id-ID" sz="2000" dirty="0">
                <a:solidFill>
                  <a:srgbClr val="333333"/>
                </a:solidFill>
                <a:latin typeface="font-style:normal;font-variant:normal;font-weight:normal;font-size:7pt;line-height:normal;"/>
              </a:rPr>
              <a:t> </a:t>
            </a:r>
            <a:r>
              <a:rPr lang="id-ID" sz="2000" dirty="0">
                <a:solidFill>
                  <a:srgbClr val="333333"/>
                </a:solidFill>
                <a:latin typeface="Lucida Grande"/>
              </a:rPr>
              <a:t>Emiten ini tidak suka menekan laba dan tidak mementingkan potensi</a:t>
            </a:r>
            <a:r>
              <a:rPr lang="id-ID" sz="2000" dirty="0" smtClean="0">
                <a:solidFill>
                  <a:srgbClr val="333333"/>
                </a:solidFill>
                <a:latin typeface="Lucida Grande"/>
              </a:rPr>
              <a:t>.</a:t>
            </a:r>
            <a:endParaRPr lang="id-ID" sz="2000" dirty="0">
              <a:solidFill>
                <a:srgbClr val="333333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40633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47" y="324853"/>
            <a:ext cx="11221453" cy="5852110"/>
          </a:xfrm>
        </p:spPr>
        <p:txBody>
          <a:bodyPr/>
          <a:lstStyle/>
          <a:p>
            <a:pPr marL="0" indent="0">
              <a:buNone/>
            </a:pPr>
            <a:r>
              <a:rPr lang="id-ID" sz="3600" i="1" dirty="0">
                <a:solidFill>
                  <a:srgbClr val="FF0000"/>
                </a:solidFill>
                <a:latin typeface="Lucida Grande"/>
              </a:rPr>
              <a:t>Growth </a:t>
            </a:r>
            <a:r>
              <a:rPr lang="id-ID" sz="3600" i="1" dirty="0" smtClean="0">
                <a:solidFill>
                  <a:srgbClr val="FF0000"/>
                </a:solidFill>
                <a:latin typeface="Lucida Grande"/>
              </a:rPr>
              <a:t>Stocks</a:t>
            </a:r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r>
              <a:rPr lang="id-ID" dirty="0"/>
              <a:t>1. (</a:t>
            </a:r>
            <a:r>
              <a:rPr lang="id-ID" i="1" dirty="0"/>
              <a:t>Well – Known</a:t>
            </a:r>
            <a:r>
              <a:rPr lang="id-ID" dirty="0"/>
              <a:t>)</a:t>
            </a:r>
          </a:p>
          <a:p>
            <a:r>
              <a:rPr lang="id-ID" dirty="0"/>
              <a:t>· Saham – saham dari emiten yang memiliki pertumbuhan pendapatan yang tinggi, sebagai </a:t>
            </a:r>
            <a:r>
              <a:rPr lang="id-ID" i="1" dirty="0"/>
              <a:t>leader </a:t>
            </a:r>
            <a:r>
              <a:rPr lang="id-ID" dirty="0"/>
              <a:t>di industri sejenis yang mempunyai reputasi tinggi.</a:t>
            </a:r>
          </a:p>
          <a:p>
            <a:pPr marL="0" indent="0">
              <a:buNone/>
            </a:pPr>
            <a:r>
              <a:rPr lang="id-ID" dirty="0"/>
              <a:t>2. (</a:t>
            </a:r>
            <a:r>
              <a:rPr lang="id-ID" i="1" dirty="0"/>
              <a:t>Lesser – Known</a:t>
            </a:r>
            <a:r>
              <a:rPr lang="id-ID" dirty="0"/>
              <a:t>)</a:t>
            </a:r>
          </a:p>
          <a:p>
            <a:r>
              <a:rPr lang="id-ID" dirty="0"/>
              <a:t>· Saham dari emiten yang tidak sebagai leader dalam industri, namun memiliki ciri </a:t>
            </a:r>
            <a:r>
              <a:rPr lang="id-ID" i="1" dirty="0"/>
              <a:t>growth stock</a:t>
            </a:r>
            <a:r>
              <a:rPr lang="id-ID" dirty="0"/>
              <a:t>.</a:t>
            </a:r>
          </a:p>
          <a:p>
            <a:r>
              <a:rPr lang="id-ID" dirty="0"/>
              <a:t>· Umumnya saham ini berasal dari daerah dan kurang populer di kalangan emiten.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298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209550"/>
            <a:ext cx="10934700" cy="6348413"/>
          </a:xfrm>
        </p:spPr>
        <p:txBody>
          <a:bodyPr>
            <a:normAutofit/>
          </a:bodyPr>
          <a:lstStyle/>
          <a:p>
            <a:r>
              <a:rPr lang="id-ID" dirty="0" smtClean="0"/>
              <a:t>d</a:t>
            </a:r>
            <a:r>
              <a:rPr lang="id-ID" dirty="0"/>
              <a:t>. </a:t>
            </a:r>
            <a:r>
              <a:rPr lang="id-ID" i="1" dirty="0"/>
              <a:t>Speculative Stock</a:t>
            </a:r>
            <a:endParaRPr lang="id-ID" dirty="0"/>
          </a:p>
          <a:p>
            <a:r>
              <a:rPr lang="id-ID" dirty="0"/>
              <a:t>· Saham suatu perusahaan yang tidak bisa secara konsisten memperoleh penghasilan dari tahun ke tahun, akan tetapi mempunyai kemungkinan penghasilan yang tinggi di masa mendatang, meskipun belum pasti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e. </a:t>
            </a:r>
            <a:r>
              <a:rPr lang="id-ID" i="1" dirty="0"/>
              <a:t>Counter Cyclical Stockss</a:t>
            </a:r>
            <a:endParaRPr lang="id-ID" dirty="0"/>
          </a:p>
          <a:p>
            <a:r>
              <a:rPr lang="id-ID" dirty="0"/>
              <a:t>· Saham yang tidak terpengaruh oleh kondisi ekonomi makro maupun situasi bisnis secara umum.</a:t>
            </a:r>
          </a:p>
          <a:p>
            <a:r>
              <a:rPr lang="id-ID" dirty="0"/>
              <a:t>· Pada saat resesi ekonomi, harga saham ini tetap tinggi, di mana emitennya mampu memberikan dividen yang tinggi sebagai akibat dari kemampuan emiten dalam memperoleh penghasilan yang tinggi pada masa resesi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20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493295"/>
            <a:ext cx="11040979" cy="5683668"/>
          </a:xfrm>
        </p:spPr>
        <p:txBody>
          <a:bodyPr>
            <a:normAutofit fontScale="92500"/>
          </a:bodyPr>
          <a:lstStyle/>
          <a:p>
            <a:r>
              <a:rPr lang="id-ID" sz="3600" dirty="0"/>
              <a:t>Emiten adalah Pihak yang melakukan Penawaran Umum, yaitu penawaran Efek yang dilakukan oleh Emiten untuk menjual Efek kepada masyarakat berdasarkan tata cara yang diatur dalam peraturan Undang-undang yang berlaku. </a:t>
            </a:r>
            <a:endParaRPr lang="id-ID" sz="3600" dirty="0" smtClean="0"/>
          </a:p>
          <a:p>
            <a:pPr marL="0" indent="0">
              <a:buNone/>
            </a:pPr>
            <a:r>
              <a:rPr lang="id-ID" sz="3600" dirty="0" smtClean="0"/>
              <a:t>Emiten </a:t>
            </a:r>
            <a:r>
              <a:rPr lang="id-ID" sz="3600" dirty="0"/>
              <a:t>dapat berbentuk orang perseorangan, perusahaan, usaha bersama, asosiasi, atau kelompok yang terorganisasi.</a:t>
            </a:r>
          </a:p>
          <a:p>
            <a:pPr marL="0" indent="0">
              <a:buNone/>
            </a:pPr>
            <a:r>
              <a:rPr lang="id-ID" sz="3600" dirty="0"/>
              <a:t>Emiten dapat menawarkan Efek yang berupa surat pengakuan utang, surat berharga komersial, saham, </a:t>
            </a:r>
            <a:r>
              <a:rPr lang="id-ID" sz="3600" dirty="0" smtClean="0"/>
              <a:t>obligasi.</a:t>
            </a:r>
            <a:endParaRPr lang="id-ID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22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Obligasi</a:t>
            </a:r>
            <a:r>
              <a:rPr lang="id-ID" dirty="0"/>
              <a:t> adalah suatu istilah yang digunakan dalam dunia </a:t>
            </a:r>
            <a:r>
              <a:rPr lang="id-ID" dirty="0">
                <a:hlinkClick r:id="rId2" tooltip="Keuangan"/>
              </a:rPr>
              <a:t>keuangan</a:t>
            </a:r>
            <a:r>
              <a:rPr lang="id-ID" dirty="0"/>
              <a:t> yang merupakan suatu pernyataan utang dari penerbit obligasi kepada pemegang obligasi beserta janji untuk membayar kembali pokok utang beserta </a:t>
            </a:r>
            <a:r>
              <a:rPr lang="id-ID" dirty="0">
                <a:hlinkClick r:id="rId3" tooltip="Kupon (obligasi)"/>
              </a:rPr>
              <a:t>kupon bunganya</a:t>
            </a:r>
            <a:r>
              <a:rPr lang="id-ID" dirty="0"/>
              <a:t> kelak pada saat tanggal jatuh tempo pembayaran. Ketentuan lain dapat juga dicantumkan dalam obligasi tersebut seperti misalnya identitas pemegang obligasi, pembatasan-pembatasan atas tindakan hukum yang dilakukan oleh penerbit. Obligasi pada umumnya diterbitkan untuk suatu jangka waktu tetap di atas 10 tahun.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61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176</TotalTime>
  <Words>206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font-style:normal;font-variant:normal;font-weight:normal;font-size:7pt;line-height:normal;</vt:lpstr>
      <vt:lpstr>Lucida Grande</vt:lpstr>
      <vt:lpstr>Symbol</vt:lpstr>
      <vt:lpstr>Parallax</vt:lpstr>
      <vt:lpstr>DIVIDEN</vt:lpstr>
      <vt:lpstr>RETAINED 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Fitri</cp:lastModifiedBy>
  <cp:revision>17</cp:revision>
  <dcterms:created xsi:type="dcterms:W3CDTF">2014-03-05T01:10:34Z</dcterms:created>
  <dcterms:modified xsi:type="dcterms:W3CDTF">2014-03-05T04:19:15Z</dcterms:modified>
</cp:coreProperties>
</file>