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95" r:id="rId4"/>
    <p:sldId id="282" r:id="rId5"/>
    <p:sldId id="296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8792" y="5945111"/>
            <a:ext cx="4897120" cy="913130"/>
          </a:xfrm>
          <a:custGeom>
            <a:avLst/>
            <a:gdLst/>
            <a:ahLst/>
            <a:cxnLst/>
            <a:rect l="l" t="t" r="r" b="b"/>
            <a:pathLst>
              <a:path w="4897120" h="913129">
                <a:moveTo>
                  <a:pt x="85533" y="21311"/>
                </a:moveTo>
                <a:lnTo>
                  <a:pt x="3636307" y="912887"/>
                </a:lnTo>
                <a:lnTo>
                  <a:pt x="4896835" y="912887"/>
                </a:lnTo>
                <a:lnTo>
                  <a:pt x="85533" y="21311"/>
                </a:lnTo>
                <a:close/>
              </a:path>
              <a:path w="4897120" h="913129">
                <a:moveTo>
                  <a:pt x="660" y="0"/>
                </a:moveTo>
                <a:lnTo>
                  <a:pt x="0" y="5460"/>
                </a:lnTo>
                <a:lnTo>
                  <a:pt x="85533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30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440" y="919160"/>
                </a:lnTo>
                <a:lnTo>
                  <a:pt x="3652600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96595" y="246888"/>
            <a:ext cx="6903720" cy="845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1095" y="1773682"/>
            <a:ext cx="3745865" cy="3834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8792" y="5945111"/>
            <a:ext cx="4897120" cy="913130"/>
          </a:xfrm>
          <a:custGeom>
            <a:avLst/>
            <a:gdLst/>
            <a:ahLst/>
            <a:cxnLst/>
            <a:rect l="l" t="t" r="r" b="b"/>
            <a:pathLst>
              <a:path w="4897120" h="913129">
                <a:moveTo>
                  <a:pt x="85533" y="21311"/>
                </a:moveTo>
                <a:lnTo>
                  <a:pt x="3636307" y="912887"/>
                </a:lnTo>
                <a:lnTo>
                  <a:pt x="4896835" y="912887"/>
                </a:lnTo>
                <a:lnTo>
                  <a:pt x="85533" y="21311"/>
                </a:lnTo>
                <a:close/>
              </a:path>
              <a:path w="4897120" h="913129">
                <a:moveTo>
                  <a:pt x="660" y="0"/>
                </a:moveTo>
                <a:lnTo>
                  <a:pt x="0" y="5460"/>
                </a:lnTo>
                <a:lnTo>
                  <a:pt x="85533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30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440" y="919160"/>
                </a:lnTo>
                <a:lnTo>
                  <a:pt x="3652600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6972" y="1034542"/>
            <a:ext cx="29940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6972" y="1479550"/>
            <a:ext cx="6080759" cy="4144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7576" y="4953000"/>
            <a:ext cx="7456805" cy="487680"/>
          </a:xfrm>
          <a:custGeom>
            <a:avLst/>
            <a:gdLst/>
            <a:ahLst/>
            <a:cxnLst/>
            <a:rect l="l" t="t" r="r" b="b"/>
            <a:pathLst>
              <a:path w="7456805" h="487679">
                <a:moveTo>
                  <a:pt x="7456424" y="0"/>
                </a:moveTo>
                <a:lnTo>
                  <a:pt x="0" y="289433"/>
                </a:lnTo>
                <a:lnTo>
                  <a:pt x="7456424" y="487425"/>
                </a:lnTo>
                <a:lnTo>
                  <a:pt x="7456424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408" y="5237226"/>
            <a:ext cx="9031605" cy="789305"/>
          </a:xfrm>
          <a:custGeom>
            <a:avLst/>
            <a:gdLst/>
            <a:ahLst/>
            <a:cxnLst/>
            <a:rect l="l" t="t" r="r" b="b"/>
            <a:pathLst>
              <a:path w="9031605" h="789304">
                <a:moveTo>
                  <a:pt x="9031591" y="0"/>
                </a:moveTo>
                <a:lnTo>
                  <a:pt x="0" y="0"/>
                </a:lnTo>
                <a:lnTo>
                  <a:pt x="9031591" y="788924"/>
                </a:lnTo>
                <a:lnTo>
                  <a:pt x="90315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998718"/>
            <a:ext cx="9144000" cy="185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991580"/>
            <a:ext cx="9144000" cy="80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43600" y="3596462"/>
            <a:ext cx="2487167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85" dirty="0" err="1">
                <a:solidFill>
                  <a:srgbClr val="464646"/>
                </a:solidFill>
                <a:latin typeface="Arial"/>
                <a:cs typeface="Arial"/>
              </a:rPr>
              <a:t>Pertemuan</a:t>
            </a:r>
            <a:r>
              <a:rPr sz="2700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lang="en-US" sz="2700" spc="25" dirty="0" smtClean="0">
                <a:solidFill>
                  <a:srgbClr val="464646"/>
                </a:solidFill>
                <a:latin typeface="Arial"/>
                <a:cs typeface="Arial"/>
              </a:rPr>
              <a:t>IX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5907" y="2995638"/>
            <a:ext cx="1814358" cy="1816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 txBox="1"/>
          <p:nvPr/>
        </p:nvSpPr>
        <p:spPr>
          <a:xfrm>
            <a:off x="990600" y="533400"/>
            <a:ext cx="6705599" cy="224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spc="85" dirty="0" smtClean="0">
                <a:solidFill>
                  <a:srgbClr val="464646"/>
                </a:solidFill>
                <a:latin typeface="Arial"/>
                <a:cs typeface="Arial"/>
              </a:rPr>
              <a:t>PSG 105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spc="85" dirty="0" smtClean="0">
                <a:solidFill>
                  <a:srgbClr val="464646"/>
                </a:solidFill>
                <a:latin typeface="Arial"/>
                <a:cs typeface="Arial"/>
              </a:rPr>
              <a:t>INTRODUCTION TO PSYCHOLOGY</a:t>
            </a:r>
            <a:endParaRPr sz="48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524000"/>
            <a:ext cx="8389620" cy="35362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Tingkat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kesadaran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manusia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Mekanisme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Otak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dalam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Kesadaran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Manusia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Kesadaran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Manusia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sebagai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sebuah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Konstruksi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Kesadaran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Tindakan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endParaRPr lang="en-US" sz="3200" b="1" spc="-175" dirty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12701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*</a:t>
            </a:r>
            <a:r>
              <a:rPr lang="en-US" sz="3200" b="1" spc="-175" dirty="0" err="1" smtClean="0">
                <a:latin typeface="Trebuchet MS"/>
                <a:cs typeface="Trebuchet MS"/>
              </a:rPr>
              <a:t>Pentingnya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kesadaran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manusia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12701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*</a:t>
            </a:r>
            <a:r>
              <a:rPr lang="en-US" sz="3200" b="1" spc="-175" dirty="0" err="1" smtClean="0">
                <a:latin typeface="Trebuchet MS"/>
                <a:cs typeface="Trebuchet MS"/>
              </a:rPr>
              <a:t>Peran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dari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kesadaran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manusia</a:t>
            </a:r>
            <a:endParaRPr lang="en-US" sz="3200" b="1" spc="-175" dirty="0" smtClean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KESADARAN MANUSIA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524000"/>
            <a:ext cx="8389620" cy="4533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Thorndike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Operant Conditioning (OC)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Reinforcement and Punishment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Primary </a:t>
            </a:r>
            <a:r>
              <a:rPr lang="en-US" sz="3200" b="1" spc="-175" dirty="0" err="1">
                <a:latin typeface="Trebuchet MS"/>
                <a:cs typeface="Trebuchet MS"/>
              </a:rPr>
              <a:t>dan</a:t>
            </a:r>
            <a:r>
              <a:rPr lang="en-US" sz="3200" b="1" spc="-175" dirty="0">
                <a:latin typeface="Trebuchet MS"/>
                <a:cs typeface="Trebuchet MS"/>
              </a:rPr>
              <a:t> Secondary </a:t>
            </a:r>
            <a:r>
              <a:rPr lang="en-US" sz="3200" b="1" spc="-175" dirty="0" err="1" smtClean="0">
                <a:latin typeface="Trebuchet MS"/>
                <a:cs typeface="Trebuchet MS"/>
              </a:rPr>
              <a:t>Reinforcer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Punishment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Berbagai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kategori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dalam</a:t>
            </a:r>
            <a:r>
              <a:rPr lang="en-US" sz="3200" b="1" spc="-175" dirty="0" smtClean="0">
                <a:latin typeface="Trebuchet MS"/>
                <a:cs typeface="Trebuchet MS"/>
              </a:rPr>
              <a:t> Reinforcement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latin typeface="Trebuchet MS"/>
                <a:cs typeface="Trebuchet MS"/>
              </a:rPr>
              <a:t> Punishment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Extinction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Generalization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Diskriminasi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latin typeface="Trebuchet MS"/>
                <a:cs typeface="Trebuchet MS"/>
              </a:rPr>
              <a:t> Stimulus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Diskriminatif</a:t>
            </a: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Tidur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dan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Bermimpi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7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50520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B. F. Skinner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Pembentukan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Respon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a. Shaping Behavior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b. Chaining Behavior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c. Schedules of Reinforcement 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fixed-ratio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variable-ratio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fixed-interval 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variable-interval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d. Extinction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smtClean="0">
                <a:solidFill>
                  <a:srgbClr val="A2171E"/>
                </a:solidFill>
                <a:latin typeface="Arial"/>
                <a:cs typeface="Arial"/>
              </a:rPr>
              <a:t>Hipnotis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05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202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Persuasi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Behavior Modification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Aplikasi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Pembelajaran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19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78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Umum II</dc:title>
  <dc:creator>Gita Soerjoatmodjo</dc:creator>
  <cp:lastModifiedBy>HEBAT</cp:lastModifiedBy>
  <cp:revision>29</cp:revision>
  <dcterms:created xsi:type="dcterms:W3CDTF">2019-08-30T11:01:49Z</dcterms:created>
  <dcterms:modified xsi:type="dcterms:W3CDTF">2019-09-19T14:11:43Z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2019-08-30T00:00:00Z</vt:filetime>
  </property>
</Properties>
</file>